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61" r:id="rId2"/>
    <p:sldId id="256" r:id="rId3"/>
    <p:sldId id="326" r:id="rId4"/>
    <p:sldId id="327" r:id="rId5"/>
    <p:sldId id="328" r:id="rId6"/>
    <p:sldId id="329" r:id="rId7"/>
    <p:sldId id="330" r:id="rId8"/>
    <p:sldId id="331" r:id="rId9"/>
    <p:sldId id="332" r:id="rId10"/>
    <p:sldId id="333" r:id="rId11"/>
    <p:sldId id="334" r:id="rId12"/>
    <p:sldId id="335" r:id="rId13"/>
    <p:sldId id="336" r:id="rId14"/>
    <p:sldId id="337" r:id="rId15"/>
    <p:sldId id="338" r:id="rId16"/>
    <p:sldId id="339" r:id="rId17"/>
    <p:sldId id="340" r:id="rId18"/>
    <p:sldId id="362" r:id="rId19"/>
    <p:sldId id="342" r:id="rId20"/>
    <p:sldId id="343" r:id="rId21"/>
    <p:sldId id="352" r:id="rId22"/>
    <p:sldId id="344" r:id="rId23"/>
    <p:sldId id="345" r:id="rId24"/>
    <p:sldId id="346" r:id="rId25"/>
    <p:sldId id="347" r:id="rId26"/>
    <p:sldId id="348" r:id="rId27"/>
    <p:sldId id="349" r:id="rId28"/>
    <p:sldId id="350" r:id="rId29"/>
    <p:sldId id="351" r:id="rId30"/>
    <p:sldId id="353" r:id="rId31"/>
    <p:sldId id="354" r:id="rId32"/>
    <p:sldId id="355" r:id="rId33"/>
    <p:sldId id="356" r:id="rId34"/>
    <p:sldId id="357" r:id="rId35"/>
    <p:sldId id="358" r:id="rId36"/>
    <p:sldId id="359" r:id="rId37"/>
    <p:sldId id="307" r:id="rId38"/>
    <p:sldId id="325" r:id="rId39"/>
    <p:sldId id="308" r:id="rId40"/>
    <p:sldId id="309" r:id="rId41"/>
    <p:sldId id="310" r:id="rId42"/>
    <p:sldId id="311" r:id="rId43"/>
    <p:sldId id="324" r:id="rId44"/>
    <p:sldId id="315" r:id="rId45"/>
    <p:sldId id="313" r:id="rId46"/>
    <p:sldId id="316" r:id="rId47"/>
    <p:sldId id="312" r:id="rId48"/>
    <p:sldId id="314" r:id="rId49"/>
    <p:sldId id="321" r:id="rId50"/>
    <p:sldId id="317" r:id="rId51"/>
    <p:sldId id="320" r:id="rId52"/>
    <p:sldId id="318" r:id="rId53"/>
    <p:sldId id="322" r:id="rId54"/>
    <p:sldId id="323" r:id="rId55"/>
    <p:sldId id="319" r:id="rId56"/>
    <p:sldId id="360"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10F8"/>
    <a:srgbClr val="00CC00"/>
    <a:srgbClr val="FFFFFF"/>
    <a:srgbClr val="FFFF00"/>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7855" autoAdjust="0"/>
  </p:normalViewPr>
  <p:slideViewPr>
    <p:cSldViewPr snapToGrid="0">
      <p:cViewPr varScale="1">
        <p:scale>
          <a:sx n="123" d="100"/>
          <a:sy n="123" d="100"/>
        </p:scale>
        <p:origin x="37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E0113-9009-4721-B8B5-36FD926E7C7A}" type="datetimeFigureOut">
              <a:rPr lang="zh-CN" altLang="en-US" smtClean="0"/>
              <a:t>2024/4/15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868B5-8BB1-4C19-95B6-3BD3238B3822}" type="slidenum">
              <a:rPr lang="zh-CN" altLang="en-US" smtClean="0"/>
              <a:t>‹#›</a:t>
            </a:fld>
            <a:endParaRPr lang="zh-CN" altLang="en-US"/>
          </a:p>
        </p:txBody>
      </p:sp>
    </p:spTree>
    <p:extLst>
      <p:ext uri="{BB962C8B-B14F-4D97-AF65-F5344CB8AC3E}">
        <p14:creationId xmlns:p14="http://schemas.microsoft.com/office/powerpoint/2010/main" val="833628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https://yasoob.me/posts/understanding-and-writing-jpeg-decoder-in-python/</a:t>
            </a:r>
            <a:endParaRPr lang="zh-CN" altLang="en-US" dirty="0"/>
          </a:p>
        </p:txBody>
      </p:sp>
      <p:sp>
        <p:nvSpPr>
          <p:cNvPr id="4" name="灯片编号占位符 3"/>
          <p:cNvSpPr>
            <a:spLocks noGrp="1"/>
          </p:cNvSpPr>
          <p:nvPr>
            <p:ph type="sldNum" sz="quarter" idx="10"/>
          </p:nvPr>
        </p:nvSpPr>
        <p:spPr/>
        <p:txBody>
          <a:bodyPr/>
          <a:lstStyle/>
          <a:p>
            <a:fld id="{B28868B5-8BB1-4C19-95B6-3BD3238B3822}" type="slidenum">
              <a:rPr lang="zh-CN" altLang="en-US" smtClean="0"/>
              <a:t>2</a:t>
            </a:fld>
            <a:endParaRPr lang="zh-CN" altLang="en-US"/>
          </a:p>
        </p:txBody>
      </p:sp>
    </p:spTree>
    <p:extLst>
      <p:ext uri="{BB962C8B-B14F-4D97-AF65-F5344CB8AC3E}">
        <p14:creationId xmlns:p14="http://schemas.microsoft.com/office/powerpoint/2010/main" val="765106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4 × 4</a:t>
                </a:r>
                <a:r>
                  <a:rPr lang="zh-CN" altLang="en-US" sz="1200" b="0" i="0" kern="1200" dirty="0">
                    <a:solidFill>
                      <a:schemeClr val="tx1"/>
                    </a:solidFill>
                    <a:effectLst/>
                    <a:latin typeface="+mn-lt"/>
                    <a:ea typeface="+mn-ea"/>
                    <a:cs typeface="+mn-cs"/>
                  </a:rPr>
                  <a:t>矩阵。 </a:t>
                </a:r>
              </a:p>
              <a:p>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的取值范围为</a:t>
                </a:r>
                <a:r>
                  <a:rPr lang="en-US" altLang="zh-CN" sz="1200" b="0" i="0" kern="1200" dirty="0">
                    <a:solidFill>
                      <a:schemeClr val="tx1"/>
                    </a:solidFill>
                    <a:effectLst/>
                    <a:latin typeface="+mn-lt"/>
                    <a:ea typeface="+mn-ea"/>
                    <a:cs typeface="+mn-cs"/>
                  </a:rPr>
                  <a:t>0 ~ 3,V</a:t>
                </a:r>
                <a:r>
                  <a:rPr lang="zh-CN" altLang="en-US" sz="1200" b="0" i="0" kern="1200" dirty="0">
                    <a:solidFill>
                      <a:schemeClr val="tx1"/>
                    </a:solidFill>
                    <a:effectLst/>
                    <a:latin typeface="+mn-lt"/>
                    <a:ea typeface="+mn-ea"/>
                    <a:cs typeface="+mn-cs"/>
                  </a:rPr>
                  <a:t>的取值范围为</a:t>
                </a:r>
                <a:r>
                  <a:rPr lang="en-US" altLang="zh-CN" sz="1200" b="0" i="0" kern="1200" dirty="0">
                    <a:solidFill>
                      <a:schemeClr val="tx1"/>
                    </a:solidFill>
                    <a:effectLst/>
                    <a:latin typeface="+mn-lt"/>
                    <a:ea typeface="+mn-ea"/>
                    <a:cs typeface="+mn-cs"/>
                  </a:rPr>
                  <a:t>0 ~ 3</a:t>
                </a:r>
                <a:r>
                  <a:rPr lang="zh-CN" altLang="en-US" sz="1200" b="0" i="0" kern="1200" dirty="0">
                    <a:solidFill>
                      <a:schemeClr val="tx1"/>
                    </a:solidFill>
                    <a:effectLst/>
                    <a:latin typeface="+mn-lt"/>
                    <a:ea typeface="+mn-ea"/>
                    <a:cs typeface="+mn-cs"/>
                  </a:rPr>
                  <a:t>。</a:t>
                </a:r>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第一行我们用</a:t>
                </a:r>
                <a14:m>
                  <m:oMath xmlns:m="http://schemas.openxmlformats.org/officeDocument/2006/math">
                    <m:rad>
                      <m:radPr>
                        <m:degHide m:val="on"/>
                        <m:ctrlPr>
                          <a:rPr lang="en-US" altLang="zh-CN" i="1" smtClean="0">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4</m:t>
                            </m:r>
                          </m:den>
                        </m:f>
                      </m:e>
                    </m:rad>
                  </m:oMath>
                </a14:m>
                <a:r>
                  <a:rPr lang="zh-CN" altLang="en-US" sz="1200" b="0" i="0" kern="1200" dirty="0">
                    <a:solidFill>
                      <a:schemeClr val="tx1"/>
                    </a:solidFill>
                    <a:effectLst/>
                    <a:latin typeface="+mn-lt"/>
                    <a:ea typeface="+mn-ea"/>
                    <a:cs typeface="+mn-cs"/>
                  </a:rPr>
                  <a:t> 这个方程，这里</a:t>
                </a:r>
                <a:r>
                  <a:rPr lang="en-US" altLang="zh-CN" sz="1200" b="0" i="0" kern="1200" dirty="0">
                    <a:solidFill>
                      <a:schemeClr val="tx1"/>
                    </a:solidFill>
                    <a:effectLst/>
                    <a:latin typeface="+mn-lt"/>
                    <a:ea typeface="+mn-ea"/>
                    <a:cs typeface="+mn-cs"/>
                  </a:rPr>
                  <a:t>N = 4</a:t>
                </a:r>
                <a:r>
                  <a:rPr lang="zh-CN" altLang="en-US" sz="1200" b="0" i="0" kern="1200" dirty="0">
                    <a:solidFill>
                      <a:schemeClr val="tx1"/>
                    </a:solidFill>
                    <a:effectLst/>
                    <a:latin typeface="+mn-lt"/>
                    <a:ea typeface="+mn-ea"/>
                    <a:cs typeface="+mn-cs"/>
                  </a:rPr>
                  <a:t>，所以它是</a:t>
                </a:r>
                <a14:m>
                  <m:oMath xmlns:m="http://schemas.openxmlformats.org/officeDocument/2006/math">
                    <m:rad>
                      <m:radPr>
                        <m:degHide m:val="on"/>
                        <m:ctrlPr>
                          <a:rPr lang="en-US" altLang="zh-CN" i="1" smtClean="0">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4</m:t>
                            </m:r>
                          </m:den>
                        </m:f>
                      </m:e>
                    </m:rad>
                  </m:oMath>
                </a14:m>
                <a:r>
                  <a:rPr lang="zh-CN" altLang="en-US" sz="1200" b="0" i="0" kern="1200" dirty="0">
                    <a:solidFill>
                      <a:schemeClr val="tx1"/>
                    </a:solidFill>
                    <a:effectLst/>
                    <a:latin typeface="+mn-lt"/>
                    <a:ea typeface="+mn-ea"/>
                    <a:cs typeface="+mn-cs"/>
                  </a:rPr>
                  <a:t> 的结果是</a:t>
                </a:r>
                <a:r>
                  <a:rPr lang="en-US" altLang="zh-CN" sz="1200" b="0" i="0" kern="1200" dirty="0">
                    <a:solidFill>
                      <a:schemeClr val="tx1"/>
                    </a:solidFill>
                    <a:effectLst/>
                    <a:latin typeface="+mn-lt"/>
                    <a:ea typeface="+mn-ea"/>
                    <a:cs typeface="+mn-cs"/>
                  </a:rPr>
                  <a:t>0.5</a:t>
                </a:r>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对于其余的行，我们将用第二个方程，</a:t>
                </a: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4 × 4</a:t>
                </a:r>
                <a:r>
                  <a:rPr lang="zh-CN" altLang="en-US" sz="1200" b="0" i="0" kern="1200" dirty="0">
                    <a:solidFill>
                      <a:schemeClr val="tx1"/>
                    </a:solidFill>
                    <a:effectLst/>
                    <a:latin typeface="+mn-lt"/>
                    <a:ea typeface="+mn-ea"/>
                    <a:cs typeface="+mn-cs"/>
                  </a:rPr>
                  <a:t>矩阵。 </a:t>
                </a:r>
              </a:p>
              <a:p>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的取值范围为</a:t>
                </a:r>
                <a:r>
                  <a:rPr lang="en-US" altLang="zh-CN" sz="1200" b="0" i="0" kern="1200" dirty="0">
                    <a:solidFill>
                      <a:schemeClr val="tx1"/>
                    </a:solidFill>
                    <a:effectLst/>
                    <a:latin typeface="+mn-lt"/>
                    <a:ea typeface="+mn-ea"/>
                    <a:cs typeface="+mn-cs"/>
                  </a:rPr>
                  <a:t>0 ~ 3,V</a:t>
                </a:r>
                <a:r>
                  <a:rPr lang="zh-CN" altLang="en-US" sz="1200" b="0" i="0" kern="1200" dirty="0">
                    <a:solidFill>
                      <a:schemeClr val="tx1"/>
                    </a:solidFill>
                    <a:effectLst/>
                    <a:latin typeface="+mn-lt"/>
                    <a:ea typeface="+mn-ea"/>
                    <a:cs typeface="+mn-cs"/>
                  </a:rPr>
                  <a:t>的取值范围为</a:t>
                </a:r>
                <a:r>
                  <a:rPr lang="en-US" altLang="zh-CN" sz="1200" b="0" i="0" kern="1200" dirty="0">
                    <a:solidFill>
                      <a:schemeClr val="tx1"/>
                    </a:solidFill>
                    <a:effectLst/>
                    <a:latin typeface="+mn-lt"/>
                    <a:ea typeface="+mn-ea"/>
                    <a:cs typeface="+mn-cs"/>
                  </a:rPr>
                  <a:t>0 ~ 3</a:t>
                </a:r>
                <a:r>
                  <a:rPr lang="zh-CN" altLang="en-US" sz="1200" b="0" i="0" kern="1200" dirty="0">
                    <a:solidFill>
                      <a:schemeClr val="tx1"/>
                    </a:solidFill>
                    <a:effectLst/>
                    <a:latin typeface="+mn-lt"/>
                    <a:ea typeface="+mn-ea"/>
                    <a:cs typeface="+mn-cs"/>
                  </a:rPr>
                  <a:t>。</a:t>
                </a:r>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第一行我们用</a:t>
                </a:r>
                <a:r>
                  <a:rPr lang="en-US" altLang="zh-CN" i="0">
                    <a:latin typeface="Cambria Math" panose="02040503050406030204" pitchFamily="18" charset="0"/>
                  </a:rPr>
                  <a:t>√(1/</a:t>
                </a:r>
                <a:r>
                  <a:rPr lang="en-US" altLang="zh-CN" b="0" i="0">
                    <a:latin typeface="Cambria Math" panose="02040503050406030204" pitchFamily="18" charset="0"/>
                  </a:rPr>
                  <a:t>4)</a:t>
                </a:r>
                <a:r>
                  <a:rPr lang="zh-CN" altLang="en-US" sz="1200" b="0" i="0" kern="1200" dirty="0">
                    <a:solidFill>
                      <a:schemeClr val="tx1"/>
                    </a:solidFill>
                    <a:effectLst/>
                    <a:latin typeface="+mn-lt"/>
                    <a:ea typeface="+mn-ea"/>
                    <a:cs typeface="+mn-cs"/>
                  </a:rPr>
                  <a:t> 这个方程，这里</a:t>
                </a:r>
                <a:r>
                  <a:rPr lang="en-US" altLang="zh-CN" sz="1200" b="0" i="0" kern="1200" dirty="0">
                    <a:solidFill>
                      <a:schemeClr val="tx1"/>
                    </a:solidFill>
                    <a:effectLst/>
                    <a:latin typeface="+mn-lt"/>
                    <a:ea typeface="+mn-ea"/>
                    <a:cs typeface="+mn-cs"/>
                  </a:rPr>
                  <a:t>N = 4</a:t>
                </a:r>
                <a:r>
                  <a:rPr lang="zh-CN" altLang="en-US" sz="1200" b="0" i="0" kern="1200" dirty="0">
                    <a:solidFill>
                      <a:schemeClr val="tx1"/>
                    </a:solidFill>
                    <a:effectLst/>
                    <a:latin typeface="+mn-lt"/>
                    <a:ea typeface="+mn-ea"/>
                    <a:cs typeface="+mn-cs"/>
                  </a:rPr>
                  <a:t>，所以它是</a:t>
                </a:r>
                <a:r>
                  <a:rPr lang="en-US" altLang="zh-CN" i="0">
                    <a:latin typeface="Cambria Math" panose="02040503050406030204" pitchFamily="18" charset="0"/>
                  </a:rPr>
                  <a:t>√(1/</a:t>
                </a:r>
                <a:r>
                  <a:rPr lang="en-US" altLang="zh-CN" b="0" i="0">
                    <a:latin typeface="Cambria Math" panose="02040503050406030204" pitchFamily="18" charset="0"/>
                  </a:rPr>
                  <a:t>4)</a:t>
                </a:r>
                <a:r>
                  <a:rPr lang="zh-CN" altLang="en-US" sz="1200" b="0" i="0" kern="1200" dirty="0">
                    <a:solidFill>
                      <a:schemeClr val="tx1"/>
                    </a:solidFill>
                    <a:effectLst/>
                    <a:latin typeface="+mn-lt"/>
                    <a:ea typeface="+mn-ea"/>
                    <a:cs typeface="+mn-cs"/>
                  </a:rPr>
                  <a:t> 的结果是</a:t>
                </a:r>
                <a:r>
                  <a:rPr lang="en-US" altLang="zh-CN" sz="1200" b="0" i="0" kern="1200" dirty="0">
                    <a:solidFill>
                      <a:schemeClr val="tx1"/>
                    </a:solidFill>
                    <a:effectLst/>
                    <a:latin typeface="+mn-lt"/>
                    <a:ea typeface="+mn-ea"/>
                    <a:cs typeface="+mn-cs"/>
                  </a:rPr>
                  <a:t>0.5</a:t>
                </a:r>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对于其余的行，我们将用第二个方程，</a:t>
                </a:r>
              </a:p>
              <a:p>
                <a:endParaRPr lang="zh-CN" altLang="en-US" dirty="0"/>
              </a:p>
            </p:txBody>
          </p:sp>
        </mc:Fallback>
      </mc:AlternateContent>
      <p:sp>
        <p:nvSpPr>
          <p:cNvPr id="4" name="灯片编号占位符 3"/>
          <p:cNvSpPr>
            <a:spLocks noGrp="1"/>
          </p:cNvSpPr>
          <p:nvPr>
            <p:ph type="sldNum" sz="quarter" idx="5"/>
          </p:nvPr>
        </p:nvSpPr>
        <p:spPr/>
        <p:txBody>
          <a:bodyPr/>
          <a:lstStyle/>
          <a:p>
            <a:fld id="{C587C274-A10A-4221-BD7C-D67A0D49D54B}" type="slidenum">
              <a:rPr lang="zh-CN" altLang="en-US" smtClean="0"/>
              <a:t>12</a:t>
            </a:fld>
            <a:endParaRPr lang="zh-CN" altLang="en-US"/>
          </a:p>
        </p:txBody>
      </p:sp>
    </p:spTree>
    <p:extLst>
      <p:ext uri="{BB962C8B-B14F-4D97-AF65-F5344CB8AC3E}">
        <p14:creationId xmlns:p14="http://schemas.microsoft.com/office/powerpoint/2010/main" val="3573977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7C274-A10A-4221-BD7C-D67A0D49D54B}" type="slidenum">
              <a:rPr lang="zh-CN" altLang="en-US" smtClean="0"/>
              <a:t>13</a:t>
            </a:fld>
            <a:endParaRPr lang="zh-CN" altLang="en-US"/>
          </a:p>
        </p:txBody>
      </p:sp>
    </p:spTree>
    <p:extLst>
      <p:ext uri="{BB962C8B-B14F-4D97-AF65-F5344CB8AC3E}">
        <p14:creationId xmlns:p14="http://schemas.microsoft.com/office/powerpoint/2010/main" val="2946616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7C274-A10A-4221-BD7C-D67A0D49D54B}" type="slidenum">
              <a:rPr lang="zh-CN" altLang="en-US" smtClean="0"/>
              <a:t>14</a:t>
            </a:fld>
            <a:endParaRPr lang="zh-CN" altLang="en-US"/>
          </a:p>
        </p:txBody>
      </p:sp>
    </p:spTree>
    <p:extLst>
      <p:ext uri="{BB962C8B-B14F-4D97-AF65-F5344CB8AC3E}">
        <p14:creationId xmlns:p14="http://schemas.microsoft.com/office/powerpoint/2010/main" val="3590084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Capital F  can be computed using matrix multiplication of C, f and C transpose. </a:t>
            </a:r>
          </a:p>
          <a:p>
            <a:r>
              <a:rPr lang="en-US" altLang="zh-CN" dirty="0"/>
              <a:t>Since we have 4x4 C, we need small f also 4x4 size. In jpeg C is 8x8 matrix.</a:t>
            </a:r>
          </a:p>
          <a:p>
            <a:endParaRPr lang="en-US" altLang="zh-CN" dirty="0"/>
          </a:p>
          <a:p>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可以用</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转置的矩阵乘法来计算。 </a:t>
            </a: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4x4</a:t>
            </a:r>
            <a:r>
              <a:rPr lang="zh-CN" altLang="en-US" sz="1200" b="0" i="0" kern="1200" dirty="0">
                <a:solidFill>
                  <a:schemeClr val="tx1"/>
                </a:solidFill>
                <a:effectLst/>
                <a:latin typeface="+mn-lt"/>
                <a:ea typeface="+mn-ea"/>
                <a:cs typeface="+mn-cs"/>
              </a:rPr>
              <a:t>的矩阵，我们需要</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也是</a:t>
            </a:r>
            <a:r>
              <a:rPr lang="en-US" altLang="zh-CN" sz="1200" b="0" i="0" kern="1200" dirty="0">
                <a:solidFill>
                  <a:schemeClr val="tx1"/>
                </a:solidFill>
                <a:effectLst/>
                <a:latin typeface="+mn-lt"/>
                <a:ea typeface="+mn-ea"/>
                <a:cs typeface="+mn-cs"/>
              </a:rPr>
              <a:t>4x4</a:t>
            </a:r>
            <a:r>
              <a:rPr lang="zh-CN" altLang="en-US" sz="1200" b="0" i="0" kern="1200" dirty="0">
                <a:solidFill>
                  <a:schemeClr val="tx1"/>
                </a:solidFill>
                <a:effectLst/>
                <a:latin typeface="+mn-lt"/>
                <a:ea typeface="+mn-ea"/>
                <a:cs typeface="+mn-cs"/>
              </a:rPr>
              <a:t>的尺寸。</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注：在</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8x8</a:t>
            </a:r>
            <a:r>
              <a:rPr lang="zh-CN" altLang="en-US" sz="1200" b="0" i="0" kern="1200" dirty="0">
                <a:solidFill>
                  <a:schemeClr val="tx1"/>
                </a:solidFill>
                <a:effectLst/>
                <a:latin typeface="+mn-lt"/>
                <a:ea typeface="+mn-ea"/>
                <a:cs typeface="+mn-cs"/>
              </a:rPr>
              <a:t>矩阵。</a:t>
            </a:r>
          </a:p>
          <a:p>
            <a:endParaRPr lang="zh-CN" altLang="en-US" dirty="0"/>
          </a:p>
        </p:txBody>
      </p:sp>
      <p:sp>
        <p:nvSpPr>
          <p:cNvPr id="4" name="灯片编号占位符 3"/>
          <p:cNvSpPr>
            <a:spLocks noGrp="1"/>
          </p:cNvSpPr>
          <p:nvPr>
            <p:ph type="sldNum" sz="quarter" idx="5"/>
          </p:nvPr>
        </p:nvSpPr>
        <p:spPr/>
        <p:txBody>
          <a:bodyPr/>
          <a:lstStyle/>
          <a:p>
            <a:fld id="{C587C274-A10A-4221-BD7C-D67A0D49D54B}" type="slidenum">
              <a:rPr lang="zh-CN" altLang="en-US" smtClean="0"/>
              <a:t>15</a:t>
            </a:fld>
            <a:endParaRPr lang="zh-CN" altLang="en-US"/>
          </a:p>
        </p:txBody>
      </p:sp>
    </p:spTree>
    <p:extLst>
      <p:ext uri="{BB962C8B-B14F-4D97-AF65-F5344CB8AC3E}">
        <p14:creationId xmlns:p14="http://schemas.microsoft.com/office/powerpoint/2010/main" val="1988328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already computed C, and we can compute C transpose by replacing rows with column.</a:t>
            </a:r>
          </a:p>
          <a:p>
            <a:r>
              <a:rPr lang="en-US" altLang="zh-CN" dirty="0"/>
              <a:t>Do the matrix multiplication of C, F and C transpose.</a:t>
            </a:r>
          </a:p>
          <a:p>
            <a:endParaRPr lang="en-US" altLang="zh-CN" dirty="0"/>
          </a:p>
          <a:p>
            <a:r>
              <a:rPr lang="zh-CN" altLang="en-US" sz="1200" b="0" i="0" kern="1200" dirty="0">
                <a:solidFill>
                  <a:schemeClr val="tx1"/>
                </a:solidFill>
                <a:effectLst/>
                <a:latin typeface="+mn-lt"/>
                <a:ea typeface="+mn-ea"/>
                <a:cs typeface="+mn-cs"/>
              </a:rPr>
              <a:t>我们计算</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后，可以通过用列代替行计算</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的转置。 </a:t>
            </a:r>
          </a:p>
          <a:p>
            <a:r>
              <a:rPr lang="zh-CN" altLang="en-US" sz="1200" b="0" i="0" kern="1200" dirty="0">
                <a:solidFill>
                  <a:schemeClr val="tx1"/>
                </a:solidFill>
                <a:effectLst/>
                <a:latin typeface="+mn-lt"/>
                <a:ea typeface="+mn-ea"/>
                <a:cs typeface="+mn-cs"/>
              </a:rPr>
              <a:t>然后做</a:t>
            </a:r>
            <a:r>
              <a:rPr lang="en-US" altLang="zh-CN" sz="1200" b="0" i="0" kern="1200">
                <a:solidFill>
                  <a:schemeClr val="tx1"/>
                </a:solidFill>
                <a:effectLst/>
                <a:latin typeface="+mn-lt"/>
                <a:ea typeface="+mn-ea"/>
                <a:cs typeface="+mn-cs"/>
              </a:rPr>
              <a:t>C</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 F</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转置的矩阵乘法。</a:t>
            </a:r>
          </a:p>
          <a:p>
            <a:endParaRPr lang="zh-CN" altLang="en-US" dirty="0"/>
          </a:p>
        </p:txBody>
      </p:sp>
      <p:sp>
        <p:nvSpPr>
          <p:cNvPr id="4" name="灯片编号占位符 3"/>
          <p:cNvSpPr>
            <a:spLocks noGrp="1"/>
          </p:cNvSpPr>
          <p:nvPr>
            <p:ph type="sldNum" sz="quarter" idx="5"/>
          </p:nvPr>
        </p:nvSpPr>
        <p:spPr/>
        <p:txBody>
          <a:bodyPr/>
          <a:lstStyle/>
          <a:p>
            <a:fld id="{C587C274-A10A-4221-BD7C-D67A0D49D54B}" type="slidenum">
              <a:rPr lang="zh-CN" altLang="en-US" smtClean="0"/>
              <a:t>16</a:t>
            </a:fld>
            <a:endParaRPr lang="zh-CN" altLang="en-US"/>
          </a:p>
        </p:txBody>
      </p:sp>
    </p:spTree>
    <p:extLst>
      <p:ext uri="{BB962C8B-B14F-4D97-AF65-F5344CB8AC3E}">
        <p14:creationId xmlns:p14="http://schemas.microsoft.com/office/powerpoint/2010/main" val="2594292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心理物理实验表明，与低频成分的丢失相比，人类更不可能注意到非常高的空间频率成分的丢失。 </a:t>
            </a:r>
          </a:p>
        </p:txBody>
      </p:sp>
      <p:sp>
        <p:nvSpPr>
          <p:cNvPr id="4" name="灯片编号占位符 3"/>
          <p:cNvSpPr>
            <a:spLocks noGrp="1"/>
          </p:cNvSpPr>
          <p:nvPr>
            <p:ph type="sldNum" sz="quarter" idx="5"/>
          </p:nvPr>
        </p:nvSpPr>
        <p:spPr/>
        <p:txBody>
          <a:bodyPr/>
          <a:lstStyle/>
          <a:p>
            <a:fld id="{E4C3F8EF-C660-4289-93AC-D13B68C09477}" type="slidenum">
              <a:rPr lang="zh-CN" altLang="en-US" smtClean="0"/>
              <a:t>19</a:t>
            </a:fld>
            <a:endParaRPr lang="zh-CN" altLang="en-US"/>
          </a:p>
        </p:txBody>
      </p:sp>
    </p:spTree>
    <p:extLst>
      <p:ext uri="{BB962C8B-B14F-4D97-AF65-F5344CB8AC3E}">
        <p14:creationId xmlns:p14="http://schemas.microsoft.com/office/powerpoint/2010/main" val="1016969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Q(u, v)</a:t>
            </a:r>
            <a:r>
              <a:rPr lang="zh-CN" altLang="en-US" sz="1200" b="0" i="0" kern="1200" dirty="0">
                <a:solidFill>
                  <a:schemeClr val="tx1"/>
                </a:solidFill>
                <a:effectLst/>
                <a:latin typeface="+mn-lt"/>
                <a:ea typeface="+mn-ea"/>
                <a:cs typeface="+mn-cs"/>
              </a:rPr>
              <a:t>的项趋向于在右下角有较大的值。 </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从心理物理学研究中获得的默认</a:t>
            </a:r>
            <a:r>
              <a:rPr lang="en-US" altLang="zh-CN" sz="1200" b="0" i="0" kern="1200" dirty="0">
                <a:solidFill>
                  <a:schemeClr val="tx1"/>
                </a:solidFill>
                <a:effectLst/>
                <a:latin typeface="+mn-lt"/>
                <a:ea typeface="+mn-ea"/>
                <a:cs typeface="+mn-cs"/>
              </a:rPr>
              <a:t>Q(u, v)</a:t>
            </a:r>
            <a:r>
              <a:rPr lang="zh-CN" altLang="en-US" sz="1200" b="0" i="0" kern="1200" dirty="0">
                <a:solidFill>
                  <a:schemeClr val="tx1"/>
                </a:solidFill>
                <a:effectLst/>
                <a:latin typeface="+mn-lt"/>
                <a:ea typeface="+mn-ea"/>
                <a:cs typeface="+mn-cs"/>
              </a:rPr>
              <a:t>值，其目标是最大化压缩比，同时最小化</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图像中的感知损失。亮度量化表和色度量化表。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Round()</a:t>
            </a:r>
            <a:r>
              <a:rPr lang="zh-CN" altLang="en-US" sz="1200" b="0" i="0" kern="1200" dirty="0">
                <a:solidFill>
                  <a:schemeClr val="tx1"/>
                </a:solidFill>
                <a:effectLst/>
                <a:latin typeface="+mn-lt"/>
                <a:ea typeface="+mn-ea"/>
                <a:cs typeface="+mn-cs"/>
              </a:rPr>
              <a:t>函数：用一个更短、更简单或更明确的近似值替换一个数字。 </a:t>
            </a:r>
          </a:p>
          <a:p>
            <a:r>
              <a:rPr lang="zh-CN" altLang="en-US" sz="1200" b="0" i="0" kern="1200" dirty="0">
                <a:solidFill>
                  <a:schemeClr val="tx1"/>
                </a:solidFill>
                <a:effectLst/>
                <a:latin typeface="+mn-lt"/>
                <a:ea typeface="+mn-ea"/>
                <a:cs typeface="+mn-cs"/>
              </a:rPr>
              <a:t>以亮度量化表为例。</a:t>
            </a:r>
          </a:p>
          <a:p>
            <a:endParaRPr lang="zh-CN" altLang="en-US" sz="1200" dirty="0"/>
          </a:p>
        </p:txBody>
      </p:sp>
      <p:sp>
        <p:nvSpPr>
          <p:cNvPr id="4" name="灯片编号占位符 3"/>
          <p:cNvSpPr>
            <a:spLocks noGrp="1"/>
          </p:cNvSpPr>
          <p:nvPr>
            <p:ph type="sldNum" sz="quarter" idx="5"/>
          </p:nvPr>
        </p:nvSpPr>
        <p:spPr/>
        <p:txBody>
          <a:bodyPr/>
          <a:lstStyle/>
          <a:p>
            <a:fld id="{E4C3F8EF-C660-4289-93AC-D13B68C09477}" type="slidenum">
              <a:rPr lang="zh-CN" altLang="en-US" smtClean="0"/>
              <a:t>20</a:t>
            </a:fld>
            <a:endParaRPr lang="zh-CN" altLang="en-US"/>
          </a:p>
        </p:txBody>
      </p:sp>
    </p:spTree>
    <p:extLst>
      <p:ext uri="{BB962C8B-B14F-4D97-AF65-F5344CB8AC3E}">
        <p14:creationId xmlns:p14="http://schemas.microsoft.com/office/powerpoint/2010/main" val="72523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直流分量代表</a:t>
            </a:r>
            <a:r>
              <a:rPr lang="en-US" altLang="zh-CN" sz="1200" b="0" i="0" kern="1200" dirty="0">
                <a:solidFill>
                  <a:schemeClr val="tx1"/>
                </a:solidFill>
                <a:effectLst/>
                <a:latin typeface="+mn-lt"/>
                <a:ea typeface="+mn-ea"/>
                <a:cs typeface="+mn-cs"/>
              </a:rPr>
              <a:t>8x8 MCU</a:t>
            </a:r>
            <a:r>
              <a:rPr lang="zh-CN" altLang="en-US" sz="1200" b="0" i="0" kern="1200" dirty="0">
                <a:solidFill>
                  <a:schemeClr val="tx1"/>
                </a:solidFill>
                <a:effectLst/>
                <a:latin typeface="+mn-lt"/>
                <a:ea typeface="+mn-ea"/>
                <a:cs typeface="+mn-cs"/>
              </a:rPr>
              <a:t>中所有像素的平均值。 </a:t>
            </a:r>
          </a:p>
          <a:p>
            <a:r>
              <a:rPr lang="zh-CN" altLang="en-US" sz="1200" b="0" i="0" kern="1200" dirty="0">
                <a:solidFill>
                  <a:schemeClr val="tx1"/>
                </a:solidFill>
                <a:effectLst/>
                <a:latin typeface="+mn-lt"/>
                <a:ea typeface="+mn-ea"/>
                <a:cs typeface="+mn-cs"/>
              </a:rPr>
              <a:t>将直流分量编码为相对于前面块的直流分量的相对值。 </a:t>
            </a:r>
          </a:p>
          <a:p>
            <a:r>
              <a:rPr lang="zh-CN" altLang="en-US" sz="1200" b="0" i="0" kern="1200" dirty="0">
                <a:solidFill>
                  <a:schemeClr val="tx1"/>
                </a:solidFill>
                <a:effectLst/>
                <a:latin typeface="+mn-lt"/>
                <a:ea typeface="+mn-ea"/>
                <a:cs typeface="+mn-cs"/>
              </a:rPr>
              <a:t>由于</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压缩算法使用量化将这些高频值中的许多值减少到零，因此通常在早期系数中有许多非零条目，并且在矩阵的末尾有一个长时间的零系数运行。</a:t>
            </a:r>
          </a:p>
          <a:p>
            <a:endParaRPr lang="en-US" altLang="zh-CN" dirty="0"/>
          </a:p>
          <a:p>
            <a:r>
              <a:rPr lang="zh-CN" altLang="en-US" sz="1200" b="0" i="0" kern="1200" dirty="0">
                <a:solidFill>
                  <a:schemeClr val="tx1"/>
                </a:solidFill>
                <a:effectLst/>
                <a:latin typeface="+mn-lt"/>
                <a:ea typeface="+mn-ea"/>
                <a:cs typeface="+mn-cs"/>
              </a:rPr>
              <a:t>由于</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压缩算法使用量化后将许多高频值减少到零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通常在前面的系数中有许多非零的条目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并且在矩阵的末尾有一个长期的零系数。 </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4C3F8EF-C660-4289-93AC-D13B68C09477}" type="slidenum">
              <a:rPr lang="zh-CN" altLang="en-US" smtClean="0"/>
              <a:t>21</a:t>
            </a:fld>
            <a:endParaRPr lang="zh-CN" altLang="en-US"/>
          </a:p>
        </p:txBody>
      </p:sp>
    </p:spTree>
    <p:extLst>
      <p:ext uri="{BB962C8B-B14F-4D97-AF65-F5344CB8AC3E}">
        <p14:creationId xmlns:p14="http://schemas.microsoft.com/office/powerpoint/2010/main" val="424277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C3F8EF-C660-4289-93AC-D13B68C09477}" type="slidenum">
              <a:rPr lang="zh-CN" altLang="en-US" smtClean="0"/>
              <a:t>22</a:t>
            </a:fld>
            <a:endParaRPr lang="zh-CN" altLang="en-US"/>
          </a:p>
        </p:txBody>
      </p:sp>
    </p:spTree>
    <p:extLst>
      <p:ext uri="{BB962C8B-B14F-4D97-AF65-F5344CB8AC3E}">
        <p14:creationId xmlns:p14="http://schemas.microsoft.com/office/powerpoint/2010/main" val="2952227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量化的</a:t>
            </a:r>
            <a:r>
              <a:rPr lang="en-US" altLang="zh-CN" sz="1200" b="0" i="0" kern="1200" dirty="0">
                <a:solidFill>
                  <a:schemeClr val="tx1"/>
                </a:solidFill>
                <a:effectLst/>
                <a:latin typeface="+mn-lt"/>
                <a:ea typeface="+mn-ea"/>
                <a:cs typeface="+mn-cs"/>
              </a:rPr>
              <a:t>DCT</a:t>
            </a:r>
            <a:r>
              <a:rPr lang="zh-CN" altLang="en-US" sz="1200" b="0" i="0" kern="1200" dirty="0">
                <a:solidFill>
                  <a:schemeClr val="tx1"/>
                </a:solidFill>
                <a:effectLst/>
                <a:latin typeface="+mn-lt"/>
                <a:ea typeface="+mn-ea"/>
                <a:cs typeface="+mn-cs"/>
              </a:rPr>
              <a:t>表被转换成使用锯齿形模式的线性字符串。 </a:t>
            </a:r>
          </a:p>
          <a:p>
            <a:r>
              <a:rPr lang="zh-CN" altLang="en-US" sz="1200" b="0" i="0" kern="1200" dirty="0">
                <a:solidFill>
                  <a:schemeClr val="tx1"/>
                </a:solidFill>
                <a:effectLst/>
                <a:latin typeface="+mn-lt"/>
                <a:ea typeface="+mn-ea"/>
                <a:cs typeface="+mn-cs"/>
              </a:rPr>
              <a:t>每个</a:t>
            </a:r>
            <a:r>
              <a:rPr lang="en-US" altLang="zh-CN" sz="1200" b="0" i="0" kern="1200" dirty="0">
                <a:solidFill>
                  <a:schemeClr val="tx1"/>
                </a:solidFill>
                <a:effectLst/>
                <a:latin typeface="+mn-lt"/>
                <a:ea typeface="+mn-ea"/>
                <a:cs typeface="+mn-cs"/>
              </a:rPr>
              <a:t>8x8</a:t>
            </a:r>
            <a:r>
              <a:rPr lang="zh-CN" altLang="en-US" sz="1200" b="0" i="0" kern="1200" dirty="0">
                <a:solidFill>
                  <a:schemeClr val="tx1"/>
                </a:solidFill>
                <a:effectLst/>
                <a:latin typeface="+mn-lt"/>
                <a:ea typeface="+mn-ea"/>
                <a:cs typeface="+mn-cs"/>
              </a:rPr>
              <a:t>块中的直流分量值很大，并且在各个块之间有所不同，但通常与前一个块中的直流分量值接近。 </a:t>
            </a:r>
          </a:p>
          <a:p>
            <a:r>
              <a:rPr lang="zh-CN" altLang="en-US" sz="1200" b="0" i="0" kern="1200" dirty="0">
                <a:solidFill>
                  <a:schemeClr val="tx1"/>
                </a:solidFill>
                <a:effectLst/>
                <a:latin typeface="+mn-lt"/>
                <a:ea typeface="+mn-ea"/>
                <a:cs typeface="+mn-cs"/>
              </a:rPr>
              <a:t>差分脉冲编码调制</a:t>
            </a:r>
            <a:r>
              <a:rPr lang="en-US" altLang="zh-CN" sz="1200" b="0" i="0" kern="1200" dirty="0">
                <a:solidFill>
                  <a:schemeClr val="tx1"/>
                </a:solidFill>
                <a:effectLst/>
                <a:latin typeface="+mn-lt"/>
                <a:ea typeface="+mn-ea"/>
                <a:cs typeface="+mn-cs"/>
              </a:rPr>
              <a:t>(DPCM):</a:t>
            </a:r>
            <a:r>
              <a:rPr lang="zh-CN" altLang="en-US" sz="1200" b="0" i="0" kern="1200" dirty="0">
                <a:solidFill>
                  <a:schemeClr val="tx1"/>
                </a:solidFill>
                <a:effectLst/>
                <a:latin typeface="+mn-lt"/>
                <a:ea typeface="+mn-ea"/>
                <a:cs typeface="+mn-cs"/>
              </a:rPr>
              <a:t>对当前和之前的</a:t>
            </a:r>
            <a:r>
              <a:rPr lang="en-US" altLang="zh-CN" sz="1200" b="0" i="0" kern="1200" dirty="0">
                <a:solidFill>
                  <a:schemeClr val="tx1"/>
                </a:solidFill>
                <a:effectLst/>
                <a:latin typeface="+mn-lt"/>
                <a:ea typeface="+mn-ea"/>
                <a:cs typeface="+mn-cs"/>
              </a:rPr>
              <a:t>8x8</a:t>
            </a:r>
            <a:r>
              <a:rPr lang="zh-CN" altLang="en-US" sz="1200" b="0" i="0" kern="1200" dirty="0">
                <a:solidFill>
                  <a:schemeClr val="tx1"/>
                </a:solidFill>
                <a:effectLst/>
                <a:latin typeface="+mn-lt"/>
                <a:ea typeface="+mn-ea"/>
                <a:cs typeface="+mn-cs"/>
              </a:rPr>
              <a:t>块之间的差异进行编码。记住，较小的数意味着更少的比特</a:t>
            </a:r>
          </a:p>
          <a:p>
            <a:r>
              <a:rPr lang="zh-CN" altLang="en-US" sz="1200" b="0" i="0" kern="1200" dirty="0">
                <a:solidFill>
                  <a:schemeClr val="tx1"/>
                </a:solidFill>
                <a:effectLst/>
                <a:latin typeface="+mn-lt"/>
                <a:ea typeface="+mn-ea"/>
                <a:cs typeface="+mn-cs"/>
              </a:rPr>
              <a:t>前块</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，当前</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值为</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，则编码为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。中间的符号将是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需要</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位来存储。</a:t>
            </a:r>
          </a:p>
          <a:p>
            <a:endParaRPr lang="en-US" altLang="zh-CN" dirty="0"/>
          </a:p>
          <a:p>
            <a:endParaRPr lang="en-US" altLang="zh-CN" dirty="0"/>
          </a:p>
          <a:p>
            <a:r>
              <a:rPr lang="en-US" altLang="zh-CN" dirty="0"/>
              <a:t>Run Length Encode (RLE) on AC components. Encode as (skip, value) pairs, where skip is the number of zeros and value is the next non-zero component. Send (0,0) as end-of-block sentinel value.</a:t>
            </a:r>
            <a:endParaRPr lang="zh-CN" altLang="en-US" dirty="0"/>
          </a:p>
        </p:txBody>
      </p:sp>
      <p:sp>
        <p:nvSpPr>
          <p:cNvPr id="4" name="灯片编号占位符 3"/>
          <p:cNvSpPr>
            <a:spLocks noGrp="1"/>
          </p:cNvSpPr>
          <p:nvPr>
            <p:ph type="sldNum" sz="quarter" idx="5"/>
          </p:nvPr>
        </p:nvSpPr>
        <p:spPr/>
        <p:txBody>
          <a:bodyPr/>
          <a:lstStyle/>
          <a:p>
            <a:fld id="{E4C3F8EF-C660-4289-93AC-D13B68C09477}" type="slidenum">
              <a:rPr lang="zh-CN" altLang="en-US" smtClean="0"/>
              <a:t>23</a:t>
            </a:fld>
            <a:endParaRPr lang="zh-CN" altLang="en-US"/>
          </a:p>
        </p:txBody>
      </p:sp>
    </p:spTree>
    <p:extLst>
      <p:ext uri="{BB962C8B-B14F-4D97-AF65-F5344CB8AC3E}">
        <p14:creationId xmlns:p14="http://schemas.microsoft.com/office/powerpoint/2010/main" val="68663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https://yasoob.me/posts/understanding-and-writing-jpeg-decoder-in-python/</a:t>
            </a:r>
            <a:endParaRPr lang="zh-CN" altLang="en-US" dirty="0"/>
          </a:p>
        </p:txBody>
      </p:sp>
      <p:sp>
        <p:nvSpPr>
          <p:cNvPr id="4" name="灯片编号占位符 3"/>
          <p:cNvSpPr>
            <a:spLocks noGrp="1"/>
          </p:cNvSpPr>
          <p:nvPr>
            <p:ph type="sldNum" sz="quarter" idx="10"/>
          </p:nvPr>
        </p:nvSpPr>
        <p:spPr/>
        <p:txBody>
          <a:bodyPr/>
          <a:lstStyle/>
          <a:p>
            <a:fld id="{B28868B5-8BB1-4C19-95B6-3BD3238B3822}" type="slidenum">
              <a:rPr lang="zh-CN" altLang="en-US" smtClean="0"/>
              <a:t>3</a:t>
            </a:fld>
            <a:endParaRPr lang="zh-CN" altLang="en-US"/>
          </a:p>
        </p:txBody>
      </p:sp>
    </p:spTree>
    <p:extLst>
      <p:ext uri="{BB962C8B-B14F-4D97-AF65-F5344CB8AC3E}">
        <p14:creationId xmlns:p14="http://schemas.microsoft.com/office/powerpoint/2010/main" val="2580866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交流组件的运行长度编码</a:t>
            </a:r>
            <a:r>
              <a:rPr lang="en-US" altLang="zh-CN" sz="1200" b="0" i="0" kern="1200" dirty="0">
                <a:solidFill>
                  <a:schemeClr val="tx1"/>
                </a:solidFill>
                <a:effectLst/>
                <a:latin typeface="+mn-lt"/>
                <a:ea typeface="+mn-ea"/>
                <a:cs typeface="+mn-cs"/>
              </a:rPr>
              <a:t>(RLE)</a:t>
            </a:r>
            <a:r>
              <a:rPr lang="zh-CN" altLang="en-US" sz="1200" b="0" i="0" kern="1200" dirty="0">
                <a:solidFill>
                  <a:schemeClr val="tx1"/>
                </a:solidFill>
                <a:effectLst/>
                <a:latin typeface="+mn-lt"/>
                <a:ea typeface="+mn-ea"/>
                <a:cs typeface="+mn-cs"/>
              </a:rPr>
              <a:t>。编码为</a:t>
            </a:r>
            <a:r>
              <a:rPr lang="en-US" altLang="zh-CN" sz="1200" b="0" i="0" kern="1200" dirty="0">
                <a:solidFill>
                  <a:schemeClr val="tx1"/>
                </a:solidFill>
                <a:effectLst/>
                <a:latin typeface="+mn-lt"/>
                <a:ea typeface="+mn-ea"/>
                <a:cs typeface="+mn-cs"/>
              </a:rPr>
              <a:t>(skip, value)</a:t>
            </a:r>
            <a:r>
              <a:rPr lang="zh-CN" altLang="en-US" sz="1200" b="0" i="0" kern="1200" dirty="0">
                <a:solidFill>
                  <a:schemeClr val="tx1"/>
                </a:solidFill>
                <a:effectLst/>
                <a:latin typeface="+mn-lt"/>
                <a:ea typeface="+mn-ea"/>
                <a:cs typeface="+mn-cs"/>
              </a:rPr>
              <a:t>对，其中</a:t>
            </a:r>
            <a:r>
              <a:rPr lang="en-US" altLang="zh-CN" sz="1200" b="0" i="0" kern="1200" dirty="0">
                <a:solidFill>
                  <a:schemeClr val="tx1"/>
                </a:solidFill>
                <a:effectLst/>
                <a:latin typeface="+mn-lt"/>
                <a:ea typeface="+mn-ea"/>
                <a:cs typeface="+mn-cs"/>
              </a:rPr>
              <a:t>skip</a:t>
            </a:r>
            <a:r>
              <a:rPr lang="zh-CN" altLang="en-US" sz="1200" b="0" i="0" kern="1200" dirty="0">
                <a:solidFill>
                  <a:schemeClr val="tx1"/>
                </a:solidFill>
                <a:effectLst/>
                <a:latin typeface="+mn-lt"/>
                <a:ea typeface="+mn-ea"/>
                <a:cs typeface="+mn-cs"/>
              </a:rPr>
              <a:t>是零的个数，</a:t>
            </a:r>
            <a:r>
              <a:rPr lang="en-US" altLang="zh-CN" sz="1200" b="0" i="0" kern="1200" dirty="0">
                <a:solidFill>
                  <a:schemeClr val="tx1"/>
                </a:solidFill>
                <a:effectLst/>
                <a:latin typeface="+mn-lt"/>
                <a:ea typeface="+mn-ea"/>
                <a:cs typeface="+mn-cs"/>
              </a:rPr>
              <a:t>value</a:t>
            </a:r>
            <a:r>
              <a:rPr lang="zh-CN" altLang="en-US" sz="1200" b="0" i="0" kern="1200" dirty="0">
                <a:solidFill>
                  <a:schemeClr val="tx1"/>
                </a:solidFill>
                <a:effectLst/>
                <a:latin typeface="+mn-lt"/>
                <a:ea typeface="+mn-ea"/>
                <a:cs typeface="+mn-cs"/>
              </a:rPr>
              <a:t>是下一个非零组件。发送</a:t>
            </a:r>
            <a:r>
              <a:rPr lang="en-US" altLang="zh-CN" sz="1200" b="0" i="0" kern="1200" dirty="0">
                <a:solidFill>
                  <a:schemeClr val="tx1"/>
                </a:solidFill>
                <a:effectLst/>
                <a:latin typeface="+mn-lt"/>
                <a:ea typeface="+mn-ea"/>
                <a:cs typeface="+mn-cs"/>
              </a:rPr>
              <a:t>(0,0)</a:t>
            </a:r>
            <a:r>
              <a:rPr lang="zh-CN" altLang="en-US" sz="1200" b="0" i="0" kern="1200" dirty="0">
                <a:solidFill>
                  <a:schemeClr val="tx1"/>
                </a:solidFill>
                <a:effectLst/>
                <a:latin typeface="+mn-lt"/>
                <a:ea typeface="+mn-ea"/>
                <a:cs typeface="+mn-cs"/>
              </a:rPr>
              <a:t>作为块结束。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例如一个字串为</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0, -2, -1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需要按（长度，幅值）记录。如果前一个</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值为</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，幅值</a:t>
            </a:r>
            <a:r>
              <a:rPr lang="en-US" altLang="zh-CN" sz="1200" b="0" i="0" kern="1200" dirty="0">
                <a:solidFill>
                  <a:schemeClr val="tx1"/>
                </a:solidFill>
                <a:effectLst/>
                <a:latin typeface="+mn-lt"/>
                <a:ea typeface="+mn-ea"/>
                <a:cs typeface="+mn-cs"/>
              </a:rPr>
              <a:t>15-12 = 3</a:t>
            </a:r>
            <a:r>
              <a:rPr lang="zh-CN" altLang="en-US" sz="1200" b="0" i="0" kern="1200" dirty="0">
                <a:solidFill>
                  <a:schemeClr val="tx1"/>
                </a:solidFill>
                <a:effectLst/>
                <a:latin typeface="+mn-lt"/>
                <a:ea typeface="+mn-ea"/>
                <a:cs typeface="+mn-cs"/>
              </a:rPr>
              <a:t>，即二进制为“</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”。查</a:t>
            </a:r>
            <a:r>
              <a:rPr lang="en-US" altLang="zh-CN" sz="1200" b="0" i="0" kern="1200" dirty="0">
                <a:solidFill>
                  <a:schemeClr val="tx1"/>
                </a:solidFill>
                <a:effectLst/>
                <a:latin typeface="+mn-lt"/>
                <a:ea typeface="+mn-ea"/>
                <a:cs typeface="+mn-cs"/>
              </a:rPr>
              <a:t>VLI</a:t>
            </a:r>
            <a:r>
              <a:rPr lang="zh-CN" altLang="en-US" sz="1200" b="0" i="0" kern="1200" dirty="0">
                <a:solidFill>
                  <a:schemeClr val="tx1"/>
                </a:solidFill>
                <a:effectLst/>
                <a:latin typeface="+mn-lt"/>
                <a:ea typeface="+mn-ea"/>
                <a:cs typeface="+mn-cs"/>
              </a:rPr>
              <a:t>编码表，其编码长度为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因此编码为</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然后处理</a:t>
            </a:r>
            <a:r>
              <a:rPr lang="en-US" altLang="zh-CN" sz="1200" b="0" i="0" kern="1200" dirty="0">
                <a:solidFill>
                  <a:schemeClr val="tx1"/>
                </a:solidFill>
                <a:effectLst/>
                <a:latin typeface="+mn-lt"/>
                <a:ea typeface="+mn-ea"/>
                <a:cs typeface="+mn-cs"/>
              </a:rPr>
              <a:t>AC</a:t>
            </a:r>
            <a:r>
              <a:rPr lang="zh-CN" altLang="en-US" sz="1200" b="0" i="0" kern="1200" dirty="0">
                <a:solidFill>
                  <a:schemeClr val="tx1"/>
                </a:solidFill>
                <a:effectLst/>
                <a:latin typeface="+mn-lt"/>
                <a:ea typeface="+mn-ea"/>
                <a:cs typeface="+mn-cs"/>
              </a:rPr>
              <a:t>数据 “</a:t>
            </a:r>
            <a:r>
              <a:rPr lang="en-US" altLang="zh-CN" sz="1200" b="0" i="0" kern="1200" dirty="0">
                <a:solidFill>
                  <a:schemeClr val="tx1"/>
                </a:solidFill>
                <a:effectLst/>
                <a:latin typeface="+mn-lt"/>
                <a:ea typeface="+mn-ea"/>
                <a:cs typeface="+mn-cs"/>
              </a:rPr>
              <a:t>0, -2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AC </a:t>
            </a:r>
            <a:r>
              <a:rPr lang="zh-CN" altLang="en-US" sz="1200" b="0" i="0" kern="1200" dirty="0">
                <a:solidFill>
                  <a:schemeClr val="tx1"/>
                </a:solidFill>
                <a:effectLst/>
                <a:latin typeface="+mn-lt"/>
                <a:ea typeface="+mn-ea"/>
                <a:cs typeface="+mn-cs"/>
              </a:rPr>
              <a:t>数据采用（</a:t>
            </a:r>
            <a:r>
              <a:rPr lang="en-US" altLang="zh-CN" sz="1200" b="0" i="0" kern="1200" dirty="0">
                <a:solidFill>
                  <a:schemeClr val="tx1"/>
                </a:solidFill>
                <a:effectLst/>
                <a:latin typeface="+mn-lt"/>
                <a:ea typeface="+mn-ea"/>
                <a:cs typeface="+mn-cs"/>
              </a:rPr>
              <a:t>skip, value</a:t>
            </a:r>
            <a:r>
              <a:rPr lang="zh-CN" altLang="en-US" sz="1200" b="0" i="0" kern="1200" dirty="0">
                <a:solidFill>
                  <a:schemeClr val="tx1"/>
                </a:solidFill>
                <a:effectLst/>
                <a:latin typeface="+mn-lt"/>
                <a:ea typeface="+mn-ea"/>
                <a:cs typeface="+mn-cs"/>
              </a:rPr>
              <a:t>）记录。“</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”中有</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，因此</a:t>
            </a:r>
            <a:r>
              <a:rPr lang="en-US" altLang="zh-CN" sz="1200" b="0" i="0" kern="1200" dirty="0">
                <a:solidFill>
                  <a:schemeClr val="tx1"/>
                </a:solidFill>
                <a:effectLst/>
                <a:latin typeface="+mn-lt"/>
                <a:ea typeface="+mn-ea"/>
                <a:cs typeface="+mn-cs"/>
              </a:rPr>
              <a:t>RLC</a:t>
            </a:r>
            <a:r>
              <a:rPr lang="zh-CN" altLang="en-US" sz="1200" b="0" i="0" kern="1200" dirty="0">
                <a:solidFill>
                  <a:schemeClr val="tx1"/>
                </a:solidFill>
                <a:effectLst/>
                <a:latin typeface="+mn-lt"/>
                <a:ea typeface="+mn-ea"/>
                <a:cs typeface="+mn-cs"/>
              </a:rPr>
              <a:t>编码为</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。下一个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前无零，因此单独编码，</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RLC</a:t>
            </a:r>
            <a:r>
              <a:rPr lang="zh-CN" altLang="en-US" sz="1200" b="0" i="0" kern="1200" dirty="0">
                <a:solidFill>
                  <a:schemeClr val="tx1"/>
                </a:solidFill>
                <a:effectLst/>
                <a:latin typeface="+mn-lt"/>
                <a:ea typeface="+mn-ea"/>
                <a:cs typeface="+mn-cs"/>
              </a:rPr>
              <a:t>编码后，根据</a:t>
            </a:r>
            <a:r>
              <a:rPr lang="en-US" altLang="zh-CN" sz="1200" b="0" i="0" kern="1200" dirty="0">
                <a:solidFill>
                  <a:schemeClr val="tx1"/>
                </a:solidFill>
                <a:effectLst/>
                <a:latin typeface="+mn-lt"/>
                <a:ea typeface="+mn-ea"/>
                <a:cs typeface="+mn-cs"/>
              </a:rPr>
              <a:t>VLI</a:t>
            </a:r>
            <a:r>
              <a:rPr lang="zh-CN" altLang="en-US" sz="1200" b="0" i="0" kern="1200" dirty="0">
                <a:solidFill>
                  <a:schemeClr val="tx1"/>
                </a:solidFill>
                <a:effectLst/>
                <a:latin typeface="+mn-lt"/>
                <a:ea typeface="+mn-ea"/>
                <a:cs typeface="+mn-cs"/>
              </a:rPr>
              <a:t>编码表进一步压缩处理。发现（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value</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VLI</a:t>
            </a:r>
            <a:r>
              <a:rPr lang="zh-CN" altLang="en-US" sz="1200" b="0" i="0" kern="1200" dirty="0">
                <a:solidFill>
                  <a:schemeClr val="tx1"/>
                </a:solidFill>
                <a:effectLst/>
                <a:latin typeface="+mn-lt"/>
                <a:ea typeface="+mn-ea"/>
                <a:cs typeface="+mn-cs"/>
              </a:rPr>
              <a:t>编码表对应为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，因此用中间格式记为</a:t>
            </a:r>
            <a:r>
              <a:rPr lang="zh-CN" altLang="en-US" sz="1200" b="0" i="0" kern="1200" baseline="0" dirty="0">
                <a:solidFill>
                  <a:schemeClr val="tx1"/>
                </a:solidFill>
                <a:effectLst/>
                <a:latin typeface="+mn-lt"/>
                <a:ea typeface="+mn-ea"/>
                <a:cs typeface="+mn-cs"/>
                <a:sym typeface="Wingdings" panose="05000000000000000000" pitchFamily="2" charset="2"/>
              </a:rPr>
              <a:t> </a:t>
            </a:r>
            <a:r>
              <a:rPr lang="en-US" altLang="zh-CN" sz="1200" b="0" i="0" kern="1200" baseline="0" dirty="0">
                <a:solidFill>
                  <a:schemeClr val="tx1"/>
                </a:solidFill>
                <a:effectLst/>
                <a:latin typeface="+mn-lt"/>
                <a:ea typeface="+mn-ea"/>
                <a:cs typeface="+mn-cs"/>
                <a:sym typeface="Wingdings" panose="05000000000000000000" pitchFamily="2" charset="2"/>
              </a:rPr>
              <a:t>(1</a:t>
            </a:r>
            <a:r>
              <a:rPr lang="zh-CN" altLang="en-US" sz="1200" b="0" i="0" kern="1200" baseline="0" dirty="0">
                <a:solidFill>
                  <a:schemeClr val="tx1"/>
                </a:solidFill>
                <a:effectLst/>
                <a:latin typeface="+mn-lt"/>
                <a:ea typeface="+mn-ea"/>
                <a:cs typeface="+mn-cs"/>
                <a:sym typeface="Wingdings" panose="05000000000000000000" pitchFamily="2" charset="2"/>
              </a:rPr>
              <a:t>，</a:t>
            </a:r>
            <a:r>
              <a:rPr lang="en-US" altLang="zh-CN" sz="1200" b="0" i="0" kern="1200" baseline="0" dirty="0">
                <a:solidFill>
                  <a:schemeClr val="tx1"/>
                </a:solidFill>
                <a:effectLst/>
                <a:latin typeface="+mn-lt"/>
                <a:ea typeface="+mn-ea"/>
                <a:cs typeface="+mn-cs"/>
                <a:sym typeface="Wingdings" panose="05000000000000000000" pitchFamily="2" charset="2"/>
              </a:rPr>
              <a:t>2), </a:t>
            </a:r>
            <a:r>
              <a:rPr lang="en-US" altLang="zh-CN" sz="1200" b="0" i="0" kern="1200" dirty="0">
                <a:solidFill>
                  <a:schemeClr val="tx1"/>
                </a:solidFill>
                <a:effectLst/>
                <a:latin typeface="+mn-lt"/>
                <a:ea typeface="+mn-ea"/>
                <a:cs typeface="+mn-cs"/>
                <a:sym typeface="Wingdings" panose="05000000000000000000" pitchFamily="2" charset="2"/>
              </a:rPr>
              <a:t>-2</a:t>
            </a:r>
            <a:r>
              <a:rPr lang="zh-CN" altLang="en-US" sz="1200" b="0" i="0" kern="1200" dirty="0">
                <a:solidFill>
                  <a:schemeClr val="tx1"/>
                </a:solidFill>
                <a:effectLst/>
                <a:latin typeface="+mn-lt"/>
                <a:ea typeface="+mn-ea"/>
                <a:cs typeface="+mn-cs"/>
                <a:sym typeface="Wingdings" panose="05000000000000000000" pitchFamily="2" charset="2"/>
              </a:rPr>
              <a:t>。后续算法将中间格式的编码再通过赫夫曼编码处理，进一步压缩。</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注：本页中的“</a:t>
            </a:r>
            <a:r>
              <a:rPr lang="en-US" altLang="zh-CN" sz="1200" b="0" i="0" kern="1200" dirty="0">
                <a:solidFill>
                  <a:schemeClr val="tx1"/>
                </a:solidFill>
                <a:effectLst/>
                <a:latin typeface="+mn-lt"/>
                <a:ea typeface="+mn-ea"/>
                <a:cs typeface="+mn-cs"/>
              </a:rPr>
              <a:t>(2), 3</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DC</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的中间格式。</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4C3F8EF-C660-4289-93AC-D13B68C09477}" type="slidenum">
              <a:rPr lang="zh-CN" altLang="en-US" smtClean="0"/>
              <a:t>24</a:t>
            </a:fld>
            <a:endParaRPr lang="zh-CN" altLang="en-US"/>
          </a:p>
        </p:txBody>
      </p:sp>
    </p:spTree>
    <p:extLst>
      <p:ext uri="{BB962C8B-B14F-4D97-AF65-F5344CB8AC3E}">
        <p14:creationId xmlns:p14="http://schemas.microsoft.com/office/powerpoint/2010/main" val="2998013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C3F8EF-C660-4289-93AC-D13B68C09477}" type="slidenum">
              <a:rPr lang="zh-CN" altLang="en-US" smtClean="0"/>
              <a:t>25</a:t>
            </a:fld>
            <a:endParaRPr lang="zh-CN" altLang="en-US"/>
          </a:p>
        </p:txBody>
      </p:sp>
    </p:spTree>
    <p:extLst>
      <p:ext uri="{BB962C8B-B14F-4D97-AF65-F5344CB8AC3E}">
        <p14:creationId xmlns:p14="http://schemas.microsoft.com/office/powerpoint/2010/main" val="2132235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需要按（长度，幅值）记录。如果前一个</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值为</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，幅值</a:t>
            </a:r>
            <a:r>
              <a:rPr lang="en-US" altLang="zh-CN" sz="1200" b="0" i="0" kern="1200" dirty="0">
                <a:solidFill>
                  <a:schemeClr val="tx1"/>
                </a:solidFill>
                <a:effectLst/>
                <a:latin typeface="+mn-lt"/>
                <a:ea typeface="+mn-ea"/>
                <a:cs typeface="+mn-cs"/>
              </a:rPr>
              <a:t>15-12 = 3</a:t>
            </a:r>
            <a:r>
              <a:rPr lang="zh-CN" altLang="en-US" sz="1200" b="0" i="0" kern="1200" dirty="0">
                <a:solidFill>
                  <a:schemeClr val="tx1"/>
                </a:solidFill>
                <a:effectLst/>
                <a:latin typeface="+mn-lt"/>
                <a:ea typeface="+mn-ea"/>
                <a:cs typeface="+mn-cs"/>
              </a:rPr>
              <a:t>，即二进制为“</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”。长度为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因此编码为</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；因此在第</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组可以找到</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B28868B5-8BB1-4C19-95B6-3BD3238B3822}" type="slidenum">
              <a:rPr lang="zh-CN" altLang="en-US" smtClean="0"/>
              <a:t>27</a:t>
            </a:fld>
            <a:endParaRPr lang="zh-CN" altLang="en-US"/>
          </a:p>
        </p:txBody>
      </p:sp>
    </p:spTree>
    <p:extLst>
      <p:ext uri="{BB962C8B-B14F-4D97-AF65-F5344CB8AC3E}">
        <p14:creationId xmlns:p14="http://schemas.microsoft.com/office/powerpoint/2010/main" val="63667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will replacement any padding bytes (0xFF00 with 0xFF). </a:t>
            </a:r>
            <a:endParaRPr lang="zh-CN" altLang="en-US" dirty="0"/>
          </a:p>
        </p:txBody>
      </p:sp>
      <p:sp>
        <p:nvSpPr>
          <p:cNvPr id="4" name="灯片编号占位符 3"/>
          <p:cNvSpPr>
            <a:spLocks noGrp="1"/>
          </p:cNvSpPr>
          <p:nvPr>
            <p:ph type="sldNum" sz="quarter" idx="5"/>
          </p:nvPr>
        </p:nvSpPr>
        <p:spPr/>
        <p:txBody>
          <a:bodyPr/>
          <a:lstStyle/>
          <a:p>
            <a:fld id="{E4C3F8EF-C660-4289-93AC-D13B68C09477}" type="slidenum">
              <a:rPr lang="zh-CN" altLang="en-US" smtClean="0"/>
              <a:t>29</a:t>
            </a:fld>
            <a:endParaRPr lang="zh-CN" altLang="en-US"/>
          </a:p>
        </p:txBody>
      </p:sp>
    </p:spTree>
    <p:extLst>
      <p:ext uri="{BB962C8B-B14F-4D97-AF65-F5344CB8AC3E}">
        <p14:creationId xmlns:p14="http://schemas.microsoft.com/office/powerpoint/2010/main" val="2745963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Referring to the Y(DC) table, we start with the first few bits of the coded stream (1111 1100 1111...) and recognize that code x0A matches the bit string 1111 110.</a:t>
            </a:r>
          </a:p>
          <a:p>
            <a:r>
              <a:rPr lang="en-US" altLang="zh-CN" sz="1200" kern="1200" dirty="0">
                <a:solidFill>
                  <a:schemeClr val="tx1"/>
                </a:solidFill>
                <a:effectLst/>
                <a:latin typeface="+mn-lt"/>
                <a:ea typeface="+mn-ea"/>
                <a:cs typeface="+mn-cs"/>
              </a:rPr>
              <a:t>This code implies that hex A (10) additional bits follow to represent the signed value of the DC component. The next ten bits after this code is 0 1111 1111 1. the bit string corresponds to a value of -512.</a:t>
            </a:r>
          </a:p>
          <a:p>
            <a:endParaRPr lang="en-US" altLang="zh-CN"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参考</a:t>
            </a:r>
            <a:r>
              <a:rPr lang="en-US" altLang="zh-CN" sz="1200" b="0" i="0" kern="1200" dirty="0">
                <a:solidFill>
                  <a:schemeClr val="tx1"/>
                </a:solidFill>
                <a:effectLst/>
                <a:latin typeface="+mn-lt"/>
                <a:ea typeface="+mn-ea"/>
                <a:cs typeface="+mn-cs"/>
              </a:rPr>
              <a:t>Y(DC)</a:t>
            </a:r>
            <a:r>
              <a:rPr lang="zh-CN" altLang="en-US" sz="1200" b="0" i="0" kern="1200" dirty="0">
                <a:solidFill>
                  <a:schemeClr val="tx1"/>
                </a:solidFill>
                <a:effectLst/>
                <a:latin typeface="+mn-lt"/>
                <a:ea typeface="+mn-ea"/>
                <a:cs typeface="+mn-cs"/>
              </a:rPr>
              <a:t>表，我们从编码流的前几个位</a:t>
            </a:r>
            <a:r>
              <a:rPr lang="en-US" altLang="zh-CN" sz="1200" b="0" i="0" kern="1200" dirty="0">
                <a:solidFill>
                  <a:schemeClr val="tx1"/>
                </a:solidFill>
                <a:effectLst/>
                <a:latin typeface="+mn-lt"/>
                <a:ea typeface="+mn-ea"/>
                <a:cs typeface="+mn-cs"/>
              </a:rPr>
              <a:t>(1111 1100 1111…)</a:t>
            </a:r>
            <a:r>
              <a:rPr lang="zh-CN" altLang="en-US" sz="1200" b="0" i="0" kern="1200" dirty="0">
                <a:solidFill>
                  <a:schemeClr val="tx1"/>
                </a:solidFill>
                <a:effectLst/>
                <a:latin typeface="+mn-lt"/>
                <a:ea typeface="+mn-ea"/>
                <a:cs typeface="+mn-cs"/>
              </a:rPr>
              <a:t>开始，并认识到代码</a:t>
            </a:r>
            <a:r>
              <a:rPr lang="en-US" altLang="zh-CN" sz="1200" b="0" i="0" kern="1200" dirty="0">
                <a:solidFill>
                  <a:schemeClr val="tx1"/>
                </a:solidFill>
                <a:effectLst/>
                <a:latin typeface="+mn-lt"/>
                <a:ea typeface="+mn-ea"/>
                <a:cs typeface="+mn-cs"/>
              </a:rPr>
              <a:t>x0A</a:t>
            </a:r>
            <a:r>
              <a:rPr lang="zh-CN" altLang="en-US" sz="1200" b="0" i="0" kern="1200" dirty="0">
                <a:solidFill>
                  <a:schemeClr val="tx1"/>
                </a:solidFill>
                <a:effectLst/>
                <a:latin typeface="+mn-lt"/>
                <a:ea typeface="+mn-ea"/>
                <a:cs typeface="+mn-cs"/>
              </a:rPr>
              <a:t>与位串</a:t>
            </a:r>
            <a:r>
              <a:rPr lang="en-US" altLang="zh-CN" sz="1200" b="0" i="0" kern="1200" dirty="0">
                <a:solidFill>
                  <a:schemeClr val="tx1"/>
                </a:solidFill>
                <a:effectLst/>
                <a:latin typeface="+mn-lt"/>
                <a:ea typeface="+mn-ea"/>
                <a:cs typeface="+mn-cs"/>
              </a:rPr>
              <a:t>1111 110</a:t>
            </a:r>
            <a:r>
              <a:rPr lang="zh-CN" altLang="en-US" sz="1200" b="0" i="0" kern="1200" dirty="0">
                <a:solidFill>
                  <a:schemeClr val="tx1"/>
                </a:solidFill>
                <a:effectLst/>
                <a:latin typeface="+mn-lt"/>
                <a:ea typeface="+mn-ea"/>
                <a:cs typeface="+mn-cs"/>
              </a:rPr>
              <a:t>匹配。 </a:t>
            </a:r>
          </a:p>
          <a:p>
            <a:r>
              <a:rPr lang="zh-CN" altLang="en-US" sz="1200" b="0" i="0" kern="1200" dirty="0">
                <a:solidFill>
                  <a:schemeClr val="tx1"/>
                </a:solidFill>
                <a:effectLst/>
                <a:latin typeface="+mn-lt"/>
                <a:ea typeface="+mn-ea"/>
                <a:cs typeface="+mn-cs"/>
              </a:rPr>
              <a:t>这段代码意味着十六进制</a:t>
            </a:r>
            <a:r>
              <a:rPr lang="en-US" altLang="zh-CN" sz="1200" b="0" i="0" kern="1200" dirty="0">
                <a:solidFill>
                  <a:schemeClr val="tx1"/>
                </a:solidFill>
                <a:effectLst/>
                <a:latin typeface="+mn-lt"/>
                <a:ea typeface="+mn-ea"/>
                <a:cs typeface="+mn-cs"/>
              </a:rPr>
              <a:t>A(10)</a:t>
            </a:r>
            <a:r>
              <a:rPr lang="zh-CN" altLang="en-US" sz="1200" b="0" i="0" kern="1200" dirty="0">
                <a:solidFill>
                  <a:schemeClr val="tx1"/>
                </a:solidFill>
                <a:effectLst/>
                <a:latin typeface="+mn-lt"/>
                <a:ea typeface="+mn-ea"/>
                <a:cs typeface="+mn-cs"/>
              </a:rPr>
              <a:t>额外的位跟随来表示</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分量的带符号值。这段代码之后的十位是</a:t>
            </a:r>
            <a:r>
              <a:rPr lang="en-US" altLang="zh-CN" sz="1200" b="0" i="0" kern="1200" dirty="0">
                <a:solidFill>
                  <a:schemeClr val="tx1"/>
                </a:solidFill>
                <a:effectLst/>
                <a:latin typeface="+mn-lt"/>
                <a:ea typeface="+mn-ea"/>
                <a:cs typeface="+mn-cs"/>
              </a:rPr>
              <a:t>0 1111 1111 1</a:t>
            </a:r>
            <a:r>
              <a:rPr lang="zh-CN" altLang="en-US" sz="1200" b="0" i="0" kern="1200" dirty="0">
                <a:solidFill>
                  <a:schemeClr val="tx1"/>
                </a:solidFill>
                <a:effectLst/>
                <a:latin typeface="+mn-lt"/>
                <a:ea typeface="+mn-ea"/>
                <a:cs typeface="+mn-cs"/>
              </a:rPr>
              <a:t>。位串对应的值为</a:t>
            </a:r>
            <a:r>
              <a:rPr lang="en-US" altLang="zh-CN" sz="1200" b="0" i="0" kern="1200" dirty="0">
                <a:solidFill>
                  <a:schemeClr val="tx1"/>
                </a:solidFill>
                <a:effectLst/>
                <a:latin typeface="+mn-lt"/>
                <a:ea typeface="+mn-ea"/>
                <a:cs typeface="+mn-cs"/>
              </a:rPr>
              <a:t>-512</a:t>
            </a:r>
            <a:r>
              <a:rPr lang="zh-CN" altLang="en-US" sz="1200" b="0" i="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4C3F8EF-C660-4289-93AC-D13B68C09477}" type="slidenum">
              <a:rPr lang="zh-CN" altLang="en-US" smtClean="0"/>
              <a:t>30</a:t>
            </a:fld>
            <a:endParaRPr lang="zh-CN" altLang="en-US"/>
          </a:p>
        </p:txBody>
      </p:sp>
    </p:spTree>
    <p:extLst>
      <p:ext uri="{BB962C8B-B14F-4D97-AF65-F5344CB8AC3E}">
        <p14:creationId xmlns:p14="http://schemas.microsoft.com/office/powerpoint/2010/main" val="874111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Scan</a:t>
            </a:r>
            <a:r>
              <a:rPr lang="zh-CN" altLang="en-US" sz="1200" b="0" i="0" kern="1200" dirty="0">
                <a:solidFill>
                  <a:schemeClr val="tx1"/>
                </a:solidFill>
                <a:effectLst/>
                <a:latin typeface="+mn-lt"/>
                <a:ea typeface="+mn-ea"/>
                <a:cs typeface="+mn-cs"/>
              </a:rPr>
              <a:t>（扫描）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一个压缩数据块，它包含一个或多个组件通过图像的单一通道</a:t>
            </a:r>
            <a:endParaRPr lang="en-US" altLang="zh-CN" sz="1200" b="0" i="0" kern="1200" dirty="0">
              <a:solidFill>
                <a:schemeClr val="tx1"/>
              </a:solidFill>
              <a:effectLst/>
              <a:latin typeface="+mn-lt"/>
              <a:ea typeface="+mn-ea"/>
              <a:cs typeface="+mn-cs"/>
            </a:endParaRPr>
          </a:p>
          <a:p>
            <a:r>
              <a:rPr lang="en-US" altLang="zh-CN" dirty="0"/>
              <a:t>Start of Scan (SOS) </a:t>
            </a:r>
            <a:r>
              <a:rPr lang="zh-CN" altLang="en-US" dirty="0"/>
              <a:t>段提供了开始扫描的信息。这个段指示了数据扫描的开始，包括了图像数据的位置和格式</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28868B5-8BB1-4C19-95B6-3BD3238B3822}" type="slidenum">
              <a:rPr lang="zh-CN" altLang="en-US" smtClean="0"/>
              <a:t>37</a:t>
            </a:fld>
            <a:endParaRPr lang="zh-CN" altLang="en-US"/>
          </a:p>
        </p:txBody>
      </p:sp>
    </p:spTree>
    <p:extLst>
      <p:ext uri="{BB962C8B-B14F-4D97-AF65-F5344CB8AC3E}">
        <p14:creationId xmlns:p14="http://schemas.microsoft.com/office/powerpoint/2010/main" val="23704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图像中的标记段（</a:t>
            </a:r>
            <a:r>
              <a:rPr lang="en-US" altLang="zh-CN" sz="1200" b="0" i="0" kern="1200" dirty="0">
                <a:solidFill>
                  <a:schemeClr val="tx1"/>
                </a:solidFill>
                <a:effectLst/>
                <a:latin typeface="+mn-lt"/>
                <a:ea typeface="+mn-ea"/>
                <a:cs typeface="+mn-cs"/>
              </a:rPr>
              <a:t>Marker segments</a:t>
            </a:r>
            <a:r>
              <a:rPr lang="zh-CN" altLang="en-US" sz="1200" b="0" i="0" kern="1200" dirty="0">
                <a:solidFill>
                  <a:schemeClr val="tx1"/>
                </a:solidFill>
                <a:effectLst/>
                <a:latin typeface="+mn-lt"/>
                <a:ea typeface="+mn-ea"/>
                <a:cs typeface="+mn-cs"/>
              </a:rPr>
              <a:t>）保存了各种类型的元数据，这些元数据包含了有关图像的各种信息，如图像尺寸、颜色空间、量化表、哈夫曼编码表等。这些标记段以特殊的标记码开始，用于标识其类型和含义。</a:t>
            </a:r>
          </a:p>
          <a:p>
            <a:r>
              <a:rPr lang="en-US" altLang="zh-CN" sz="1200" b="0" i="0" kern="1200" dirty="0">
                <a:solidFill>
                  <a:schemeClr val="tx1"/>
                </a:solidFill>
                <a:effectLst/>
                <a:latin typeface="+mn-lt"/>
                <a:ea typeface="+mn-ea"/>
                <a:cs typeface="+mn-cs"/>
              </a:rPr>
              <a:t>1. SOI (Start of Image)</a:t>
            </a:r>
            <a:r>
              <a:rPr lang="zh-CN" altLang="en-US" sz="1200" b="0" i="0" kern="1200" dirty="0">
                <a:solidFill>
                  <a:schemeClr val="tx1"/>
                </a:solidFill>
                <a:effectLst/>
                <a:latin typeface="+mn-lt"/>
                <a:ea typeface="+mn-ea"/>
                <a:cs typeface="+mn-cs"/>
              </a:rPr>
              <a:t>：图像的开始标记，标识</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图像的开始。</a:t>
            </a:r>
          </a:p>
          <a:p>
            <a:r>
              <a:rPr lang="en-US" altLang="zh-CN" sz="1200" b="0" i="0" kern="1200" dirty="0">
                <a:solidFill>
                  <a:schemeClr val="tx1"/>
                </a:solidFill>
                <a:effectLst/>
                <a:latin typeface="+mn-lt"/>
                <a:ea typeface="+mn-ea"/>
                <a:cs typeface="+mn-cs"/>
              </a:rPr>
              <a:t>2. APP (Application-specific Marker)</a:t>
            </a:r>
            <a:r>
              <a:rPr lang="zh-CN" altLang="en-US" sz="1200" b="0" i="0" kern="1200" dirty="0">
                <a:solidFill>
                  <a:schemeClr val="tx1"/>
                </a:solidFill>
                <a:effectLst/>
                <a:latin typeface="+mn-lt"/>
                <a:ea typeface="+mn-ea"/>
                <a:cs typeface="+mn-cs"/>
              </a:rPr>
              <a:t>：应用程序特定的标记段，用于存储与特定应用程序相关的信息，如</a:t>
            </a:r>
            <a:r>
              <a:rPr lang="en-US" altLang="zh-CN" sz="1200" b="0" i="0" kern="1200" dirty="0" err="1">
                <a:solidFill>
                  <a:schemeClr val="tx1"/>
                </a:solidFill>
                <a:effectLst/>
                <a:latin typeface="+mn-lt"/>
                <a:ea typeface="+mn-ea"/>
                <a:cs typeface="+mn-cs"/>
              </a:rPr>
              <a:t>Exif</a:t>
            </a:r>
            <a:r>
              <a:rPr lang="zh-CN" altLang="en-US" sz="1200" b="0" i="0" kern="1200" dirty="0">
                <a:solidFill>
                  <a:schemeClr val="tx1"/>
                </a:solidFill>
                <a:effectLst/>
                <a:latin typeface="+mn-lt"/>
                <a:ea typeface="+mn-ea"/>
                <a:cs typeface="+mn-cs"/>
              </a:rPr>
              <a:t>数据。</a:t>
            </a:r>
          </a:p>
          <a:p>
            <a:r>
              <a:rPr lang="en-US" altLang="zh-CN" sz="1200" b="0" i="0" kern="1200" dirty="0">
                <a:solidFill>
                  <a:schemeClr val="tx1"/>
                </a:solidFill>
                <a:effectLst/>
                <a:latin typeface="+mn-lt"/>
                <a:ea typeface="+mn-ea"/>
                <a:cs typeface="+mn-cs"/>
              </a:rPr>
              <a:t>3. DQT (Define Quantization Table)</a:t>
            </a:r>
            <a:r>
              <a:rPr lang="zh-CN" altLang="en-US" sz="1200" b="0" i="0" kern="1200" dirty="0">
                <a:solidFill>
                  <a:schemeClr val="tx1"/>
                </a:solidFill>
                <a:effectLst/>
                <a:latin typeface="+mn-lt"/>
                <a:ea typeface="+mn-ea"/>
                <a:cs typeface="+mn-cs"/>
              </a:rPr>
              <a:t>：定义量化表，用于将图像数据压缩。</a:t>
            </a:r>
          </a:p>
          <a:p>
            <a:r>
              <a:rPr lang="en-US" altLang="zh-CN" sz="1200" b="0" i="0" kern="1200" dirty="0">
                <a:solidFill>
                  <a:schemeClr val="tx1"/>
                </a:solidFill>
                <a:effectLst/>
                <a:latin typeface="+mn-lt"/>
                <a:ea typeface="+mn-ea"/>
                <a:cs typeface="+mn-cs"/>
              </a:rPr>
              <a:t>4. DHT (Define Huffman Table)</a:t>
            </a:r>
            <a:r>
              <a:rPr lang="zh-CN" altLang="en-US" sz="1200" b="0" i="0" kern="1200" dirty="0">
                <a:solidFill>
                  <a:schemeClr val="tx1"/>
                </a:solidFill>
                <a:effectLst/>
                <a:latin typeface="+mn-lt"/>
                <a:ea typeface="+mn-ea"/>
                <a:cs typeface="+mn-cs"/>
              </a:rPr>
              <a:t>：定义哈夫曼编码表，用于对图像数据进行熵编码压缩。</a:t>
            </a:r>
          </a:p>
          <a:p>
            <a:r>
              <a:rPr lang="en-US" altLang="zh-CN" sz="1200" b="0" i="0" kern="1200" dirty="0">
                <a:solidFill>
                  <a:schemeClr val="tx1"/>
                </a:solidFill>
                <a:effectLst/>
                <a:latin typeface="+mn-lt"/>
                <a:ea typeface="+mn-ea"/>
                <a:cs typeface="+mn-cs"/>
              </a:rPr>
              <a:t>5. SOF (Start of Frame)</a:t>
            </a:r>
            <a:r>
              <a:rPr lang="zh-CN" altLang="en-US" sz="1200" b="0" i="0" kern="1200" dirty="0">
                <a:solidFill>
                  <a:schemeClr val="tx1"/>
                </a:solidFill>
                <a:effectLst/>
                <a:latin typeface="+mn-lt"/>
                <a:ea typeface="+mn-ea"/>
                <a:cs typeface="+mn-cs"/>
              </a:rPr>
              <a:t>：帧开始标记，包含了图像的基本信息，如图像尺寸、颜色空间等。</a:t>
            </a:r>
          </a:p>
          <a:p>
            <a:r>
              <a:rPr lang="en-US" altLang="zh-CN" sz="1200" b="0" i="0" kern="1200" dirty="0">
                <a:solidFill>
                  <a:schemeClr val="tx1"/>
                </a:solidFill>
                <a:effectLst/>
                <a:latin typeface="+mn-lt"/>
                <a:ea typeface="+mn-ea"/>
                <a:cs typeface="+mn-cs"/>
              </a:rPr>
              <a:t>6. SOS (Start of Scan)</a:t>
            </a:r>
            <a:r>
              <a:rPr lang="zh-CN" altLang="en-US" sz="1200" b="0" i="0" kern="1200" dirty="0">
                <a:solidFill>
                  <a:schemeClr val="tx1"/>
                </a:solidFill>
                <a:effectLst/>
                <a:latin typeface="+mn-lt"/>
                <a:ea typeface="+mn-ea"/>
                <a:cs typeface="+mn-cs"/>
              </a:rPr>
              <a:t>：扫描开始标记，指示图像数据的开始和如何进行扫描。</a:t>
            </a:r>
          </a:p>
          <a:p>
            <a:r>
              <a:rPr lang="en-US" altLang="zh-CN" sz="1200" b="0" i="0" kern="1200" dirty="0">
                <a:solidFill>
                  <a:schemeClr val="tx1"/>
                </a:solidFill>
                <a:effectLst/>
                <a:latin typeface="+mn-lt"/>
                <a:ea typeface="+mn-ea"/>
                <a:cs typeface="+mn-cs"/>
              </a:rPr>
              <a:t>7. COM (Comment)</a:t>
            </a:r>
            <a:r>
              <a:rPr lang="zh-CN" altLang="en-US" sz="1200" b="0" i="0" kern="1200" dirty="0">
                <a:solidFill>
                  <a:schemeClr val="tx1"/>
                </a:solidFill>
                <a:effectLst/>
                <a:latin typeface="+mn-lt"/>
                <a:ea typeface="+mn-ea"/>
                <a:cs typeface="+mn-cs"/>
              </a:rPr>
              <a:t>：注释标记段，用于存储任意的注释信息。</a:t>
            </a:r>
          </a:p>
          <a:p>
            <a:r>
              <a:rPr lang="en-US" altLang="zh-CN" sz="1200" b="0" i="0" kern="1200" dirty="0">
                <a:solidFill>
                  <a:schemeClr val="tx1"/>
                </a:solidFill>
                <a:effectLst/>
                <a:latin typeface="+mn-lt"/>
                <a:ea typeface="+mn-ea"/>
                <a:cs typeface="+mn-cs"/>
              </a:rPr>
              <a:t>8. EOI (End of Image)</a:t>
            </a:r>
            <a:r>
              <a:rPr lang="zh-CN" altLang="en-US" sz="1200" b="0" i="0" kern="1200" dirty="0">
                <a:solidFill>
                  <a:schemeClr val="tx1"/>
                </a:solidFill>
                <a:effectLst/>
                <a:latin typeface="+mn-lt"/>
                <a:ea typeface="+mn-ea"/>
                <a:cs typeface="+mn-cs"/>
              </a:rPr>
              <a:t>：图像的结束标记，标识</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图像的结束。</a:t>
            </a:r>
          </a:p>
        </p:txBody>
      </p:sp>
      <p:sp>
        <p:nvSpPr>
          <p:cNvPr id="4" name="灯片编号占位符 3"/>
          <p:cNvSpPr>
            <a:spLocks noGrp="1"/>
          </p:cNvSpPr>
          <p:nvPr>
            <p:ph type="sldNum" sz="quarter" idx="5"/>
          </p:nvPr>
        </p:nvSpPr>
        <p:spPr/>
        <p:txBody>
          <a:bodyPr/>
          <a:lstStyle/>
          <a:p>
            <a:fld id="{B28868B5-8BB1-4C19-95B6-3BD3238B3822}" type="slidenum">
              <a:rPr lang="zh-CN" altLang="en-US" smtClean="0"/>
              <a:t>38</a:t>
            </a:fld>
            <a:endParaRPr lang="zh-CN" altLang="en-US"/>
          </a:p>
        </p:txBody>
      </p:sp>
    </p:spTree>
    <p:extLst>
      <p:ext uri="{BB962C8B-B14F-4D97-AF65-F5344CB8AC3E}">
        <p14:creationId xmlns:p14="http://schemas.microsoft.com/office/powerpoint/2010/main" val="2515189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FF DB </a:t>
            </a:r>
            <a:r>
              <a:rPr lang="zh-CN" altLang="en-US" sz="1200" b="0" i="0" u="none" strike="noStrike" kern="1200" baseline="0" dirty="0">
                <a:solidFill>
                  <a:schemeClr val="tx1"/>
                </a:solidFill>
                <a:latin typeface="+mn-lt"/>
                <a:ea typeface="+mn-ea"/>
                <a:cs typeface="+mn-cs"/>
              </a:rPr>
              <a:t>标记让图像处理软件能够继续处理数据。结束符号是</a:t>
            </a:r>
            <a:r>
              <a:rPr lang="en-US" altLang="zh-CN" sz="1200" b="0" i="0" u="none" strike="noStrike" kern="1200" baseline="0" dirty="0">
                <a:solidFill>
                  <a:schemeClr val="tx1"/>
                </a:solidFill>
                <a:latin typeface="+mn-lt"/>
                <a:ea typeface="+mn-ea"/>
                <a:cs typeface="+mn-cs"/>
              </a:rPr>
              <a:t>FF D9</a:t>
            </a:r>
            <a:r>
              <a:rPr lang="zh-CN" altLang="en-US" sz="1200" b="0" i="0" u="none" strike="noStrike" kern="1200" baseline="0" dirty="0">
                <a:solidFill>
                  <a:schemeClr val="tx1"/>
                </a:solidFill>
                <a:latin typeface="+mn-lt"/>
                <a:ea typeface="+mn-ea"/>
                <a:cs typeface="+mn-cs"/>
              </a:rPr>
              <a:t>。</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除了</a:t>
            </a:r>
            <a:r>
              <a:rPr lang="en-US" altLang="zh-CN" sz="1200" b="0" i="0" u="none" strike="noStrike" kern="1200" baseline="0" dirty="0">
                <a:solidFill>
                  <a:schemeClr val="tx1"/>
                </a:solidFill>
                <a:latin typeface="+mn-lt"/>
                <a:ea typeface="+mn-ea"/>
                <a:cs typeface="+mn-cs"/>
              </a:rPr>
              <a:t>FF D0~ FF D9 </a:t>
            </a:r>
            <a:r>
              <a:rPr lang="zh-CN" altLang="en-US" sz="1200" b="0" i="0" u="none" strike="noStrike" kern="1200" baseline="0" dirty="0">
                <a:solidFill>
                  <a:schemeClr val="tx1"/>
                </a:solidFill>
                <a:latin typeface="+mn-lt"/>
                <a:ea typeface="+mn-ea"/>
                <a:cs typeface="+mn-cs"/>
              </a:rPr>
              <a:t>和 </a:t>
            </a:r>
            <a:r>
              <a:rPr lang="en-US" altLang="zh-CN" sz="1200" b="0" i="0" u="none" strike="noStrike" kern="1200" baseline="0" dirty="0">
                <a:solidFill>
                  <a:schemeClr val="tx1"/>
                </a:solidFill>
                <a:latin typeface="+mn-lt"/>
                <a:ea typeface="+mn-ea"/>
                <a:cs typeface="+mn-cs"/>
              </a:rPr>
              <a:t>FF 01</a:t>
            </a:r>
            <a:r>
              <a:rPr lang="zh-CN" altLang="en-US" sz="1200" b="0" i="0" u="none" strike="noStrike" kern="1200" baseline="0" dirty="0">
                <a:solidFill>
                  <a:schemeClr val="tx1"/>
                </a:solidFill>
                <a:latin typeface="+mn-lt"/>
                <a:ea typeface="+mn-ea"/>
                <a:cs typeface="+mn-cs"/>
              </a:rPr>
              <a:t>，其它标记后面是</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个字节的长度标识。</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SOF </a:t>
            </a:r>
            <a:r>
              <a:rPr lang="zh-CN" altLang="en-US" sz="1200" b="0" i="0" u="none" strike="noStrike" kern="1200" baseline="0" dirty="0">
                <a:solidFill>
                  <a:schemeClr val="tx1"/>
                </a:solidFill>
                <a:latin typeface="+mn-lt"/>
                <a:ea typeface="+mn-ea"/>
                <a:cs typeface="+mn-cs"/>
              </a:rPr>
              <a:t>用</a:t>
            </a:r>
            <a:r>
              <a:rPr lang="en-US" altLang="zh-CN" sz="1200" b="0" i="0" u="none" strike="noStrike" kern="1200" baseline="0" dirty="0">
                <a:solidFill>
                  <a:schemeClr val="tx1"/>
                </a:solidFill>
                <a:latin typeface="+mn-lt"/>
                <a:ea typeface="+mn-ea"/>
                <a:cs typeface="+mn-cs"/>
              </a:rPr>
              <a:t>JPEG</a:t>
            </a:r>
            <a:r>
              <a:rPr lang="zh-CN" altLang="en-US" sz="1200" b="0" i="0" u="none" strike="noStrike" kern="1200" baseline="0" dirty="0">
                <a:solidFill>
                  <a:schemeClr val="tx1"/>
                </a:solidFill>
                <a:latin typeface="+mn-lt"/>
                <a:ea typeface="+mn-ea"/>
                <a:cs typeface="+mn-cs"/>
              </a:rPr>
              <a:t>算法对图像数据进行编码的开始；</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SOF</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DHT</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COM</a:t>
            </a:r>
            <a:r>
              <a:rPr lang="zh-CN" altLang="en-US" sz="1200" b="0" i="0" u="none" strike="noStrike" kern="1200" baseline="0" dirty="0">
                <a:solidFill>
                  <a:schemeClr val="tx1"/>
                </a:solidFill>
                <a:latin typeface="+mn-lt"/>
                <a:ea typeface="+mn-ea"/>
                <a:cs typeface="+mn-cs"/>
              </a:rPr>
              <a:t>等可以不需要；</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SOS </a:t>
            </a:r>
            <a:r>
              <a:rPr lang="zh-CN" altLang="en-US" sz="1200" b="0" i="0" u="none" strike="noStrike" kern="1200" baseline="0" dirty="0">
                <a:solidFill>
                  <a:schemeClr val="tx1"/>
                </a:solidFill>
                <a:latin typeface="+mn-lt"/>
                <a:ea typeface="+mn-ea"/>
                <a:cs typeface="+mn-cs"/>
              </a:rPr>
              <a:t>是图像数据压缩的开始；</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A single DHT marker can define multiple tables; however, baseline mode is limited to two of each type, and progressive and sequential modes are limited to four. The only restriction on</a:t>
            </a:r>
          </a:p>
          <a:p>
            <a:r>
              <a:rPr lang="en-US" altLang="zh-CN" sz="1200" b="0" i="0" u="none" strike="noStrike" kern="1200" baseline="0" dirty="0">
                <a:solidFill>
                  <a:schemeClr val="tx1"/>
                </a:solidFill>
                <a:latin typeface="+mn-lt"/>
                <a:ea typeface="+mn-ea"/>
                <a:cs typeface="+mn-cs"/>
              </a:rPr>
              <a:t>the placement of DHT markers is that if a scan requires a specific table identifier and class, it must have been defined by a DHT marker earlier in a file.</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The SOS (Start of Scan) marker marks the beginning of compressed data for a scan in a JPEG stream.</a:t>
            </a:r>
            <a:endParaRPr lang="zh-CN" altLang="en-US" dirty="0"/>
          </a:p>
        </p:txBody>
      </p:sp>
      <p:sp>
        <p:nvSpPr>
          <p:cNvPr id="4" name="灯片编号占位符 3"/>
          <p:cNvSpPr>
            <a:spLocks noGrp="1"/>
          </p:cNvSpPr>
          <p:nvPr>
            <p:ph type="sldNum" sz="quarter" idx="5"/>
          </p:nvPr>
        </p:nvSpPr>
        <p:spPr/>
        <p:txBody>
          <a:bodyPr/>
          <a:lstStyle/>
          <a:p>
            <a:fld id="{B28868B5-8BB1-4C19-95B6-3BD3238B3822}" type="slidenum">
              <a:rPr lang="zh-CN" altLang="en-US" smtClean="0"/>
              <a:t>39</a:t>
            </a:fld>
            <a:endParaRPr lang="zh-CN" altLang="en-US"/>
          </a:p>
        </p:txBody>
      </p:sp>
    </p:spTree>
    <p:extLst>
      <p:ext uri="{BB962C8B-B14F-4D97-AF65-F5344CB8AC3E}">
        <p14:creationId xmlns:p14="http://schemas.microsoft.com/office/powerpoint/2010/main" val="4148918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kern="0" dirty="0">
                <a:latin typeface="Arial" panose="020B0604020202020204" pitchFamily="34" charset="0"/>
                <a:ea typeface="微软雅黑" panose="020B0503020204020204" pitchFamily="34" charset="-122"/>
              </a:rPr>
              <a:t>4A 46 49 46  </a:t>
            </a:r>
            <a:r>
              <a:rPr lang="zh-CN" altLang="en-US" kern="0" dirty="0">
                <a:latin typeface="Arial" panose="020B0604020202020204" pitchFamily="34" charset="0"/>
                <a:ea typeface="微软雅黑" panose="020B0503020204020204" pitchFamily="34" charset="-122"/>
              </a:rPr>
              <a:t>就是 </a:t>
            </a:r>
            <a:r>
              <a:rPr lang="en-US" altLang="zh-CN" kern="0" dirty="0">
                <a:latin typeface="Arial" panose="020B0604020202020204" pitchFamily="34" charset="0"/>
                <a:ea typeface="微软雅黑" panose="020B0503020204020204" pitchFamily="34" charset="-122"/>
              </a:rPr>
              <a:t>JFIF </a:t>
            </a:r>
            <a:r>
              <a:rPr lang="zh-CN" altLang="en-US" kern="0" dirty="0">
                <a:latin typeface="Arial" panose="020B0604020202020204" pitchFamily="34" charset="0"/>
                <a:ea typeface="微软雅黑" panose="020B0503020204020204" pitchFamily="34" charset="-122"/>
              </a:rPr>
              <a:t>的</a:t>
            </a:r>
            <a:r>
              <a:rPr lang="en-US" altLang="zh-CN" kern="0" dirty="0">
                <a:latin typeface="Arial" panose="020B0604020202020204" pitchFamily="34" charset="0"/>
                <a:ea typeface="微软雅黑" panose="020B0503020204020204" pitchFamily="34" charset="-122"/>
              </a:rPr>
              <a:t>ASCII</a:t>
            </a:r>
            <a:r>
              <a:rPr lang="zh-CN" altLang="en-US" kern="0" dirty="0">
                <a:latin typeface="Arial" panose="020B0604020202020204" pitchFamily="34" charset="0"/>
                <a:ea typeface="微软雅黑" panose="020B0503020204020204" pitchFamily="34" charset="-122"/>
              </a:rPr>
              <a:t>码；</a:t>
            </a:r>
            <a:endParaRPr lang="en-US" altLang="zh-CN" kern="0" dirty="0">
              <a:latin typeface="Arial" panose="020B0604020202020204" pitchFamily="34" charset="0"/>
              <a:ea typeface="微软雅黑" panose="020B0503020204020204" pitchFamily="34" charset="-122"/>
            </a:endParaRPr>
          </a:p>
          <a:p>
            <a:endParaRPr lang="en-US" altLang="zh-CN" kern="0" dirty="0">
              <a:latin typeface="Arial" panose="020B0604020202020204" pitchFamily="34" charset="0"/>
              <a:ea typeface="微软雅黑" panose="020B0503020204020204" pitchFamily="34" charset="-122"/>
            </a:endParaRPr>
          </a:p>
          <a:p>
            <a:r>
              <a:rPr lang="en-US" altLang="zh-CN" kern="0" dirty="0">
                <a:latin typeface="Arial" panose="020B0604020202020204" pitchFamily="34" charset="0"/>
                <a:ea typeface="微软雅黑" panose="020B0503020204020204" pitchFamily="34" charset="-122"/>
              </a:rPr>
              <a:t>FF E0 </a:t>
            </a:r>
            <a:r>
              <a:rPr lang="zh-CN" altLang="en-US" kern="0" dirty="0">
                <a:latin typeface="Arial" panose="020B0604020202020204" pitchFamily="34" charset="0"/>
                <a:ea typeface="微软雅黑" panose="020B0503020204020204" pitchFamily="34" charset="-122"/>
              </a:rPr>
              <a:t>描述</a:t>
            </a:r>
            <a:r>
              <a:rPr lang="en-US" altLang="zh-CN" kern="0" dirty="0">
                <a:latin typeface="Arial" panose="020B0604020202020204" pitchFamily="34" charset="0"/>
                <a:ea typeface="微软雅黑" panose="020B0503020204020204" pitchFamily="34" charset="-122"/>
              </a:rPr>
              <a:t>JFIF </a:t>
            </a:r>
            <a:r>
              <a:rPr lang="zh-CN" altLang="en-US" kern="0" dirty="0">
                <a:latin typeface="Arial" panose="020B0604020202020204" pitchFamily="34" charset="0"/>
                <a:ea typeface="微软雅黑" panose="020B0503020204020204" pitchFamily="34" charset="-122"/>
              </a:rPr>
              <a:t>数据。与</a:t>
            </a:r>
            <a:r>
              <a:rPr lang="en-US" altLang="zh-CN" kern="0" dirty="0">
                <a:latin typeface="Arial" panose="020B0604020202020204" pitchFamily="34" charset="0"/>
                <a:ea typeface="微软雅黑" panose="020B0503020204020204" pitchFamily="34" charset="-122"/>
              </a:rPr>
              <a:t>FF E1 </a:t>
            </a:r>
            <a:r>
              <a:rPr lang="zh-CN" altLang="en-US" kern="0" dirty="0">
                <a:latin typeface="Arial" panose="020B0604020202020204" pitchFamily="34" charset="0"/>
                <a:ea typeface="微软雅黑" panose="020B0503020204020204" pitchFamily="34" charset="-122"/>
              </a:rPr>
              <a:t>为应用标记。</a:t>
            </a:r>
            <a:endParaRPr lang="en-US" altLang="zh-CN" kern="0" dirty="0">
              <a:latin typeface="Arial" panose="020B0604020202020204" pitchFamily="34" charset="0"/>
              <a:ea typeface="微软雅黑" panose="020B0503020204020204" pitchFamily="34" charset="-122"/>
            </a:endParaRPr>
          </a:p>
          <a:p>
            <a:endParaRPr lang="en-US" altLang="zh-CN" kern="0" dirty="0">
              <a:latin typeface="Arial" panose="020B0604020202020204" pitchFamily="34" charset="0"/>
              <a:ea typeface="微软雅黑" panose="020B0503020204020204" pitchFamily="34" charset="-122"/>
            </a:endParaRPr>
          </a:p>
          <a:p>
            <a:r>
              <a:rPr lang="zh-CN" altLang="en-US" dirty="0"/>
              <a:t>缩略图是没有压缩的</a:t>
            </a:r>
            <a:r>
              <a:rPr lang="en-US" altLang="zh-CN" dirty="0"/>
              <a:t>24</a:t>
            </a:r>
            <a:r>
              <a:rPr lang="zh-CN" altLang="en-US" dirty="0"/>
              <a:t>位</a:t>
            </a:r>
            <a:r>
              <a:rPr lang="en-US" altLang="zh-CN" dirty="0"/>
              <a:t>RGB</a:t>
            </a:r>
            <a:r>
              <a:rPr lang="zh-CN" altLang="en-US" dirty="0"/>
              <a:t>图，以</a:t>
            </a:r>
            <a:r>
              <a:rPr lang="en-US" altLang="zh-CN" dirty="0"/>
              <a:t>R0, G0, B0, …, Rn-1, Gn-1, Bn-1</a:t>
            </a:r>
            <a:r>
              <a:rPr lang="zh-CN" altLang="en-US" dirty="0"/>
              <a:t>的顺序记录。（</a:t>
            </a:r>
            <a:r>
              <a:rPr lang="en-US" altLang="zh-CN" dirty="0"/>
              <a:t>n = </a:t>
            </a:r>
            <a:r>
              <a:rPr lang="en-US" altLang="zh-CN" dirty="0" err="1"/>
              <a:t>Xthumbnail</a:t>
            </a:r>
            <a:r>
              <a:rPr lang="en-US" altLang="zh-CN" dirty="0"/>
              <a:t> x </a:t>
            </a:r>
            <a:r>
              <a:rPr lang="en-US" altLang="zh-CN" dirty="0" err="1"/>
              <a:t>Ythumbnail</a:t>
            </a:r>
            <a:r>
              <a:rPr lang="zh-CN" altLang="en-US" dirty="0"/>
              <a:t>）</a:t>
            </a:r>
            <a:endParaRPr lang="en-US" altLang="zh-CN" dirty="0"/>
          </a:p>
          <a:p>
            <a:r>
              <a:rPr lang="en-US" altLang="zh-CN" dirty="0"/>
              <a:t>APP0</a:t>
            </a:r>
            <a:r>
              <a:rPr lang="zh-CN" altLang="en-US" dirty="0"/>
              <a:t>后面可能还会有其它的</a:t>
            </a:r>
            <a:r>
              <a:rPr lang="en-US" altLang="zh-CN" dirty="0"/>
              <a:t>APP</a:t>
            </a:r>
            <a:r>
              <a:rPr lang="zh-CN" altLang="en-US" dirty="0"/>
              <a:t>扩展。扩展数据以</a:t>
            </a:r>
            <a:r>
              <a:rPr lang="en-US" altLang="zh-CN" dirty="0"/>
              <a:t>FFE1</a:t>
            </a:r>
            <a:r>
              <a:rPr lang="zh-CN" altLang="en-US" dirty="0"/>
              <a:t>开始，记录</a:t>
            </a:r>
            <a:r>
              <a:rPr lang="en-US" altLang="zh-CN" dirty="0" err="1"/>
              <a:t>Exif</a:t>
            </a:r>
            <a:r>
              <a:rPr lang="zh-CN" altLang="en-US" dirty="0"/>
              <a:t>数据，例如一些图像、相机信息和缩略图信息。本图中没有。</a:t>
            </a:r>
            <a:endParaRPr lang="en-US" altLang="zh-CN" dirty="0"/>
          </a:p>
          <a:p>
            <a:endParaRPr lang="en-US" altLang="zh-CN" dirty="0"/>
          </a:p>
          <a:p>
            <a:r>
              <a:rPr lang="en-US" altLang="zh-CN" dirty="0"/>
              <a:t>There is no thumbnail in this example. So, </a:t>
            </a:r>
            <a:r>
              <a:rPr lang="en-US" altLang="zh-CN" dirty="0" err="1"/>
              <a:t>Xthumbnail</a:t>
            </a:r>
            <a:r>
              <a:rPr lang="en-US" altLang="zh-CN" dirty="0"/>
              <a:t>, </a:t>
            </a:r>
            <a:r>
              <a:rPr lang="en-US" altLang="zh-CN" dirty="0" err="1"/>
              <a:t>Ythumbnail</a:t>
            </a:r>
            <a:r>
              <a:rPr lang="en-US" altLang="zh-CN" dirty="0"/>
              <a:t> are 0, No RGB values thumbnail.</a:t>
            </a:r>
          </a:p>
          <a:p>
            <a:r>
              <a:rPr lang="en-US" altLang="zh-CN" dirty="0"/>
              <a:t>RGB </a:t>
            </a:r>
            <a:r>
              <a:rPr lang="en-US" altLang="zh-CN" dirty="0" err="1"/>
              <a:t>thumbail</a:t>
            </a:r>
            <a:r>
              <a:rPr lang="en-US" altLang="zh-CN" dirty="0"/>
              <a:t> 3n bytes, values n = </a:t>
            </a:r>
            <a:r>
              <a:rPr lang="en-US" altLang="zh-CN" dirty="0" err="1"/>
              <a:t>Xthumbnail</a:t>
            </a:r>
            <a:r>
              <a:rPr lang="en-US" altLang="zh-CN" dirty="0"/>
              <a:t> pixel x </a:t>
            </a:r>
            <a:r>
              <a:rPr lang="en-US" altLang="zh-CN" dirty="0" err="1"/>
              <a:t>Ythumbnail</a:t>
            </a:r>
            <a:r>
              <a:rPr lang="en-US" altLang="zh-CN" dirty="0"/>
              <a:t> pixel</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B28868B5-8BB1-4C19-95B6-3BD3238B3822}" type="slidenum">
              <a:rPr lang="zh-CN" altLang="en-US" smtClean="0"/>
              <a:t>40</a:t>
            </a:fld>
            <a:endParaRPr lang="zh-CN" altLang="en-US"/>
          </a:p>
        </p:txBody>
      </p:sp>
    </p:spTree>
    <p:extLst>
      <p:ext uri="{BB962C8B-B14F-4D97-AF65-F5344CB8AC3E}">
        <p14:creationId xmlns:p14="http://schemas.microsoft.com/office/powerpoint/2010/main" val="541159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 DQT marker can define multiple quantization tables (up to 4).</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length of segment depends on the number of tables</a:t>
            </a:r>
          </a:p>
          <a:p>
            <a:r>
              <a:rPr lang="en-US" altLang="zh-CN" sz="1200" b="0" i="0" kern="1200" dirty="0">
                <a:solidFill>
                  <a:schemeClr val="tx1"/>
                </a:solidFill>
                <a:effectLst/>
                <a:latin typeface="+mn-lt"/>
                <a:ea typeface="+mn-ea"/>
                <a:cs typeface="+mn-cs"/>
              </a:rPr>
              <a:t>Segment length include: 00 43 00 06 … 29 28</a:t>
            </a:r>
            <a:endParaRPr lang="zh-CN" altLang="en-US" dirty="0"/>
          </a:p>
        </p:txBody>
      </p:sp>
      <p:sp>
        <p:nvSpPr>
          <p:cNvPr id="4" name="灯片编号占位符 3"/>
          <p:cNvSpPr>
            <a:spLocks noGrp="1"/>
          </p:cNvSpPr>
          <p:nvPr>
            <p:ph type="sldNum" sz="quarter" idx="5"/>
          </p:nvPr>
        </p:nvSpPr>
        <p:spPr/>
        <p:txBody>
          <a:bodyPr/>
          <a:lstStyle/>
          <a:p>
            <a:fld id="{B28868B5-8BB1-4C19-95B6-3BD3238B3822}" type="slidenum">
              <a:rPr lang="zh-CN" altLang="en-US" smtClean="0"/>
              <a:t>41</a:t>
            </a:fld>
            <a:endParaRPr lang="zh-CN" altLang="en-US"/>
          </a:p>
        </p:txBody>
      </p:sp>
    </p:spTree>
    <p:extLst>
      <p:ext uri="{BB962C8B-B14F-4D97-AF65-F5344CB8AC3E}">
        <p14:creationId xmlns:p14="http://schemas.microsoft.com/office/powerpoint/2010/main" val="829383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Every JPEG image is stored as a series of compressed image tiles that are 8x8, 8x16, 16x8,or 16x16 pixels in size. Each tiles is called minimum coded unit(MCU). </a:t>
            </a:r>
          </a:p>
          <a:p>
            <a:endParaRPr lang="en-US" altLang="zh-CN" dirty="0"/>
          </a:p>
          <a:p>
            <a:r>
              <a:rPr lang="en-US" altLang="zh-CN" dirty="0"/>
              <a:t>Chroma subsampling is the practice of encoding images by implementing less resolution for chroma information than for </a:t>
            </a:r>
            <a:r>
              <a:rPr lang="en-US" altLang="zh-CN" dirty="0" err="1"/>
              <a:t>luma</a:t>
            </a:r>
            <a:r>
              <a:rPr lang="en-US" altLang="zh-CN" dirty="0"/>
              <a:t> information, taking advantage of the human visual system's lower acuity for color differences than for luminance.</a:t>
            </a:r>
          </a:p>
          <a:p>
            <a:endParaRPr lang="en-US" altLang="zh-CN" dirty="0"/>
          </a:p>
          <a:p>
            <a:r>
              <a:rPr lang="en-US" altLang="zh-CN" dirty="0"/>
              <a:t>RGB - </a:t>
            </a:r>
            <a:r>
              <a:rPr lang="en-US" altLang="zh-CN" sz="1200" b="0" i="0" kern="1200" dirty="0" err="1">
                <a:solidFill>
                  <a:schemeClr val="tx1"/>
                </a:solidFill>
                <a:effectLst/>
                <a:latin typeface="+mn-lt"/>
                <a:ea typeface="+mn-ea"/>
                <a:cs typeface="+mn-cs"/>
              </a:rPr>
              <a:t>cartesian</a:t>
            </a:r>
            <a:r>
              <a:rPr lang="en-US" altLang="zh-CN" sz="1200" b="0" i="0" kern="1200" dirty="0">
                <a:solidFill>
                  <a:schemeClr val="tx1"/>
                </a:solidFill>
                <a:effectLst/>
                <a:latin typeface="+mn-lt"/>
                <a:ea typeface="+mn-ea"/>
                <a:cs typeface="+mn-cs"/>
              </a:rPr>
              <a:t> coordinate system</a:t>
            </a:r>
          </a:p>
          <a:p>
            <a:r>
              <a:rPr lang="en-US" altLang="zh-CN" sz="1200" b="0" i="0" kern="1200" dirty="0">
                <a:solidFill>
                  <a:schemeClr val="tx1"/>
                </a:solidFill>
                <a:effectLst/>
                <a:latin typeface="+mn-lt"/>
                <a:ea typeface="+mn-ea"/>
                <a:cs typeface="+mn-cs"/>
              </a:rPr>
              <a:t>YUV - luminance and chrominance</a:t>
            </a:r>
          </a:p>
          <a:p>
            <a:endParaRPr lang="en-US" altLang="zh-CN" sz="1200" b="0" i="0" kern="1200" dirty="0">
              <a:solidFill>
                <a:schemeClr val="tx1"/>
              </a:solidFill>
              <a:effectLst/>
              <a:latin typeface="+mn-lt"/>
              <a:ea typeface="+mn-ea"/>
              <a:cs typeface="+mn-cs"/>
            </a:endParaRPr>
          </a:p>
          <a:p>
            <a:r>
              <a:rPr lang="en-US" altLang="zh-CN" dirty="0"/>
              <a:t>The image is converted from RGB to </a:t>
            </a:r>
            <a:r>
              <a:rPr lang="en-US" altLang="zh-CN" dirty="0" err="1"/>
              <a:t>YCrCb</a:t>
            </a:r>
            <a:r>
              <a:rPr lang="en-US" altLang="zh-CN" dirty="0"/>
              <a:t>. This conversion is done so that data loss during the next step does not make the red, green, and blue values diverge. Unfortunately, this conversion is done using integer math. As a result, this step accounts for most of the image color loss.</a:t>
            </a:r>
            <a:endParaRPr lang="zh-CN" altLang="en-US" dirty="0"/>
          </a:p>
        </p:txBody>
      </p:sp>
      <p:sp>
        <p:nvSpPr>
          <p:cNvPr id="4" name="灯片编号占位符 3"/>
          <p:cNvSpPr>
            <a:spLocks noGrp="1"/>
          </p:cNvSpPr>
          <p:nvPr>
            <p:ph type="sldNum" sz="quarter" idx="5"/>
          </p:nvPr>
        </p:nvSpPr>
        <p:spPr/>
        <p:txBody>
          <a:bodyPr/>
          <a:lstStyle/>
          <a:p>
            <a:fld id="{E4C3F8EF-C660-4289-93AC-D13B68C09477}" type="slidenum">
              <a:rPr lang="zh-CN" altLang="en-US" smtClean="0"/>
              <a:t>4</a:t>
            </a:fld>
            <a:endParaRPr lang="zh-CN" altLang="en-US"/>
          </a:p>
        </p:txBody>
      </p:sp>
    </p:spTree>
    <p:extLst>
      <p:ext uri="{BB962C8B-B14F-4D97-AF65-F5344CB8AC3E}">
        <p14:creationId xmlns:p14="http://schemas.microsoft.com/office/powerpoint/2010/main" val="3962224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The </a:t>
            </a:r>
            <a:r>
              <a:rPr lang="en-US" altLang="zh-CN" sz="1200" b="0" i="0" u="none" strike="noStrike" kern="1200" baseline="0" dirty="0" err="1">
                <a:solidFill>
                  <a:schemeClr val="tx1"/>
                </a:solidFill>
                <a:latin typeface="+mn-lt"/>
                <a:ea typeface="+mn-ea"/>
                <a:cs typeface="+mn-cs"/>
              </a:rPr>
              <a:t>SOF</a:t>
            </a:r>
            <a:r>
              <a:rPr lang="en-US" altLang="zh-CN" sz="1200" b="0" i="1" u="none" strike="noStrike" kern="1200" baseline="0" dirty="0" err="1">
                <a:solidFill>
                  <a:schemeClr val="tx1"/>
                </a:solidFill>
                <a:latin typeface="+mn-lt"/>
                <a:ea typeface="+mn-ea"/>
                <a:cs typeface="+mn-cs"/>
              </a:rPr>
              <a:t>n</a:t>
            </a:r>
            <a:r>
              <a:rPr lang="en-US" altLang="zh-CN" sz="1200" b="0" i="1"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(Start of Frame) marker defines a frame. </a:t>
            </a:r>
            <a:r>
              <a:rPr lang="zh-CN" altLang="en-US" sz="1200" b="0" i="0" u="none" strike="noStrike" kern="1200" baseline="0" dirty="0">
                <a:solidFill>
                  <a:schemeClr val="tx1"/>
                </a:solidFill>
                <a:latin typeface="+mn-lt"/>
                <a:ea typeface="+mn-ea"/>
                <a:cs typeface="+mn-cs"/>
              </a:rPr>
              <a:t>保存图像的基本信息</a:t>
            </a: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Arithmetic Coding</a:t>
            </a:r>
            <a:endParaRPr lang="fr-FR" altLang="zh-CN" kern="0" dirty="0">
              <a:latin typeface="Arial" panose="020B0604020202020204"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kern="0" dirty="0">
                <a:latin typeface="Arial" panose="020B0604020202020204" pitchFamily="34" charset="0"/>
                <a:ea typeface="微软雅黑" panose="020B0503020204020204" pitchFamily="34" charset="-122"/>
              </a:rPr>
              <a:t>FFC0: Baseline DCT  : sequential mode with Huffman coding. 8-bit samples,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kern="0" dirty="0">
                <a:latin typeface="Arial" panose="020B0604020202020204" pitchFamily="34" charset="0"/>
                <a:ea typeface="微软雅黑" panose="020B0503020204020204" pitchFamily="34" charset="-122"/>
              </a:rPr>
              <a:t>FFC1: Extended Sequentiial DCT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kern="0" dirty="0">
                <a:latin typeface="Arial" panose="020B0604020202020204" pitchFamily="34" charset="0"/>
                <a:ea typeface="微软雅黑" panose="020B0503020204020204" pitchFamily="34" charset="-122"/>
              </a:rPr>
              <a:t>FFC2: Progressive DCT :</a:t>
            </a:r>
            <a:r>
              <a:rPr lang="zh-CN" altLang="en-US" kern="0" dirty="0">
                <a:latin typeface="Arial" panose="020B0604020202020204" pitchFamily="34" charset="0"/>
                <a:ea typeface="微软雅黑" panose="020B0503020204020204" pitchFamily="34" charset="-122"/>
              </a:rPr>
              <a:t>图像分成多个扫描（</a:t>
            </a:r>
            <a:r>
              <a:rPr lang="en-US" altLang="zh-CN" kern="0" dirty="0">
                <a:latin typeface="Arial" panose="020B0604020202020204" pitchFamily="34" charset="0"/>
                <a:ea typeface="微软雅黑" panose="020B0503020204020204" pitchFamily="34" charset="-122"/>
              </a:rPr>
              <a:t>2~896</a:t>
            </a:r>
            <a:r>
              <a:rPr lang="zh-CN" altLang="en-US" kern="0" dirty="0">
                <a:latin typeface="Arial" panose="020B0604020202020204" pitchFamily="34" charset="0"/>
                <a:ea typeface="微软雅黑" panose="020B0503020204020204" pitchFamily="34" charset="-122"/>
              </a:rPr>
              <a:t>），每个扫描包含不同的</a:t>
            </a:r>
            <a:r>
              <a:rPr lang="en-US" altLang="zh-CN" kern="0" dirty="0">
                <a:latin typeface="Arial" panose="020B0604020202020204" pitchFamily="34" charset="0"/>
                <a:ea typeface="微软雅黑" panose="020B0503020204020204" pitchFamily="34" charset="-122"/>
              </a:rPr>
              <a:t>DCT</a:t>
            </a:r>
            <a:r>
              <a:rPr lang="zh-CN" altLang="en-US" kern="0" dirty="0">
                <a:latin typeface="Arial" panose="020B0604020202020204" pitchFamily="34" charset="0"/>
                <a:ea typeface="微软雅黑" panose="020B0503020204020204" pitchFamily="34" charset="-122"/>
              </a:rPr>
              <a:t>系数的信息，从而实现渐进式显示。最初的扫描在解码时提供粗略的图像。</a:t>
            </a:r>
            <a:endParaRPr lang="fr-FR" altLang="zh-CN" kern="0" dirty="0">
              <a:latin typeface="Arial" panose="020B0604020202020204"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kern="0" dirty="0">
                <a:latin typeface="Arial" panose="020B0604020202020204" pitchFamily="34" charset="0"/>
                <a:ea typeface="微软雅黑" panose="020B0503020204020204" pitchFamily="34" charset="-122"/>
              </a:rPr>
              <a:t>FFC3: Lossless(Sequential)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kern="0" dirty="0">
                <a:latin typeface="Arial" panose="020B0604020202020204" pitchFamily="34" charset="0"/>
                <a:ea typeface="微软雅黑"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kern="0" dirty="0">
                <a:latin typeface="Arial" panose="020B0604020202020204" pitchFamily="34" charset="0"/>
                <a:ea typeface="微软雅黑" panose="020B0503020204020204" pitchFamily="34" charset="-122"/>
              </a:rPr>
              <a:t>FFCF:  Differential Lossless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zh-CN" kern="0" dirty="0">
              <a:latin typeface="Arial" panose="020B0604020202020204"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0" dirty="0">
                <a:latin typeface="Arial" panose="020B0604020202020204" pitchFamily="34" charset="0"/>
                <a:ea typeface="微软雅黑" panose="020B0503020204020204" pitchFamily="34" charset="-122"/>
              </a:rPr>
              <a:t>采样精度</a:t>
            </a:r>
            <a:r>
              <a:rPr lang="en-US" altLang="zh-CN" kern="0" dirty="0">
                <a:latin typeface="Arial" panose="020B0604020202020204" pitchFamily="34" charset="0"/>
                <a:ea typeface="微软雅黑" panose="020B0503020204020204" pitchFamily="34" charset="-122"/>
              </a:rPr>
              <a:t>:</a:t>
            </a:r>
            <a:r>
              <a:rPr lang="zh-CN" altLang="en-US" kern="0" dirty="0">
                <a:latin typeface="Arial" panose="020B0604020202020204" pitchFamily="34" charset="0"/>
                <a:ea typeface="微软雅黑" panose="020B0503020204020204" pitchFamily="34" charset="-122"/>
              </a:rPr>
              <a:t> </a:t>
            </a:r>
            <a:endParaRPr lang="en-US" altLang="zh-CN" kern="0" dirty="0">
              <a:latin typeface="Arial" panose="020B0604020202020204"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there are 3 possible sample precision defined in the original jpeg codec: 8 / 12 &amp; 16, </a:t>
            </a:r>
            <a:r>
              <a:rPr lang="en-US" altLang="zh-CN" kern="0" dirty="0">
                <a:latin typeface="Arial" panose="020B0604020202020204" pitchFamily="34" charset="0"/>
                <a:ea typeface="微软雅黑" panose="020B0503020204020204" pitchFamily="34" charset="-122"/>
              </a:rPr>
              <a:t>most</a:t>
            </a:r>
            <a:r>
              <a:rPr lang="zh-CN" altLang="en-US" kern="0" dirty="0">
                <a:latin typeface="Arial" panose="020B0604020202020204" pitchFamily="34" charset="0"/>
                <a:ea typeface="微软雅黑" panose="020B0503020204020204" pitchFamily="34" charset="-122"/>
              </a:rPr>
              <a:t> </a:t>
            </a:r>
            <a:r>
              <a:rPr lang="en-US" altLang="zh-CN" kern="0" dirty="0">
                <a:latin typeface="Arial" panose="020B0604020202020204" pitchFamily="34" charset="0"/>
                <a:ea typeface="微软雅黑" panose="020B0503020204020204" pitchFamily="34" charset="-122"/>
              </a:rPr>
              <a:t>software does not support 12 and 16; </a:t>
            </a:r>
          </a:p>
          <a:p>
            <a:r>
              <a:rPr lang="en-US" altLang="zh-CN" sz="1200" b="0" i="0" u="none" strike="noStrike" kern="1200" baseline="0" dirty="0">
                <a:solidFill>
                  <a:schemeClr val="tx1"/>
                </a:solidFill>
                <a:latin typeface="+mn-lt"/>
                <a:ea typeface="+mn-ea"/>
                <a:cs typeface="+mn-cs"/>
              </a:rPr>
              <a:t>A component's vertical sampling frequency specifics the number of data unit rows it contributes to an MCU, and its horizontal frequency gives the number of columns.</a:t>
            </a:r>
            <a:endParaRPr lang="fr-FR" altLang="zh-CN" kern="0" dirty="0">
              <a:latin typeface="Arial" panose="020B0604020202020204" pitchFamily="34" charset="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B28868B5-8BB1-4C19-95B6-3BD3238B3822}" type="slidenum">
              <a:rPr lang="zh-CN" altLang="en-US" smtClean="0"/>
              <a:t>42</a:t>
            </a:fld>
            <a:endParaRPr lang="zh-CN" altLang="en-US"/>
          </a:p>
        </p:txBody>
      </p:sp>
    </p:spTree>
    <p:extLst>
      <p:ext uri="{BB962C8B-B14F-4D97-AF65-F5344CB8AC3E}">
        <p14:creationId xmlns:p14="http://schemas.microsoft.com/office/powerpoint/2010/main" val="471709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Normally, the files with the .JPG extension are JFIF files. JPEG compression is mainly discards much of the original information so the exact original image cannot be reconstructed from a JPEG file. This is called </a:t>
            </a:r>
            <a:r>
              <a:rPr lang="en-US" altLang="zh-CN" sz="1200" b="0" i="0" kern="1200" dirty="0" err="1">
                <a:solidFill>
                  <a:schemeClr val="tx1"/>
                </a:solidFill>
                <a:effectLst/>
                <a:latin typeface="+mn-lt"/>
                <a:ea typeface="+mn-ea"/>
                <a:cs typeface="+mn-cs"/>
              </a:rPr>
              <a:t>lossy</a:t>
            </a:r>
            <a:r>
              <a:rPr lang="en-US" altLang="zh-CN" sz="1200" b="0" i="0" kern="1200" dirty="0">
                <a:solidFill>
                  <a:schemeClr val="tx1"/>
                </a:solidFill>
                <a:effectLst/>
                <a:latin typeface="+mn-lt"/>
                <a:ea typeface="+mn-ea"/>
                <a:cs typeface="+mn-cs"/>
              </a:rPr>
              <a:t> compression.</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Sequential-mode images are encoded from top to bottom.</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4C3F8EF-C660-4289-93AC-D13B68C09477}" type="slidenum">
              <a:rPr lang="zh-CN" altLang="en-US" smtClean="0"/>
              <a:t>43</a:t>
            </a:fld>
            <a:endParaRPr lang="zh-CN" altLang="en-US"/>
          </a:p>
        </p:txBody>
      </p:sp>
    </p:spTree>
    <p:extLst>
      <p:ext uri="{BB962C8B-B14F-4D97-AF65-F5344CB8AC3E}">
        <p14:creationId xmlns:p14="http://schemas.microsoft.com/office/powerpoint/2010/main" val="916571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格式中，</a:t>
            </a:r>
            <a:r>
              <a:rPr lang="en-US" altLang="zh-CN" sz="1200" b="0" i="0" kern="1200" dirty="0">
                <a:solidFill>
                  <a:schemeClr val="tx1"/>
                </a:solidFill>
                <a:effectLst/>
                <a:latin typeface="+mn-lt"/>
                <a:ea typeface="+mn-ea"/>
                <a:cs typeface="+mn-cs"/>
              </a:rPr>
              <a:t>SOF0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Start of Frame 0</a:t>
            </a:r>
            <a:r>
              <a:rPr lang="zh-CN" altLang="en-US" sz="1200" b="0" i="0" kern="1200" dirty="0">
                <a:solidFill>
                  <a:schemeClr val="tx1"/>
                </a:solidFill>
                <a:effectLst/>
                <a:latin typeface="+mn-lt"/>
                <a:ea typeface="+mn-ea"/>
                <a:cs typeface="+mn-cs"/>
              </a:rPr>
              <a:t>）标记段中的采样因子（</a:t>
            </a:r>
            <a:r>
              <a:rPr lang="en-US" altLang="zh-CN" sz="1200" b="0" i="0" kern="1200" dirty="0">
                <a:solidFill>
                  <a:schemeClr val="tx1"/>
                </a:solidFill>
                <a:effectLst/>
                <a:latin typeface="+mn-lt"/>
                <a:ea typeface="+mn-ea"/>
                <a:cs typeface="+mn-cs"/>
              </a:rPr>
              <a:t>sampling factors</a:t>
            </a:r>
            <a:r>
              <a:rPr lang="zh-CN" altLang="en-US" sz="1200" b="0" i="0" kern="1200" dirty="0">
                <a:solidFill>
                  <a:schemeClr val="tx1"/>
                </a:solidFill>
                <a:effectLst/>
                <a:latin typeface="+mn-lt"/>
                <a:ea typeface="+mn-ea"/>
                <a:cs typeface="+mn-cs"/>
              </a:rPr>
              <a:t>）指定了图像中每个颜色分量的水平和垂直采样率。这些采样因子告诉解码器如何解释颜色分量的排列和采样方式。</a:t>
            </a:r>
          </a:p>
          <a:p>
            <a:r>
              <a:rPr lang="zh-CN" altLang="en-US" sz="1200" b="0" i="0" kern="1200" dirty="0">
                <a:solidFill>
                  <a:schemeClr val="tx1"/>
                </a:solidFill>
                <a:effectLst/>
                <a:latin typeface="+mn-lt"/>
                <a:ea typeface="+mn-ea"/>
                <a:cs typeface="+mn-cs"/>
              </a:rPr>
              <a:t>一个</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图像可以包含多个颜色分量，比如</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Cb</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Cr</a:t>
            </a:r>
            <a:r>
              <a:rPr lang="zh-CN" altLang="en-US" sz="1200" b="0" i="0" kern="1200" dirty="0">
                <a:solidFill>
                  <a:schemeClr val="tx1"/>
                </a:solidFill>
                <a:effectLst/>
                <a:latin typeface="+mn-lt"/>
                <a:ea typeface="+mn-ea"/>
                <a:cs typeface="+mn-cs"/>
              </a:rPr>
              <a:t>（如果是</a:t>
            </a:r>
            <a:r>
              <a:rPr lang="en-US" altLang="zh-CN" sz="1200" b="0" i="0" kern="1200" dirty="0" err="1">
                <a:solidFill>
                  <a:schemeClr val="tx1"/>
                </a:solidFill>
                <a:effectLst/>
                <a:latin typeface="+mn-lt"/>
                <a:ea typeface="+mn-ea"/>
                <a:cs typeface="+mn-cs"/>
              </a:rPr>
              <a:t>YCbCr</a:t>
            </a:r>
            <a:r>
              <a:rPr lang="zh-CN" altLang="en-US" sz="1200" b="0" i="0" kern="1200" dirty="0">
                <a:solidFill>
                  <a:schemeClr val="tx1"/>
                </a:solidFill>
                <a:effectLst/>
                <a:latin typeface="+mn-lt"/>
                <a:ea typeface="+mn-ea"/>
                <a:cs typeface="+mn-cs"/>
              </a:rPr>
              <a:t>颜色空间）。</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每个颜色分量都有自己的水平和垂直采样率，以决定它在图像中的采样密度。</a:t>
            </a: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SOF0</a:t>
            </a:r>
            <a:r>
              <a:rPr lang="zh-CN" altLang="en-US" sz="1200" b="0" i="0" kern="1200" dirty="0">
                <a:solidFill>
                  <a:schemeClr val="tx1"/>
                </a:solidFill>
                <a:effectLst/>
                <a:latin typeface="+mn-lt"/>
                <a:ea typeface="+mn-ea"/>
                <a:cs typeface="+mn-cs"/>
              </a:rPr>
              <a:t>标记段中，采样因子的格式通常是以一组数字表示的。</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4:2:0</a:t>
            </a:r>
            <a:r>
              <a:rPr lang="zh-CN" altLang="en-US" sz="1200" b="0" i="0" kern="1200" dirty="0">
                <a:solidFill>
                  <a:schemeClr val="tx1"/>
                </a:solidFill>
                <a:effectLst/>
                <a:latin typeface="+mn-lt"/>
                <a:ea typeface="+mn-ea"/>
                <a:cs typeface="+mn-cs"/>
              </a:rPr>
              <a:t>，这表示</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分量的水平和垂直采样因子都是</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，而</a:t>
            </a:r>
            <a:r>
              <a:rPr lang="en-US" altLang="zh-CN" sz="1200" b="0" i="0" kern="1200" dirty="0" err="1">
                <a:solidFill>
                  <a:schemeClr val="tx1"/>
                </a:solidFill>
                <a:effectLst/>
                <a:latin typeface="+mn-lt"/>
                <a:ea typeface="+mn-ea"/>
                <a:cs typeface="+mn-cs"/>
              </a:rPr>
              <a:t>Cb</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Cr</a:t>
            </a:r>
            <a:r>
              <a:rPr lang="zh-CN" altLang="en-US" sz="1200" b="0" i="0" kern="1200" dirty="0">
                <a:solidFill>
                  <a:schemeClr val="tx1"/>
                </a:solidFill>
                <a:effectLst/>
                <a:latin typeface="+mn-lt"/>
                <a:ea typeface="+mn-ea"/>
                <a:cs typeface="+mn-cs"/>
              </a:rPr>
              <a:t>分量的水平和垂直采样因子分别是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。这意味着对于</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分量，每</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个像素中有一个水平和一个垂直采样的像素，而对于</a:t>
            </a:r>
            <a:r>
              <a:rPr lang="en-US" altLang="zh-CN" sz="1200" b="0" i="0" kern="1200" dirty="0" err="1">
                <a:solidFill>
                  <a:schemeClr val="tx1"/>
                </a:solidFill>
                <a:effectLst/>
                <a:latin typeface="+mn-lt"/>
                <a:ea typeface="+mn-ea"/>
                <a:cs typeface="+mn-cs"/>
              </a:rPr>
              <a:t>Cb</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Cr</a:t>
            </a:r>
            <a:r>
              <a:rPr lang="zh-CN" altLang="en-US" sz="1200" b="0" i="0" kern="1200" dirty="0">
                <a:solidFill>
                  <a:schemeClr val="tx1"/>
                </a:solidFill>
                <a:effectLst/>
                <a:latin typeface="+mn-lt"/>
                <a:ea typeface="+mn-ea"/>
                <a:cs typeface="+mn-cs"/>
              </a:rPr>
              <a:t>分量，每</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个像素中只有一个水平和一个垂直采样的像素。</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4:4:4</a:t>
            </a:r>
            <a:r>
              <a:rPr lang="zh-CN" altLang="en-US" sz="1200" b="0" i="0" kern="1200" dirty="0">
                <a:solidFill>
                  <a:schemeClr val="tx1"/>
                </a:solidFill>
                <a:effectLst/>
                <a:latin typeface="+mn-lt"/>
                <a:ea typeface="+mn-ea"/>
                <a:cs typeface="+mn-cs"/>
              </a:rPr>
              <a:t>，所有颜色分量都以全分辨率进行采样，即每个分量的每个像素都有水平和垂直的采样。这意味着所有的颜色分量都以完整的分辨率进行编码，不进行亚采样。</a:t>
            </a:r>
          </a:p>
          <a:p>
            <a:endParaRPr lang="zh-CN" altLang="en-US" dirty="0"/>
          </a:p>
        </p:txBody>
      </p:sp>
      <p:sp>
        <p:nvSpPr>
          <p:cNvPr id="4" name="灯片编号占位符 3"/>
          <p:cNvSpPr>
            <a:spLocks noGrp="1"/>
          </p:cNvSpPr>
          <p:nvPr>
            <p:ph type="sldNum" sz="quarter" idx="5"/>
          </p:nvPr>
        </p:nvSpPr>
        <p:spPr/>
        <p:txBody>
          <a:bodyPr/>
          <a:lstStyle/>
          <a:p>
            <a:fld id="{B28868B5-8BB1-4C19-95B6-3BD3238B3822}" type="slidenum">
              <a:rPr lang="zh-CN" altLang="en-US" smtClean="0"/>
              <a:t>45</a:t>
            </a:fld>
            <a:endParaRPr lang="zh-CN" altLang="en-US"/>
          </a:p>
        </p:txBody>
      </p:sp>
    </p:spTree>
    <p:extLst>
      <p:ext uri="{BB962C8B-B14F-4D97-AF65-F5344CB8AC3E}">
        <p14:creationId xmlns:p14="http://schemas.microsoft.com/office/powerpoint/2010/main" val="3184121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https://zpl.fi/chroma-subsampling-and-jpeg-sampling-factors/</a:t>
            </a:r>
            <a:endParaRPr lang="zh-CN" altLang="en-US" dirty="0"/>
          </a:p>
        </p:txBody>
      </p:sp>
      <p:sp>
        <p:nvSpPr>
          <p:cNvPr id="4" name="灯片编号占位符 3"/>
          <p:cNvSpPr>
            <a:spLocks noGrp="1"/>
          </p:cNvSpPr>
          <p:nvPr>
            <p:ph type="sldNum" sz="quarter" idx="5"/>
          </p:nvPr>
        </p:nvSpPr>
        <p:spPr/>
        <p:txBody>
          <a:bodyPr/>
          <a:lstStyle/>
          <a:p>
            <a:fld id="{B28868B5-8BB1-4C19-95B6-3BD3238B3822}" type="slidenum">
              <a:rPr lang="zh-CN" altLang="en-US" smtClean="0"/>
              <a:t>46</a:t>
            </a:fld>
            <a:endParaRPr lang="zh-CN" altLang="en-US"/>
          </a:p>
        </p:txBody>
      </p:sp>
    </p:spTree>
    <p:extLst>
      <p:ext uri="{BB962C8B-B14F-4D97-AF65-F5344CB8AC3E}">
        <p14:creationId xmlns:p14="http://schemas.microsoft.com/office/powerpoint/2010/main" val="1091868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有些</a:t>
            </a:r>
            <a:r>
              <a:rPr lang="en-US" altLang="zh-CN" dirty="0"/>
              <a:t>jpg</a:t>
            </a:r>
            <a:r>
              <a:rPr lang="zh-CN" altLang="en-US" dirty="0"/>
              <a:t>文件有</a:t>
            </a:r>
            <a:r>
              <a:rPr lang="en-US" altLang="zh-CN" dirty="0"/>
              <a:t>2</a:t>
            </a:r>
            <a:r>
              <a:rPr lang="zh-CN" altLang="en-US" dirty="0"/>
              <a:t>个霍夫曼表</a:t>
            </a:r>
            <a:endParaRPr lang="en-US" altLang="zh-CN" dirty="0"/>
          </a:p>
          <a:p>
            <a:r>
              <a:rPr lang="zh-CN" altLang="en-US" dirty="0"/>
              <a:t>多数</a:t>
            </a:r>
            <a:r>
              <a:rPr lang="en-US" altLang="zh-CN" dirty="0"/>
              <a:t>jpg</a:t>
            </a:r>
            <a:r>
              <a:rPr lang="zh-CN" altLang="en-US" dirty="0"/>
              <a:t>文件有</a:t>
            </a:r>
            <a:r>
              <a:rPr lang="en-US" altLang="zh-CN" dirty="0"/>
              <a:t>4 </a:t>
            </a:r>
            <a:r>
              <a:rPr lang="zh-CN" altLang="en-US" dirty="0"/>
              <a:t>个霍夫曼表</a:t>
            </a:r>
            <a:r>
              <a:rPr lang="en-US" altLang="zh-CN" dirty="0"/>
              <a:t>, </a:t>
            </a:r>
            <a:r>
              <a:rPr lang="zh-CN" altLang="en-US" dirty="0"/>
              <a:t>亮度的</a:t>
            </a:r>
            <a:r>
              <a:rPr lang="en-US" altLang="zh-CN" dirty="0"/>
              <a:t>DC</a:t>
            </a:r>
            <a:r>
              <a:rPr lang="zh-CN" altLang="en-US" dirty="0"/>
              <a:t>和</a:t>
            </a:r>
            <a:r>
              <a:rPr lang="en-US" altLang="zh-CN" dirty="0"/>
              <a:t>AC, </a:t>
            </a:r>
            <a:r>
              <a:rPr lang="zh-CN" altLang="en-US" dirty="0"/>
              <a:t>色度的</a:t>
            </a:r>
            <a:r>
              <a:rPr lang="en-US" altLang="zh-CN" dirty="0"/>
              <a:t>DC</a:t>
            </a:r>
            <a:r>
              <a:rPr lang="zh-CN" altLang="en-US" dirty="0"/>
              <a:t>和</a:t>
            </a:r>
            <a:r>
              <a:rPr lang="en-US" altLang="zh-CN" dirty="0"/>
              <a:t>AC</a:t>
            </a:r>
            <a:r>
              <a:rPr lang="zh-CN" altLang="en-US" dirty="0"/>
              <a:t>。</a:t>
            </a:r>
            <a:endParaRPr lang="en-US" altLang="zh-CN" dirty="0"/>
          </a:p>
          <a:p>
            <a:r>
              <a:rPr lang="zh-CN" altLang="en-US" dirty="0"/>
              <a:t>最多有</a:t>
            </a:r>
            <a:r>
              <a:rPr lang="en-US" altLang="zh-CN" dirty="0"/>
              <a:t> 6 </a:t>
            </a:r>
            <a:r>
              <a:rPr lang="zh-CN" altLang="en-US" dirty="0"/>
              <a:t>个霍夫曼表</a:t>
            </a:r>
            <a:endParaRPr lang="en-US" altLang="zh-CN" dirty="0"/>
          </a:p>
          <a:p>
            <a:endParaRPr lang="en-US" altLang="zh-CN" dirty="0"/>
          </a:p>
          <a:p>
            <a:r>
              <a:rPr lang="en-US" altLang="zh-CN" dirty="0"/>
              <a:t>DHT </a:t>
            </a:r>
            <a:r>
              <a:rPr lang="zh-CN" altLang="en-US" dirty="0"/>
              <a:t>数据前 </a:t>
            </a:r>
            <a:r>
              <a:rPr lang="en-US" altLang="zh-CN" dirty="0"/>
              <a:t>16 </a:t>
            </a:r>
            <a:r>
              <a:rPr lang="zh-CN" altLang="en-US" dirty="0"/>
              <a:t>个数字描述 </a:t>
            </a:r>
            <a:r>
              <a:rPr lang="en-US" altLang="zh-CN" dirty="0"/>
              <a:t>Code Length </a:t>
            </a:r>
            <a:r>
              <a:rPr lang="zh-CN" altLang="en-US" dirty="0"/>
              <a:t>的个数</a:t>
            </a:r>
            <a:r>
              <a:rPr lang="en-US" altLang="zh-CN" dirty="0"/>
              <a:t>(Number)</a:t>
            </a:r>
            <a:r>
              <a:rPr lang="zh-CN" altLang="en-US" dirty="0"/>
              <a:t>。后面是</a:t>
            </a:r>
            <a:r>
              <a:rPr lang="zh-CN" altLang="en-US" sz="1200" b="0" i="0" kern="1200" dirty="0">
                <a:solidFill>
                  <a:schemeClr val="tx1"/>
                </a:solidFill>
                <a:effectLst/>
                <a:latin typeface="+mn-lt"/>
                <a:ea typeface="+mn-ea"/>
                <a:cs typeface="+mn-cs"/>
              </a:rPr>
              <a:t>哈夫曼编码规则，用于生成编码树。</a:t>
            </a:r>
            <a:endParaRPr lang="en-US" altLang="zh-CN" dirty="0"/>
          </a:p>
          <a:p>
            <a:r>
              <a:rPr lang="en-US" altLang="zh-CN" b="0" i="0" dirty="0">
                <a:solidFill>
                  <a:srgbClr val="101214"/>
                </a:solidFill>
                <a:effectLst/>
                <a:latin typeface="PingFang SC"/>
              </a:rPr>
              <a:t>Count array of sixteen 8-bit values: 0 + 2 + 3 + 1 +1 +1 = 8</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01214"/>
                </a:solidFill>
                <a:effectLst/>
                <a:latin typeface="PingFang SC"/>
              </a:rPr>
              <a:t>编码长度为</a:t>
            </a:r>
            <a:r>
              <a:rPr lang="en-US" altLang="zh-CN" b="0" i="0" dirty="0">
                <a:solidFill>
                  <a:srgbClr val="101214"/>
                </a:solidFill>
                <a:effectLst/>
                <a:latin typeface="PingFang SC"/>
              </a:rPr>
              <a:t>1</a:t>
            </a:r>
            <a:r>
              <a:rPr lang="zh-CN" altLang="en-US" b="0" i="0" dirty="0">
                <a:solidFill>
                  <a:srgbClr val="101214"/>
                </a:solidFill>
                <a:effectLst/>
                <a:latin typeface="PingFang SC"/>
              </a:rPr>
              <a:t>的有</a:t>
            </a:r>
            <a:r>
              <a:rPr lang="en-US" altLang="zh-CN" b="0" i="0" dirty="0">
                <a:solidFill>
                  <a:srgbClr val="101214"/>
                </a:solidFill>
                <a:effectLst/>
                <a:latin typeface="PingFang SC"/>
              </a:rPr>
              <a:t>0</a:t>
            </a:r>
            <a:r>
              <a:rPr lang="zh-CN" altLang="en-US" b="0" i="0" dirty="0">
                <a:solidFill>
                  <a:srgbClr val="101214"/>
                </a:solidFill>
                <a:effectLst/>
                <a:latin typeface="PingFang SC"/>
              </a:rPr>
              <a:t>个；编码长度为</a:t>
            </a:r>
            <a:r>
              <a:rPr lang="en-US" altLang="zh-CN" b="0" i="0" dirty="0">
                <a:solidFill>
                  <a:srgbClr val="101214"/>
                </a:solidFill>
                <a:effectLst/>
                <a:latin typeface="PingFang SC"/>
              </a:rPr>
              <a:t>2</a:t>
            </a:r>
            <a:r>
              <a:rPr lang="zh-CN" altLang="en-US" b="0" i="0" dirty="0">
                <a:solidFill>
                  <a:srgbClr val="101214"/>
                </a:solidFill>
                <a:effectLst/>
                <a:latin typeface="PingFang SC"/>
              </a:rPr>
              <a:t>的有</a:t>
            </a:r>
            <a:r>
              <a:rPr lang="en-US" altLang="zh-CN" b="0" i="0" dirty="0">
                <a:solidFill>
                  <a:srgbClr val="101214"/>
                </a:solidFill>
                <a:effectLst/>
                <a:latin typeface="PingFang SC"/>
              </a:rPr>
              <a:t>2</a:t>
            </a:r>
            <a:r>
              <a:rPr lang="zh-CN" altLang="en-US" b="0" i="0" dirty="0">
                <a:solidFill>
                  <a:srgbClr val="101214"/>
                </a:solidFill>
                <a:effectLst/>
                <a:latin typeface="PingFang SC"/>
              </a:rPr>
              <a:t>个；编码长度为</a:t>
            </a:r>
            <a:r>
              <a:rPr lang="en-US" altLang="zh-CN" b="0" i="0" dirty="0">
                <a:solidFill>
                  <a:srgbClr val="101214"/>
                </a:solidFill>
                <a:effectLst/>
                <a:latin typeface="PingFang SC"/>
              </a:rPr>
              <a:t>3</a:t>
            </a:r>
            <a:r>
              <a:rPr lang="zh-CN" altLang="en-US" b="0" i="0" dirty="0">
                <a:solidFill>
                  <a:srgbClr val="101214"/>
                </a:solidFill>
                <a:effectLst/>
                <a:latin typeface="PingFang SC"/>
              </a:rPr>
              <a:t>的有</a:t>
            </a:r>
            <a:r>
              <a:rPr lang="en-US" altLang="zh-CN" b="0" i="0" dirty="0">
                <a:solidFill>
                  <a:srgbClr val="101214"/>
                </a:solidFill>
                <a:effectLst/>
                <a:latin typeface="PingFang SC"/>
              </a:rPr>
              <a:t>3</a:t>
            </a:r>
            <a:r>
              <a:rPr lang="zh-CN" altLang="en-US" b="0" i="0" dirty="0">
                <a:solidFill>
                  <a:srgbClr val="101214"/>
                </a:solidFill>
                <a:effectLst/>
                <a:latin typeface="PingFang SC"/>
              </a:rPr>
              <a:t>个；编码长度为</a:t>
            </a:r>
            <a:r>
              <a:rPr lang="en-US" altLang="zh-CN" b="0" i="0" dirty="0">
                <a:solidFill>
                  <a:srgbClr val="101214"/>
                </a:solidFill>
                <a:effectLst/>
                <a:latin typeface="PingFang SC"/>
              </a:rPr>
              <a:t>4</a:t>
            </a:r>
            <a:r>
              <a:rPr lang="zh-CN" altLang="en-US" b="0" i="0" dirty="0">
                <a:solidFill>
                  <a:srgbClr val="101214"/>
                </a:solidFill>
                <a:effectLst/>
                <a:latin typeface="PingFang SC"/>
              </a:rPr>
              <a:t>的有</a:t>
            </a:r>
            <a:r>
              <a:rPr lang="en-US" altLang="zh-CN" b="0" i="0" dirty="0">
                <a:solidFill>
                  <a:srgbClr val="101214"/>
                </a:solidFill>
                <a:effectLst/>
                <a:latin typeface="PingFang SC"/>
              </a:rPr>
              <a:t>1</a:t>
            </a:r>
            <a:r>
              <a:rPr lang="zh-CN" altLang="en-US" b="0" i="0" dirty="0">
                <a:solidFill>
                  <a:srgbClr val="101214"/>
                </a:solidFill>
                <a:effectLst/>
                <a:latin typeface="PingFang SC"/>
              </a:rPr>
              <a:t>个；编码长度为</a:t>
            </a:r>
            <a:r>
              <a:rPr lang="en-US" altLang="zh-CN" b="0" i="0" dirty="0">
                <a:solidFill>
                  <a:srgbClr val="101214"/>
                </a:solidFill>
                <a:effectLst/>
                <a:latin typeface="PingFang SC"/>
              </a:rPr>
              <a:t>5</a:t>
            </a:r>
            <a:r>
              <a:rPr lang="zh-CN" altLang="en-US" b="0" i="0" dirty="0">
                <a:solidFill>
                  <a:srgbClr val="101214"/>
                </a:solidFill>
                <a:effectLst/>
                <a:latin typeface="PingFang SC"/>
              </a:rPr>
              <a:t>的有</a:t>
            </a:r>
            <a:r>
              <a:rPr lang="en-US" altLang="zh-CN" b="0" i="0" dirty="0">
                <a:solidFill>
                  <a:srgbClr val="101214"/>
                </a:solidFill>
                <a:effectLst/>
                <a:latin typeface="PingFang SC"/>
              </a:rPr>
              <a:t>1</a:t>
            </a:r>
            <a:r>
              <a:rPr lang="zh-CN" altLang="en-US" b="0" i="0" dirty="0">
                <a:solidFill>
                  <a:srgbClr val="101214"/>
                </a:solidFill>
                <a:effectLst/>
                <a:latin typeface="PingFang SC"/>
              </a:rPr>
              <a:t>个；编码长度为</a:t>
            </a:r>
            <a:r>
              <a:rPr lang="en-US" altLang="zh-CN" b="0" i="0" dirty="0">
                <a:solidFill>
                  <a:srgbClr val="101214"/>
                </a:solidFill>
                <a:effectLst/>
                <a:latin typeface="PingFang SC"/>
              </a:rPr>
              <a:t>6</a:t>
            </a:r>
            <a:r>
              <a:rPr lang="zh-CN" altLang="en-US" b="0" i="0" dirty="0">
                <a:solidFill>
                  <a:srgbClr val="101214"/>
                </a:solidFill>
                <a:effectLst/>
                <a:latin typeface="PingFang SC"/>
              </a:rPr>
              <a:t>的有</a:t>
            </a:r>
            <a:r>
              <a:rPr lang="en-US" altLang="zh-CN" b="0" i="0" dirty="0">
                <a:solidFill>
                  <a:srgbClr val="101214"/>
                </a:solidFill>
                <a:effectLst/>
                <a:latin typeface="PingFang SC"/>
              </a:rPr>
              <a:t>1</a:t>
            </a:r>
            <a:r>
              <a:rPr lang="zh-CN" altLang="en-US" b="0" i="0" dirty="0">
                <a:solidFill>
                  <a:srgbClr val="101214"/>
                </a:solidFill>
                <a:effectLst/>
                <a:latin typeface="PingFang SC"/>
              </a:rPr>
              <a:t>个；一共有</a:t>
            </a:r>
            <a:r>
              <a:rPr lang="en-US" altLang="zh-CN" b="0" i="0" dirty="0">
                <a:solidFill>
                  <a:srgbClr val="101214"/>
                </a:solidFill>
                <a:effectLst/>
                <a:latin typeface="PingFang SC"/>
              </a:rPr>
              <a:t>8</a:t>
            </a:r>
            <a:r>
              <a:rPr lang="zh-CN" altLang="en-US" b="0" i="0" dirty="0">
                <a:solidFill>
                  <a:srgbClr val="101214"/>
                </a:solidFill>
                <a:effectLst/>
                <a:latin typeface="PingFang SC"/>
              </a:rPr>
              <a:t>个编码；</a:t>
            </a:r>
            <a:endParaRPr lang="en-US" altLang="zh-CN" b="0" i="0" dirty="0">
              <a:solidFill>
                <a:srgbClr val="101214"/>
              </a:solidFill>
              <a:effectLst/>
              <a:latin typeface="PingFang SC"/>
            </a:endParaRPr>
          </a:p>
          <a:p>
            <a:endParaRPr lang="en-US" altLang="zh-CN" b="0" i="0" dirty="0">
              <a:solidFill>
                <a:srgbClr val="101214"/>
              </a:solidFill>
              <a:effectLst/>
              <a:latin typeface="PingFang SC"/>
            </a:endParaRPr>
          </a:p>
          <a:p>
            <a:endParaRPr lang="zh-CN" altLang="en-US" dirty="0"/>
          </a:p>
        </p:txBody>
      </p:sp>
      <p:sp>
        <p:nvSpPr>
          <p:cNvPr id="4" name="灯片编号占位符 3"/>
          <p:cNvSpPr>
            <a:spLocks noGrp="1"/>
          </p:cNvSpPr>
          <p:nvPr>
            <p:ph type="sldNum" sz="quarter" idx="5"/>
          </p:nvPr>
        </p:nvSpPr>
        <p:spPr/>
        <p:txBody>
          <a:bodyPr/>
          <a:lstStyle/>
          <a:p>
            <a:fld id="{B28868B5-8BB1-4C19-95B6-3BD3238B3822}" type="slidenum">
              <a:rPr lang="zh-CN" altLang="en-US" smtClean="0"/>
              <a:t>47</a:t>
            </a:fld>
            <a:endParaRPr lang="zh-CN" altLang="en-US"/>
          </a:p>
        </p:txBody>
      </p:sp>
    </p:spTree>
    <p:extLst>
      <p:ext uri="{BB962C8B-B14F-4D97-AF65-F5344CB8AC3E}">
        <p14:creationId xmlns:p14="http://schemas.microsoft.com/office/powerpoint/2010/main" val="3712676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SOS marker marks the beginning of compressed data for a scan in a JPEG stream. </a:t>
            </a:r>
          </a:p>
          <a:p>
            <a:r>
              <a:rPr lang="zh-CN" altLang="en-US" dirty="0"/>
              <a:t>图像压缩数据存放在扫描行中。在图像数据块前需要使用</a:t>
            </a:r>
            <a:r>
              <a:rPr lang="en-US" altLang="zh-CN" dirty="0"/>
              <a:t>SOS</a:t>
            </a:r>
            <a:r>
              <a:rPr lang="zh-CN" altLang="en-US" dirty="0"/>
              <a:t>描述数据块的数量与相关参数。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组件数量（</a:t>
            </a:r>
            <a:r>
              <a:rPr lang="en-US" altLang="zh-CN" sz="1200" b="0" i="0" kern="1200" dirty="0">
                <a:solidFill>
                  <a:schemeClr val="tx1"/>
                </a:solidFill>
                <a:effectLst/>
                <a:latin typeface="+mn-lt"/>
                <a:ea typeface="+mn-ea"/>
                <a:cs typeface="+mn-cs"/>
              </a:rPr>
              <a:t>number of color components</a:t>
            </a:r>
            <a:r>
              <a:rPr lang="zh-CN" altLang="en-US" dirty="0"/>
              <a:t>），</a:t>
            </a:r>
            <a:r>
              <a:rPr lang="zh-CN" altLang="en-US" sz="1200" b="0" i="0" kern="1200" dirty="0">
                <a:solidFill>
                  <a:schemeClr val="tx1"/>
                </a:solidFill>
                <a:effectLst/>
                <a:latin typeface="+mn-lt"/>
                <a:ea typeface="+mn-ea"/>
                <a:cs typeface="+mn-cs"/>
              </a:rPr>
              <a:t>灰度图是</a:t>
            </a:r>
            <a:r>
              <a:rPr lang="en-US" altLang="zh-CN" sz="1200" b="0" i="0" kern="1200" dirty="0">
                <a:solidFill>
                  <a:schemeClr val="tx1"/>
                </a:solidFill>
                <a:effectLst/>
                <a:latin typeface="+mn-lt"/>
                <a:ea typeface="+mn-ea"/>
                <a:cs typeface="+mn-cs"/>
              </a:rPr>
              <a:t>1, </a:t>
            </a:r>
            <a:r>
              <a:rPr lang="en-US" altLang="zh-CN" sz="1200" b="0" i="0" kern="1200" dirty="0" err="1">
                <a:solidFill>
                  <a:schemeClr val="tx1"/>
                </a:solidFill>
                <a:effectLst/>
                <a:latin typeface="+mn-lt"/>
                <a:ea typeface="+mn-ea"/>
                <a:cs typeface="+mn-cs"/>
              </a:rPr>
              <a:t>YCbCr</a:t>
            </a:r>
            <a:r>
              <a:rPr lang="en-US" altLang="zh-CN" sz="1200" b="0" i="0" kern="1200" dirty="0">
                <a:solidFill>
                  <a:schemeClr val="tx1"/>
                </a:solidFill>
                <a:effectLst/>
                <a:latin typeface="+mn-lt"/>
                <a:ea typeface="+mn-ea"/>
                <a:cs typeface="+mn-cs"/>
              </a:rPr>
              <a:t>/YIQ </a:t>
            </a:r>
            <a:r>
              <a:rPr lang="zh-CN" altLang="en-US" sz="1200" b="0" i="0" kern="1200" dirty="0">
                <a:solidFill>
                  <a:schemeClr val="tx1"/>
                </a:solidFill>
                <a:effectLst/>
                <a:latin typeface="+mn-lt"/>
                <a:ea typeface="+mn-ea"/>
                <a:cs typeface="+mn-cs"/>
              </a:rPr>
              <a:t>彩色图是</a:t>
            </a:r>
            <a:r>
              <a:rPr lang="en-US" altLang="zh-CN" sz="1200" b="0" i="0" kern="1200" dirty="0">
                <a:solidFill>
                  <a:schemeClr val="tx1"/>
                </a:solidFill>
                <a:effectLst/>
                <a:latin typeface="+mn-lt"/>
                <a:ea typeface="+mn-ea"/>
                <a:cs typeface="+mn-cs"/>
              </a:rPr>
              <a:t>3, CMYK </a:t>
            </a:r>
            <a:r>
              <a:rPr lang="zh-CN" altLang="en-US" sz="1200" b="0" i="0" kern="1200" dirty="0">
                <a:solidFill>
                  <a:schemeClr val="tx1"/>
                </a:solidFill>
                <a:effectLst/>
                <a:latin typeface="+mn-lt"/>
                <a:ea typeface="+mn-ea"/>
                <a:cs typeface="+mn-cs"/>
              </a:rPr>
              <a:t>彩色图是</a:t>
            </a:r>
            <a:r>
              <a:rPr lang="en-US" altLang="zh-CN" sz="1200" b="0" i="0" kern="1200" dirty="0">
                <a:solidFill>
                  <a:schemeClr val="tx1"/>
                </a:solidFill>
                <a:effectLst/>
                <a:latin typeface="+mn-lt"/>
                <a:ea typeface="+mn-ea"/>
                <a:cs typeface="+mn-cs"/>
              </a:rPr>
              <a:t>4</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结束符有</a:t>
            </a:r>
            <a:r>
              <a:rPr lang="en-US" altLang="zh-CN" dirty="0"/>
              <a:t>3</a:t>
            </a:r>
            <a:r>
              <a:rPr lang="zh-CN" altLang="en-US" dirty="0"/>
              <a:t>种类型</a:t>
            </a:r>
            <a:r>
              <a:rPr lang="en-US" altLang="zh-CN" dirty="0"/>
              <a:t>: 00 3F 00</a:t>
            </a:r>
            <a:r>
              <a:rPr lang="zh-CN" altLang="en-US" dirty="0"/>
              <a:t>、</a:t>
            </a:r>
            <a:r>
              <a:rPr lang="en-US" altLang="zh-CN" dirty="0"/>
              <a:t>00 00 01</a:t>
            </a:r>
            <a:r>
              <a:rPr lang="zh-CN" altLang="en-US" dirty="0"/>
              <a:t>、</a:t>
            </a:r>
            <a:r>
              <a:rPr lang="en-US" altLang="zh-CN" dirty="0"/>
              <a:t>00 00 00</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28868B5-8BB1-4C19-95B6-3BD3238B3822}" type="slidenum">
              <a:rPr lang="zh-CN" altLang="en-US" smtClean="0"/>
              <a:t>48</a:t>
            </a:fld>
            <a:endParaRPr lang="zh-CN" altLang="en-US"/>
          </a:p>
        </p:txBody>
      </p:sp>
    </p:spTree>
    <p:extLst>
      <p:ext uri="{BB962C8B-B14F-4D97-AF65-F5344CB8AC3E}">
        <p14:creationId xmlns:p14="http://schemas.microsoft.com/office/powerpoint/2010/main" val="3857975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8868B5-8BB1-4C19-95B6-3BD3238B3822}" type="slidenum">
              <a:rPr lang="zh-CN" altLang="en-US" smtClean="0"/>
              <a:t>52</a:t>
            </a:fld>
            <a:endParaRPr lang="zh-CN" altLang="en-US"/>
          </a:p>
        </p:txBody>
      </p:sp>
    </p:spTree>
    <p:extLst>
      <p:ext uri="{BB962C8B-B14F-4D97-AF65-F5344CB8AC3E}">
        <p14:creationId xmlns:p14="http://schemas.microsoft.com/office/powerpoint/2010/main" val="2608539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8868B5-8BB1-4C19-95B6-3BD3238B3822}" type="slidenum">
              <a:rPr lang="zh-CN" altLang="en-US" smtClean="0"/>
              <a:t>53</a:t>
            </a:fld>
            <a:endParaRPr lang="zh-CN" altLang="en-US"/>
          </a:p>
        </p:txBody>
      </p:sp>
    </p:spTree>
    <p:extLst>
      <p:ext uri="{BB962C8B-B14F-4D97-AF65-F5344CB8AC3E}">
        <p14:creationId xmlns:p14="http://schemas.microsoft.com/office/powerpoint/2010/main" val="773700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Every JPEG image is stored as a series of compressed image tiles that are 8x8, 8x16, 16x8,or 16x16 pixels in size. Each tiles is called minimum coded unit(MCU). </a:t>
            </a:r>
          </a:p>
          <a:p>
            <a:endParaRPr lang="en-US" altLang="zh-CN" dirty="0"/>
          </a:p>
          <a:p>
            <a:r>
              <a:rPr lang="zh-CN" altLang="en-US" sz="1200" b="0" i="0" kern="1200" dirty="0">
                <a:solidFill>
                  <a:schemeClr val="tx1"/>
                </a:solidFill>
                <a:effectLst/>
                <a:latin typeface="+mn-lt"/>
                <a:ea typeface="+mn-ea"/>
                <a:cs typeface="+mn-cs"/>
              </a:rPr>
              <a:t>色度抽样是一种编码图像的实践，通过实现色度信息比亮度信息的分辨率更低，利用了人类视觉系统对颜色差异的较低的敏度而不是亮度。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通常在将图像转换为</a:t>
            </a:r>
            <a:r>
              <a:rPr lang="en-US" altLang="zh-CN" sz="1200" b="0" i="0" kern="1200" dirty="0" err="1">
                <a:solidFill>
                  <a:schemeClr val="tx1"/>
                </a:solidFill>
                <a:effectLst/>
                <a:latin typeface="+mn-lt"/>
                <a:ea typeface="+mn-ea"/>
                <a:cs typeface="+mn-cs"/>
              </a:rPr>
              <a:t>YCbCr</a:t>
            </a:r>
            <a:r>
              <a:rPr lang="zh-CN" altLang="en-US" sz="1200" b="0" i="0" kern="1200" dirty="0">
                <a:solidFill>
                  <a:schemeClr val="tx1"/>
                </a:solidFill>
                <a:effectLst/>
                <a:latin typeface="+mn-lt"/>
                <a:ea typeface="+mn-ea"/>
                <a:cs typeface="+mn-cs"/>
              </a:rPr>
              <a:t>颜色空间的过程中，会进行色度二次采样。色度二次采样是一种降低色度分量（</a:t>
            </a:r>
            <a:r>
              <a:rPr lang="en-US" altLang="zh-CN" sz="1200" b="0" i="0" kern="1200" dirty="0" err="1">
                <a:solidFill>
                  <a:schemeClr val="tx1"/>
                </a:solidFill>
                <a:effectLst/>
                <a:latin typeface="+mn-lt"/>
                <a:ea typeface="+mn-ea"/>
                <a:cs typeface="+mn-cs"/>
              </a:rPr>
              <a:t>Cb</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Cr</a:t>
            </a:r>
            <a:r>
              <a:rPr lang="zh-CN" altLang="en-US" sz="1200" b="0" i="0" kern="1200" dirty="0">
                <a:solidFill>
                  <a:schemeClr val="tx1"/>
                </a:solidFill>
                <a:effectLst/>
                <a:latin typeface="+mn-lt"/>
                <a:ea typeface="+mn-ea"/>
                <a:cs typeface="+mn-cs"/>
              </a:rPr>
              <a:t>）分辨率的技术，以减少数据量并提高压缩效率。在</a:t>
            </a:r>
            <a:r>
              <a:rPr lang="en-US" altLang="zh-CN" sz="1200" b="0" i="0" kern="1200" dirty="0" err="1">
                <a:solidFill>
                  <a:schemeClr val="tx1"/>
                </a:solidFill>
                <a:effectLst/>
                <a:latin typeface="+mn-lt"/>
                <a:ea typeface="+mn-ea"/>
                <a:cs typeface="+mn-cs"/>
              </a:rPr>
              <a:t>YCbCr</a:t>
            </a:r>
            <a:r>
              <a:rPr lang="zh-CN" altLang="en-US" sz="1200" b="0" i="0" kern="1200" dirty="0">
                <a:solidFill>
                  <a:schemeClr val="tx1"/>
                </a:solidFill>
                <a:effectLst/>
                <a:latin typeface="+mn-lt"/>
                <a:ea typeface="+mn-ea"/>
                <a:cs typeface="+mn-cs"/>
              </a:rPr>
              <a:t>颜色空间中，亮度分量（</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）通常以全分辨率存储，而色度分量（</a:t>
            </a:r>
            <a:r>
              <a:rPr lang="en-US" altLang="zh-CN" sz="1200" b="0" i="0" kern="1200" dirty="0" err="1">
                <a:solidFill>
                  <a:schemeClr val="tx1"/>
                </a:solidFill>
                <a:effectLst/>
                <a:latin typeface="+mn-lt"/>
                <a:ea typeface="+mn-ea"/>
                <a:cs typeface="+mn-cs"/>
              </a:rPr>
              <a:t>Cb</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Cr</a:t>
            </a:r>
            <a:r>
              <a:rPr lang="zh-CN" altLang="en-US" sz="1200" b="0" i="0" kern="1200" dirty="0">
                <a:solidFill>
                  <a:schemeClr val="tx1"/>
                </a:solidFill>
                <a:effectLst/>
                <a:latin typeface="+mn-lt"/>
                <a:ea typeface="+mn-ea"/>
                <a:cs typeface="+mn-cs"/>
              </a:rPr>
              <a:t>）则以降低的采样率存储。这种降低的采样率就是“二次采样”中的“二次”所指的。因为在转换为</a:t>
            </a:r>
            <a:r>
              <a:rPr lang="en-US" altLang="zh-CN" sz="1200" b="0" i="0" kern="1200" dirty="0" err="1">
                <a:solidFill>
                  <a:schemeClr val="tx1"/>
                </a:solidFill>
                <a:effectLst/>
                <a:latin typeface="+mn-lt"/>
                <a:ea typeface="+mn-ea"/>
                <a:cs typeface="+mn-cs"/>
              </a:rPr>
              <a:t>YCbCr</a:t>
            </a:r>
            <a:r>
              <a:rPr lang="zh-CN" altLang="en-US" sz="1200" b="0" i="0" kern="1200" dirty="0">
                <a:solidFill>
                  <a:schemeClr val="tx1"/>
                </a:solidFill>
                <a:effectLst/>
                <a:latin typeface="+mn-lt"/>
                <a:ea typeface="+mn-ea"/>
                <a:cs typeface="+mn-cs"/>
              </a:rPr>
              <a:t>颜色空间后，首先进行了一次的色度分量采样（通常是</a:t>
            </a:r>
            <a:r>
              <a:rPr lang="en-US" altLang="zh-CN" sz="1200" b="0" i="0" kern="1200" dirty="0">
                <a:solidFill>
                  <a:schemeClr val="tx1"/>
                </a:solidFill>
                <a:effectLst/>
                <a:latin typeface="+mn-lt"/>
                <a:ea typeface="+mn-ea"/>
                <a:cs typeface="+mn-cs"/>
              </a:rPr>
              <a:t>4:4:4</a:t>
            </a:r>
            <a:r>
              <a:rPr lang="zh-CN" altLang="en-US" sz="1200" b="0" i="0" kern="1200" dirty="0">
                <a:solidFill>
                  <a:schemeClr val="tx1"/>
                </a:solidFill>
                <a:effectLst/>
                <a:latin typeface="+mn-lt"/>
                <a:ea typeface="+mn-ea"/>
                <a:cs typeface="+mn-cs"/>
              </a:rPr>
              <a:t>），然后再对这些采样后的色度分量进行了第二次的降采样，以减少数据量。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RGB - </a:t>
            </a:r>
            <a:r>
              <a:rPr lang="en-US" altLang="zh-CN" sz="1200" b="0" i="0" kern="1200" dirty="0" err="1">
                <a:solidFill>
                  <a:schemeClr val="tx1"/>
                </a:solidFill>
                <a:effectLst/>
                <a:latin typeface="+mn-lt"/>
                <a:ea typeface="+mn-ea"/>
                <a:cs typeface="+mn-cs"/>
              </a:rPr>
              <a:t>cartesian</a:t>
            </a:r>
            <a:r>
              <a:rPr lang="en-US" altLang="zh-CN" sz="1200" b="0" i="0" kern="1200" dirty="0">
                <a:solidFill>
                  <a:schemeClr val="tx1"/>
                </a:solidFill>
                <a:effectLst/>
                <a:latin typeface="+mn-lt"/>
                <a:ea typeface="+mn-ea"/>
                <a:cs typeface="+mn-cs"/>
              </a:rPr>
              <a:t> coordinate system</a:t>
            </a:r>
          </a:p>
          <a:p>
            <a:r>
              <a:rPr lang="en-US" altLang="zh-CN" sz="1200" b="0" i="0" kern="1200" dirty="0">
                <a:solidFill>
                  <a:schemeClr val="tx1"/>
                </a:solidFill>
                <a:effectLst/>
                <a:latin typeface="+mn-lt"/>
                <a:ea typeface="+mn-ea"/>
                <a:cs typeface="+mn-cs"/>
              </a:rPr>
              <a:t>YUV - luminance and chrominance</a:t>
            </a:r>
            <a:endParaRPr lang="zh-CN" altLang="en-US" dirty="0"/>
          </a:p>
        </p:txBody>
      </p:sp>
      <p:sp>
        <p:nvSpPr>
          <p:cNvPr id="4" name="灯片编号占位符 3"/>
          <p:cNvSpPr>
            <a:spLocks noGrp="1"/>
          </p:cNvSpPr>
          <p:nvPr>
            <p:ph type="sldNum" sz="quarter" idx="5"/>
          </p:nvPr>
        </p:nvSpPr>
        <p:spPr/>
        <p:txBody>
          <a:bodyPr/>
          <a:lstStyle/>
          <a:p>
            <a:fld id="{E4C3F8EF-C660-4289-93AC-D13B68C09477}" type="slidenum">
              <a:rPr lang="zh-CN" altLang="en-US" smtClean="0"/>
              <a:t>5</a:t>
            </a:fld>
            <a:endParaRPr lang="zh-CN" altLang="en-US"/>
          </a:p>
        </p:txBody>
      </p:sp>
    </p:spTree>
    <p:extLst>
      <p:ext uri="{BB962C8B-B14F-4D97-AF65-F5344CB8AC3E}">
        <p14:creationId xmlns:p14="http://schemas.microsoft.com/office/powerpoint/2010/main" val="2288266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 </a:t>
            </a:r>
            <a:r>
              <a:rPr lang="en-US" altLang="zh-CN" dirty="0"/>
              <a:t>Each image is divided into 8 × 8 blocks. The 2D DCT is applied to each block image f(</a:t>
            </a:r>
            <a:r>
              <a:rPr lang="en-US" altLang="zh-CN" dirty="0" err="1"/>
              <a:t>i</a:t>
            </a:r>
            <a:r>
              <a:rPr lang="en-US" altLang="zh-CN" dirty="0"/>
              <a:t>, j), with output being the DCT coefficients F(u, v) for each block.</a:t>
            </a:r>
          </a:p>
          <a:p>
            <a:r>
              <a:rPr lang="en-US" altLang="zh-CN" dirty="0"/>
              <a:t>2. Using blocks, however, has the effect of isolating each block from its neighboring context. This is why JPEG images look choppy (“blocky”) when a high compression ratio is specified by the user.</a:t>
            </a:r>
          </a:p>
          <a:p>
            <a:endParaRPr lang="en-US" altLang="zh-CN" dirty="0"/>
          </a:p>
          <a:p>
            <a:pPr latinLnBrk="1"/>
            <a:r>
              <a:rPr lang="en-US" altLang="zh-CN" sz="1200" b="0" i="0" kern="1200" dirty="0">
                <a:solidFill>
                  <a:schemeClr val="tx1"/>
                </a:solidFill>
                <a:effectLst/>
                <a:latin typeface="+mn-lt"/>
                <a:ea typeface="+mn-ea"/>
                <a:cs typeface="+mn-cs"/>
              </a:rPr>
              <a:t>1.</a:t>
            </a:r>
            <a:r>
              <a:rPr lang="en-US" altLang="zh-CN" sz="1200" b="0" i="0" kern="1200" baseline="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图像被分成若干个</a:t>
            </a:r>
            <a:r>
              <a:rPr lang="en-US" altLang="zh-CN" sz="1200" b="0" i="0" kern="1200" dirty="0">
                <a:solidFill>
                  <a:schemeClr val="tx1"/>
                </a:solidFill>
                <a:effectLst/>
                <a:latin typeface="+mn-lt"/>
                <a:ea typeface="+mn-ea"/>
                <a:cs typeface="+mn-cs"/>
              </a:rPr>
              <a:t>8×8</a:t>
            </a:r>
            <a:r>
              <a:rPr lang="zh-CN" altLang="en-US" sz="1200" b="0" i="0" kern="1200" dirty="0">
                <a:solidFill>
                  <a:schemeClr val="tx1"/>
                </a:solidFill>
                <a:effectLst/>
                <a:latin typeface="+mn-lt"/>
                <a:ea typeface="+mn-ea"/>
                <a:cs typeface="+mn-cs"/>
              </a:rPr>
              <a:t>块。二维</a:t>
            </a:r>
            <a:r>
              <a:rPr lang="en-US" altLang="zh-CN" sz="1200" b="0" i="0" kern="1200" dirty="0">
                <a:solidFill>
                  <a:schemeClr val="tx1"/>
                </a:solidFill>
                <a:effectLst/>
                <a:latin typeface="+mn-lt"/>
                <a:ea typeface="+mn-ea"/>
                <a:cs typeface="+mn-cs"/>
              </a:rPr>
              <a:t>DCT</a:t>
            </a:r>
            <a:r>
              <a:rPr lang="zh-CN" altLang="en-US" sz="1200" b="0" i="0" kern="1200" dirty="0">
                <a:solidFill>
                  <a:schemeClr val="tx1"/>
                </a:solidFill>
                <a:effectLst/>
                <a:latin typeface="+mn-lt"/>
                <a:ea typeface="+mn-ea"/>
                <a:cs typeface="+mn-cs"/>
              </a:rPr>
              <a:t>应用于每个</a:t>
            </a:r>
            <a:r>
              <a:rPr lang="en-US" altLang="zh-CN" sz="1200" b="0" i="0" kern="1200" dirty="0">
                <a:solidFill>
                  <a:schemeClr val="tx1"/>
                </a:solidFill>
                <a:effectLst/>
                <a:latin typeface="+mn-lt"/>
                <a:ea typeface="+mn-ea"/>
                <a:cs typeface="+mn-cs"/>
              </a:rPr>
              <a:t>block image f(</a:t>
            </a:r>
            <a:r>
              <a:rPr lang="en-US" altLang="zh-CN" sz="1200" b="0" i="0" kern="1200" dirty="0" err="1">
                <a:solidFill>
                  <a:schemeClr val="tx1"/>
                </a:solidFill>
                <a:effectLst/>
                <a:latin typeface="+mn-lt"/>
                <a:ea typeface="+mn-ea"/>
                <a:cs typeface="+mn-cs"/>
              </a:rPr>
              <a:t>i,j</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，输出为每个块的</a:t>
            </a:r>
            <a:r>
              <a:rPr lang="en-US" altLang="zh-CN" sz="1200" b="0" i="0" kern="1200" dirty="0">
                <a:solidFill>
                  <a:schemeClr val="tx1"/>
                </a:solidFill>
                <a:effectLst/>
                <a:latin typeface="+mn-lt"/>
                <a:ea typeface="+mn-ea"/>
                <a:cs typeface="+mn-cs"/>
              </a:rPr>
              <a:t>DCT</a:t>
            </a:r>
            <a:r>
              <a:rPr lang="zh-CN" altLang="en-US" sz="1200" b="0" i="0" kern="1200" dirty="0">
                <a:solidFill>
                  <a:schemeClr val="tx1"/>
                </a:solidFill>
                <a:effectLst/>
                <a:latin typeface="+mn-lt"/>
                <a:ea typeface="+mn-ea"/>
                <a:cs typeface="+mn-cs"/>
              </a:rPr>
              <a:t>系数</a:t>
            </a:r>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u,v</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p>
          <a:p>
            <a:pPr latinLnBrk="1"/>
            <a:r>
              <a:rPr lang="en-US" altLang="zh-CN" sz="1200" b="0" i="0" kern="1200" dirty="0">
                <a:solidFill>
                  <a:schemeClr val="tx1"/>
                </a:solidFill>
                <a:effectLst/>
                <a:latin typeface="+mn-lt"/>
                <a:ea typeface="+mn-ea"/>
                <a:cs typeface="+mn-cs"/>
              </a:rPr>
              <a:t>2.</a:t>
            </a:r>
            <a:r>
              <a:rPr lang="en-US" altLang="zh-CN" sz="1200" b="0" i="0" kern="1200" baseline="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使用块的效果就是，每个块与相邻的块隔离。这就是为什么当用户指定高压缩比时，</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图像看起来的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块状”感觉。 </a:t>
            </a:r>
          </a:p>
          <a:p>
            <a:endParaRPr lang="zh-CN" altLang="en-US" dirty="0"/>
          </a:p>
        </p:txBody>
      </p:sp>
      <p:sp>
        <p:nvSpPr>
          <p:cNvPr id="4" name="灯片编号占位符 3"/>
          <p:cNvSpPr>
            <a:spLocks noGrp="1"/>
          </p:cNvSpPr>
          <p:nvPr>
            <p:ph type="sldNum" sz="quarter" idx="5"/>
          </p:nvPr>
        </p:nvSpPr>
        <p:spPr/>
        <p:txBody>
          <a:bodyPr/>
          <a:lstStyle/>
          <a:p>
            <a:fld id="{E4C3F8EF-C660-4289-93AC-D13B68C09477}" type="slidenum">
              <a:rPr lang="zh-CN" altLang="en-US" smtClean="0"/>
              <a:t>6</a:t>
            </a:fld>
            <a:endParaRPr lang="zh-CN" altLang="en-US"/>
          </a:p>
        </p:txBody>
      </p:sp>
    </p:spTree>
    <p:extLst>
      <p:ext uri="{BB962C8B-B14F-4D97-AF65-F5344CB8AC3E}">
        <p14:creationId xmlns:p14="http://schemas.microsoft.com/office/powerpoint/2010/main" val="3660934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DFT has complex domain, </a:t>
            </a:r>
          </a:p>
          <a:p>
            <a:r>
              <a:rPr lang="en-US" altLang="zh-CN" dirty="0"/>
              <a:t>DCT has real domain.</a:t>
            </a:r>
          </a:p>
          <a:p>
            <a:endParaRPr lang="zh-CN" altLang="en-US" dirty="0"/>
          </a:p>
        </p:txBody>
      </p:sp>
      <p:sp>
        <p:nvSpPr>
          <p:cNvPr id="4" name="灯片编号占位符 3"/>
          <p:cNvSpPr>
            <a:spLocks noGrp="1"/>
          </p:cNvSpPr>
          <p:nvPr>
            <p:ph type="sldNum" sz="quarter" idx="5"/>
          </p:nvPr>
        </p:nvSpPr>
        <p:spPr/>
        <p:txBody>
          <a:bodyPr/>
          <a:lstStyle/>
          <a:p>
            <a:fld id="{C587C274-A10A-4221-BD7C-D67A0D49D54B}" type="slidenum">
              <a:rPr lang="zh-CN" altLang="en-US" smtClean="0"/>
              <a:t>8</a:t>
            </a:fld>
            <a:endParaRPr lang="zh-CN" altLang="en-US"/>
          </a:p>
        </p:txBody>
      </p:sp>
    </p:spTree>
    <p:extLst>
      <p:ext uri="{BB962C8B-B14F-4D97-AF65-F5344CB8AC3E}">
        <p14:creationId xmlns:p14="http://schemas.microsoft.com/office/powerpoint/2010/main" val="124512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1D:</a:t>
            </a:r>
          </a:p>
          <a:p>
            <a:r>
              <a:rPr lang="en-US" altLang="zh-CN" dirty="0"/>
              <a:t>let small F be the 1D function of x, x is spatial domain coefficient. The frequency domain representation will be capital F of u, where u is frequency domain coefficient. Capital F can be computed using matrix multiplication of C and small f.</a:t>
            </a:r>
          </a:p>
          <a:p>
            <a:r>
              <a:rPr lang="en-US" altLang="zh-CN" dirty="0"/>
              <a:t>2D:</a:t>
            </a:r>
          </a:p>
          <a:p>
            <a:r>
              <a:rPr lang="en-US" altLang="zh-CN" dirty="0"/>
              <a:t>if small f is 2D function of x and y, it frequency domain representation will be Capital F of U comma V,  and Capital F  can be computed using matrix multiplication of C, f. and C transpose </a:t>
            </a:r>
          </a:p>
          <a:p>
            <a:endParaRPr lang="en-US" altLang="zh-CN" dirty="0"/>
          </a:p>
          <a:p>
            <a:r>
              <a:rPr lang="en-US" altLang="zh-CN" dirty="0"/>
              <a:t>C is cosine transform matrix.  </a:t>
            </a:r>
          </a:p>
          <a:p>
            <a:endParaRPr lang="en-US" altLang="zh-CN" dirty="0"/>
          </a:p>
          <a:p>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使用离散余弦变换（</a:t>
            </a:r>
            <a:r>
              <a:rPr lang="en-US" altLang="zh-CN" sz="1200" b="0" i="0" kern="1200" dirty="0">
                <a:solidFill>
                  <a:schemeClr val="tx1"/>
                </a:solidFill>
                <a:effectLst/>
                <a:latin typeface="+mn-lt"/>
                <a:ea typeface="+mn-ea"/>
                <a:cs typeface="+mn-cs"/>
              </a:rPr>
              <a:t>DCT</a:t>
            </a:r>
            <a:r>
              <a:rPr lang="zh-CN" altLang="en-US" sz="1200" b="0" i="0" kern="1200" dirty="0">
                <a:solidFill>
                  <a:schemeClr val="tx1"/>
                </a:solidFill>
                <a:effectLst/>
                <a:latin typeface="+mn-lt"/>
                <a:ea typeface="+mn-ea"/>
                <a:cs typeface="+mn-cs"/>
              </a:rPr>
              <a:t>）将图像的空间域数据转换为频域数据，这一变换通过一个称为</a:t>
            </a:r>
            <a:r>
              <a:rPr lang="en-US" altLang="zh-CN" sz="1200" b="0" i="0" kern="1200" dirty="0">
                <a:solidFill>
                  <a:schemeClr val="tx1"/>
                </a:solidFill>
                <a:effectLst/>
                <a:latin typeface="+mn-lt"/>
                <a:ea typeface="+mn-ea"/>
                <a:cs typeface="+mn-cs"/>
              </a:rPr>
              <a:t>DCT</a:t>
            </a:r>
            <a:r>
              <a:rPr lang="zh-CN" altLang="en-US" sz="1200" b="0" i="0" kern="1200" dirty="0">
                <a:solidFill>
                  <a:schemeClr val="tx1"/>
                </a:solidFill>
                <a:effectLst/>
                <a:latin typeface="+mn-lt"/>
                <a:ea typeface="+mn-ea"/>
                <a:cs typeface="+mn-cs"/>
              </a:rPr>
              <a:t>系数矩阵的矩阵来完成。</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中使用的是</a:t>
            </a:r>
            <a:r>
              <a:rPr lang="en-US" altLang="zh-CN" sz="1200" b="0" i="0" kern="1200" dirty="0">
                <a:solidFill>
                  <a:schemeClr val="tx1"/>
                </a:solidFill>
                <a:effectLst/>
                <a:latin typeface="+mn-lt"/>
                <a:ea typeface="+mn-ea"/>
                <a:cs typeface="+mn-cs"/>
              </a:rPr>
              <a:t>8x8</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DCT</a:t>
            </a:r>
            <a:r>
              <a:rPr lang="zh-CN" altLang="en-US" sz="1200" b="0" i="0" kern="1200" dirty="0">
                <a:solidFill>
                  <a:schemeClr val="tx1"/>
                </a:solidFill>
                <a:effectLst/>
                <a:latin typeface="+mn-lt"/>
                <a:ea typeface="+mn-ea"/>
                <a:cs typeface="+mn-cs"/>
              </a:rPr>
              <a:t>系数矩阵。</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587C274-A10A-4221-BD7C-D67A0D49D54B}" type="slidenum">
              <a:rPr lang="zh-CN" altLang="en-US" smtClean="0"/>
              <a:t>9</a:t>
            </a:fld>
            <a:endParaRPr lang="zh-CN" altLang="en-US"/>
          </a:p>
        </p:txBody>
      </p:sp>
    </p:spTree>
    <p:extLst>
      <p:ext uri="{BB962C8B-B14F-4D97-AF65-F5344CB8AC3E}">
        <p14:creationId xmlns:p14="http://schemas.microsoft.com/office/powerpoint/2010/main" val="84699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a:t>
            </a:r>
            <a:r>
              <a:rPr lang="en-US" altLang="zh-CN" sz="1200" b="0" i="0" kern="1200" dirty="0" err="1">
                <a:solidFill>
                  <a:schemeClr val="tx1"/>
                </a:solidFill>
                <a:effectLst/>
                <a:latin typeface="+mn-lt"/>
                <a:ea typeface="+mn-ea"/>
                <a:cs typeface="+mn-cs"/>
              </a:rPr>
              <a:t>uv</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用两个方程计算。 </a:t>
            </a:r>
          </a:p>
          <a:p>
            <a:r>
              <a:rPr lang="zh-CN" altLang="en-US" sz="1200" b="0" i="0" kern="1200" dirty="0">
                <a:solidFill>
                  <a:schemeClr val="tx1"/>
                </a:solidFill>
                <a:effectLst/>
                <a:latin typeface="+mn-lt"/>
                <a:ea typeface="+mn-ea"/>
                <a:cs typeface="+mn-cs"/>
              </a:rPr>
              <a:t>第一个</a:t>
            </a:r>
            <a:r>
              <a:rPr lang="en-US" altLang="zh-CN" sz="1200" b="0" i="0" kern="1200" dirty="0">
                <a:solidFill>
                  <a:schemeClr val="tx1"/>
                </a:solidFill>
                <a:effectLst/>
                <a:latin typeface="+mn-lt"/>
                <a:ea typeface="+mn-ea"/>
                <a:cs typeface="+mn-cs"/>
              </a:rPr>
              <a:t>u = 0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取值范围是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第二个</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取值范围为</a:t>
            </a:r>
            <a:r>
              <a:rPr lang="en-US" altLang="zh-CN" sz="1200" b="0" i="0" kern="1200" dirty="0">
                <a:solidFill>
                  <a:schemeClr val="tx1"/>
                </a:solidFill>
                <a:effectLst/>
                <a:latin typeface="+mn-lt"/>
                <a:ea typeface="+mn-ea"/>
                <a:cs typeface="+mn-cs"/>
              </a:rPr>
              <a:t>1 ~ N-1, V</a:t>
            </a:r>
            <a:r>
              <a:rPr lang="zh-CN" altLang="en-US" sz="1200" b="0" i="0" kern="1200" dirty="0">
                <a:solidFill>
                  <a:schemeClr val="tx1"/>
                </a:solidFill>
                <a:effectLst/>
                <a:latin typeface="+mn-lt"/>
                <a:ea typeface="+mn-ea"/>
                <a:cs typeface="+mn-cs"/>
              </a:rPr>
              <a:t>取值范围为</a:t>
            </a:r>
            <a:r>
              <a:rPr lang="en-US" altLang="zh-CN" sz="1200" b="0" i="0" kern="1200" dirty="0">
                <a:solidFill>
                  <a:schemeClr val="tx1"/>
                </a:solidFill>
                <a:effectLst/>
                <a:latin typeface="+mn-lt"/>
                <a:ea typeface="+mn-ea"/>
                <a:cs typeface="+mn-cs"/>
              </a:rPr>
              <a:t>0 ~ N-1</a:t>
            </a:r>
          </a:p>
          <a:p>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C587C274-A10A-4221-BD7C-D67A0D49D54B}" type="slidenum">
              <a:rPr lang="zh-CN" altLang="en-US" smtClean="0"/>
              <a:t>10</a:t>
            </a:fld>
            <a:endParaRPr lang="zh-CN" altLang="en-US"/>
          </a:p>
        </p:txBody>
      </p:sp>
    </p:spTree>
    <p:extLst>
      <p:ext uri="{BB962C8B-B14F-4D97-AF65-F5344CB8AC3E}">
        <p14:creationId xmlns:p14="http://schemas.microsoft.com/office/powerpoint/2010/main" val="1126409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表示从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的行 </a:t>
            </a:r>
          </a:p>
          <a:p>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表示从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的列</a:t>
            </a:r>
          </a:p>
          <a:p>
            <a:endParaRPr lang="en-US" altLang="zh-CN" dirty="0"/>
          </a:p>
          <a:p>
            <a:r>
              <a:rPr lang="zh-CN" altLang="en-US" sz="1200" b="0" i="0" kern="1200" dirty="0">
                <a:solidFill>
                  <a:schemeClr val="tx1"/>
                </a:solidFill>
                <a:effectLst/>
                <a:latin typeface="+mn-lt"/>
                <a:ea typeface="+mn-ea"/>
                <a:cs typeface="+mn-cs"/>
              </a:rPr>
              <a:t>对于第一行，</a:t>
            </a:r>
            <a:r>
              <a:rPr lang="en-US" altLang="zh-CN" sz="1200" b="0" i="0" kern="1200" dirty="0">
                <a:solidFill>
                  <a:schemeClr val="tx1"/>
                </a:solidFill>
                <a:effectLst/>
                <a:latin typeface="+mn-lt"/>
                <a:ea typeface="+mn-ea"/>
                <a:cs typeface="+mn-cs"/>
              </a:rPr>
              <a:t>u = 0 v</a:t>
            </a:r>
            <a:r>
              <a:rPr lang="zh-CN" altLang="en-US" sz="1200" b="0" i="0" kern="1200" dirty="0">
                <a:solidFill>
                  <a:schemeClr val="tx1"/>
                </a:solidFill>
                <a:effectLst/>
                <a:latin typeface="+mn-lt"/>
                <a:ea typeface="+mn-ea"/>
                <a:cs typeface="+mn-cs"/>
              </a:rPr>
              <a:t>取值范围从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，。对于该行的其余部分，遵循第二个方程。</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587C274-A10A-4221-BD7C-D67A0D49D54B}" type="slidenum">
              <a:rPr lang="zh-CN" altLang="en-US" smtClean="0"/>
              <a:t>11</a:t>
            </a:fld>
            <a:endParaRPr lang="zh-CN" altLang="en-US"/>
          </a:p>
        </p:txBody>
      </p:sp>
    </p:spTree>
    <p:extLst>
      <p:ext uri="{BB962C8B-B14F-4D97-AF65-F5344CB8AC3E}">
        <p14:creationId xmlns:p14="http://schemas.microsoft.com/office/powerpoint/2010/main" val="1910974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242A5-1DAC-4CEC-A118-83E7F6064D2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8639436-D1CE-4E72-9B08-3BB2DF4C8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7599CF7-9318-477E-AF6D-D2C8B78BAE38}"/>
              </a:ext>
            </a:extLst>
          </p:cNvPr>
          <p:cNvSpPr>
            <a:spLocks noGrp="1"/>
          </p:cNvSpPr>
          <p:nvPr>
            <p:ph type="dt" sz="half" idx="10"/>
          </p:nvPr>
        </p:nvSpPr>
        <p:spPr/>
        <p:txBody>
          <a:bodyPr/>
          <a:lstStyle/>
          <a:p>
            <a:fld id="{946FC59A-217D-4DA9-BDE8-49E9FE338B16}" type="datetimeFigureOut">
              <a:rPr lang="zh-CN" altLang="en-US" smtClean="0"/>
              <a:t>2024/4/15</a:t>
            </a:fld>
            <a:endParaRPr lang="zh-CN" altLang="en-US"/>
          </a:p>
        </p:txBody>
      </p:sp>
      <p:sp>
        <p:nvSpPr>
          <p:cNvPr id="5" name="页脚占位符 4">
            <a:extLst>
              <a:ext uri="{FF2B5EF4-FFF2-40B4-BE49-F238E27FC236}">
                <a16:creationId xmlns:a16="http://schemas.microsoft.com/office/drawing/2014/main" id="{5C085631-1B51-406C-907A-E38C33C7CE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F47C33-D0FF-485D-B33E-F38AD95D3E99}"/>
              </a:ext>
            </a:extLst>
          </p:cNvPr>
          <p:cNvSpPr>
            <a:spLocks noGrp="1"/>
          </p:cNvSpPr>
          <p:nvPr>
            <p:ph type="sldNum" sz="quarter" idx="12"/>
          </p:nvPr>
        </p:nvSpPr>
        <p:spPr/>
        <p:txBody>
          <a:body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428111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A84E7-767F-4DBF-999C-A94C5C66C5C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EF58A11-601C-4344-ACE4-14ACCFF5269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AD94BF9-5D0B-4E8C-AA85-5584CB64A5AA}"/>
              </a:ext>
            </a:extLst>
          </p:cNvPr>
          <p:cNvSpPr>
            <a:spLocks noGrp="1"/>
          </p:cNvSpPr>
          <p:nvPr>
            <p:ph type="dt" sz="half" idx="10"/>
          </p:nvPr>
        </p:nvSpPr>
        <p:spPr/>
        <p:txBody>
          <a:bodyPr/>
          <a:lstStyle/>
          <a:p>
            <a:fld id="{946FC59A-217D-4DA9-BDE8-49E9FE338B16}" type="datetimeFigureOut">
              <a:rPr lang="zh-CN" altLang="en-US" smtClean="0"/>
              <a:t>2024/4/15</a:t>
            </a:fld>
            <a:endParaRPr lang="zh-CN" altLang="en-US"/>
          </a:p>
        </p:txBody>
      </p:sp>
      <p:sp>
        <p:nvSpPr>
          <p:cNvPr id="5" name="页脚占位符 4">
            <a:extLst>
              <a:ext uri="{FF2B5EF4-FFF2-40B4-BE49-F238E27FC236}">
                <a16:creationId xmlns:a16="http://schemas.microsoft.com/office/drawing/2014/main" id="{F408503E-4BB1-4EA6-9CA6-C284CAA6C2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72C22A-23E3-4003-939C-348666A830A1}"/>
              </a:ext>
            </a:extLst>
          </p:cNvPr>
          <p:cNvSpPr>
            <a:spLocks noGrp="1"/>
          </p:cNvSpPr>
          <p:nvPr>
            <p:ph type="sldNum" sz="quarter" idx="12"/>
          </p:nvPr>
        </p:nvSpPr>
        <p:spPr/>
        <p:txBody>
          <a:body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1919950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054C15-B337-46CF-B32B-E8E753F07DC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601CDB6-C126-4D9F-9AF7-7071FF8EA57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AE14FDB-EC26-48CD-AA04-1A2F128A2618}"/>
              </a:ext>
            </a:extLst>
          </p:cNvPr>
          <p:cNvSpPr>
            <a:spLocks noGrp="1"/>
          </p:cNvSpPr>
          <p:nvPr>
            <p:ph type="dt" sz="half" idx="10"/>
          </p:nvPr>
        </p:nvSpPr>
        <p:spPr/>
        <p:txBody>
          <a:bodyPr/>
          <a:lstStyle/>
          <a:p>
            <a:fld id="{946FC59A-217D-4DA9-BDE8-49E9FE338B16}" type="datetimeFigureOut">
              <a:rPr lang="zh-CN" altLang="en-US" smtClean="0"/>
              <a:t>2024/4/15</a:t>
            </a:fld>
            <a:endParaRPr lang="zh-CN" altLang="en-US"/>
          </a:p>
        </p:txBody>
      </p:sp>
      <p:sp>
        <p:nvSpPr>
          <p:cNvPr id="5" name="页脚占位符 4">
            <a:extLst>
              <a:ext uri="{FF2B5EF4-FFF2-40B4-BE49-F238E27FC236}">
                <a16:creationId xmlns:a16="http://schemas.microsoft.com/office/drawing/2014/main" id="{9B392451-B2C1-425E-AF95-4D02E0F505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EDDB19-9F0B-4DE2-8F2F-D04A52509CE9}"/>
              </a:ext>
            </a:extLst>
          </p:cNvPr>
          <p:cNvSpPr>
            <a:spLocks noGrp="1"/>
          </p:cNvSpPr>
          <p:nvPr>
            <p:ph type="sldNum" sz="quarter" idx="12"/>
          </p:nvPr>
        </p:nvSpPr>
        <p:spPr/>
        <p:txBody>
          <a:body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3821253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44EB3-3F8A-4694-B815-884A4A74C5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DA8F510-FAAE-4CC5-A7B0-6611A75C06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F09137-2533-4CE9-8D62-8E59E87BDA2B}"/>
              </a:ext>
            </a:extLst>
          </p:cNvPr>
          <p:cNvSpPr>
            <a:spLocks noGrp="1"/>
          </p:cNvSpPr>
          <p:nvPr>
            <p:ph type="dt" sz="half" idx="10"/>
          </p:nvPr>
        </p:nvSpPr>
        <p:spPr/>
        <p:txBody>
          <a:bodyPr/>
          <a:lstStyle/>
          <a:p>
            <a:fld id="{946FC59A-217D-4DA9-BDE8-49E9FE338B16}" type="datetimeFigureOut">
              <a:rPr lang="zh-CN" altLang="en-US" smtClean="0"/>
              <a:t>2024/4/15</a:t>
            </a:fld>
            <a:endParaRPr lang="zh-CN" altLang="en-US"/>
          </a:p>
        </p:txBody>
      </p:sp>
      <p:sp>
        <p:nvSpPr>
          <p:cNvPr id="5" name="页脚占位符 4">
            <a:extLst>
              <a:ext uri="{FF2B5EF4-FFF2-40B4-BE49-F238E27FC236}">
                <a16:creationId xmlns:a16="http://schemas.microsoft.com/office/drawing/2014/main" id="{AD8B1B8F-40D9-4C25-A878-45CA53DDF9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844476-A4DF-4FE8-B5E4-800B7794EFAC}"/>
              </a:ext>
            </a:extLst>
          </p:cNvPr>
          <p:cNvSpPr>
            <a:spLocks noGrp="1"/>
          </p:cNvSpPr>
          <p:nvPr>
            <p:ph type="sldNum" sz="quarter" idx="12"/>
          </p:nvPr>
        </p:nvSpPr>
        <p:spPr/>
        <p:txBody>
          <a:body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1702472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95F05-8440-4FCA-8289-9F0C65446B4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6A92E5-0925-44BD-B7AF-94B43CC437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ABA27D9-FA06-4F8E-A71A-62F69B015FB9}"/>
              </a:ext>
            </a:extLst>
          </p:cNvPr>
          <p:cNvSpPr>
            <a:spLocks noGrp="1"/>
          </p:cNvSpPr>
          <p:nvPr>
            <p:ph type="dt" sz="half" idx="10"/>
          </p:nvPr>
        </p:nvSpPr>
        <p:spPr/>
        <p:txBody>
          <a:bodyPr/>
          <a:lstStyle/>
          <a:p>
            <a:fld id="{946FC59A-217D-4DA9-BDE8-49E9FE338B16}" type="datetimeFigureOut">
              <a:rPr lang="zh-CN" altLang="en-US" smtClean="0"/>
              <a:t>2024/4/15</a:t>
            </a:fld>
            <a:endParaRPr lang="zh-CN" altLang="en-US"/>
          </a:p>
        </p:txBody>
      </p:sp>
      <p:sp>
        <p:nvSpPr>
          <p:cNvPr id="5" name="页脚占位符 4">
            <a:extLst>
              <a:ext uri="{FF2B5EF4-FFF2-40B4-BE49-F238E27FC236}">
                <a16:creationId xmlns:a16="http://schemas.microsoft.com/office/drawing/2014/main" id="{8D674AAC-EFDC-49AE-92B2-274D688C82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6F2D43-F4C7-401B-ABA0-FC71B4081D4F}"/>
              </a:ext>
            </a:extLst>
          </p:cNvPr>
          <p:cNvSpPr>
            <a:spLocks noGrp="1"/>
          </p:cNvSpPr>
          <p:nvPr>
            <p:ph type="sldNum" sz="quarter" idx="12"/>
          </p:nvPr>
        </p:nvSpPr>
        <p:spPr/>
        <p:txBody>
          <a:body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210040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B93CB-552F-4C34-AE5E-DF03754D99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21F8163-AA4E-40AD-AAAF-A9EC47DF3D3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45454D2-130F-4F64-9DF2-FD5CAF36A3A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2602A2-7D4E-49E9-BD96-84A212DBFF16}"/>
              </a:ext>
            </a:extLst>
          </p:cNvPr>
          <p:cNvSpPr>
            <a:spLocks noGrp="1"/>
          </p:cNvSpPr>
          <p:nvPr>
            <p:ph type="dt" sz="half" idx="10"/>
          </p:nvPr>
        </p:nvSpPr>
        <p:spPr/>
        <p:txBody>
          <a:bodyPr/>
          <a:lstStyle/>
          <a:p>
            <a:fld id="{946FC59A-217D-4DA9-BDE8-49E9FE338B16}" type="datetimeFigureOut">
              <a:rPr lang="zh-CN" altLang="en-US" smtClean="0"/>
              <a:t>2024/4/15</a:t>
            </a:fld>
            <a:endParaRPr lang="zh-CN" altLang="en-US"/>
          </a:p>
        </p:txBody>
      </p:sp>
      <p:sp>
        <p:nvSpPr>
          <p:cNvPr id="6" name="页脚占位符 5">
            <a:extLst>
              <a:ext uri="{FF2B5EF4-FFF2-40B4-BE49-F238E27FC236}">
                <a16:creationId xmlns:a16="http://schemas.microsoft.com/office/drawing/2014/main" id="{065E0776-65DC-463E-BEC6-34978D7E06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321820-153F-4659-AFE8-5FE00EA552ED}"/>
              </a:ext>
            </a:extLst>
          </p:cNvPr>
          <p:cNvSpPr>
            <a:spLocks noGrp="1"/>
          </p:cNvSpPr>
          <p:nvPr>
            <p:ph type="sldNum" sz="quarter" idx="12"/>
          </p:nvPr>
        </p:nvSpPr>
        <p:spPr/>
        <p:txBody>
          <a:body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159571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5B56B-00A4-44E3-B90D-37263322511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564D8-2CA8-4C39-AA3E-CE64EBC2E4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1487AD0-CCB7-4648-A8C7-952033E4526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E4653F-FD1A-4883-A376-435F6A95BA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6EF306B-F8DA-49C8-80BB-4D947A248F1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D0AFD4E-EFD0-40A3-8A9A-52766E08E3B9}"/>
              </a:ext>
            </a:extLst>
          </p:cNvPr>
          <p:cNvSpPr>
            <a:spLocks noGrp="1"/>
          </p:cNvSpPr>
          <p:nvPr>
            <p:ph type="dt" sz="half" idx="10"/>
          </p:nvPr>
        </p:nvSpPr>
        <p:spPr/>
        <p:txBody>
          <a:bodyPr/>
          <a:lstStyle/>
          <a:p>
            <a:fld id="{946FC59A-217D-4DA9-BDE8-49E9FE338B16}" type="datetimeFigureOut">
              <a:rPr lang="zh-CN" altLang="en-US" smtClean="0"/>
              <a:t>2024/4/15</a:t>
            </a:fld>
            <a:endParaRPr lang="zh-CN" altLang="en-US"/>
          </a:p>
        </p:txBody>
      </p:sp>
      <p:sp>
        <p:nvSpPr>
          <p:cNvPr id="8" name="页脚占位符 7">
            <a:extLst>
              <a:ext uri="{FF2B5EF4-FFF2-40B4-BE49-F238E27FC236}">
                <a16:creationId xmlns:a16="http://schemas.microsoft.com/office/drawing/2014/main" id="{D14E3955-6BB3-4242-B88A-F1086F33115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16FCC9C-4D99-4E0B-94B8-E5D19649A376}"/>
              </a:ext>
            </a:extLst>
          </p:cNvPr>
          <p:cNvSpPr>
            <a:spLocks noGrp="1"/>
          </p:cNvSpPr>
          <p:nvPr>
            <p:ph type="sldNum" sz="quarter" idx="12"/>
          </p:nvPr>
        </p:nvSpPr>
        <p:spPr/>
        <p:txBody>
          <a:body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3155753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8A91EE-FCE3-4BCC-B2EE-06D87A8A86D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248CA1D-614D-4ED9-B96B-D9EC2743FD15}"/>
              </a:ext>
            </a:extLst>
          </p:cNvPr>
          <p:cNvSpPr>
            <a:spLocks noGrp="1"/>
          </p:cNvSpPr>
          <p:nvPr>
            <p:ph type="dt" sz="half" idx="10"/>
          </p:nvPr>
        </p:nvSpPr>
        <p:spPr/>
        <p:txBody>
          <a:bodyPr/>
          <a:lstStyle/>
          <a:p>
            <a:fld id="{946FC59A-217D-4DA9-BDE8-49E9FE338B16}" type="datetimeFigureOut">
              <a:rPr lang="zh-CN" altLang="en-US" smtClean="0"/>
              <a:t>2024/4/15</a:t>
            </a:fld>
            <a:endParaRPr lang="zh-CN" altLang="en-US"/>
          </a:p>
        </p:txBody>
      </p:sp>
      <p:sp>
        <p:nvSpPr>
          <p:cNvPr id="4" name="页脚占位符 3">
            <a:extLst>
              <a:ext uri="{FF2B5EF4-FFF2-40B4-BE49-F238E27FC236}">
                <a16:creationId xmlns:a16="http://schemas.microsoft.com/office/drawing/2014/main" id="{6A8FE279-9B03-4795-BEC4-FBF0BB49ADC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28DF79E-35AF-4CCF-BE9D-88E826EC7F86}"/>
              </a:ext>
            </a:extLst>
          </p:cNvPr>
          <p:cNvSpPr>
            <a:spLocks noGrp="1"/>
          </p:cNvSpPr>
          <p:nvPr>
            <p:ph type="sldNum" sz="quarter" idx="12"/>
          </p:nvPr>
        </p:nvSpPr>
        <p:spPr/>
        <p:txBody>
          <a:body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480990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1AF0AE-3E74-42E8-93AA-9AFCC39E42D6}"/>
              </a:ext>
            </a:extLst>
          </p:cNvPr>
          <p:cNvSpPr>
            <a:spLocks noGrp="1"/>
          </p:cNvSpPr>
          <p:nvPr>
            <p:ph type="dt" sz="half" idx="10"/>
          </p:nvPr>
        </p:nvSpPr>
        <p:spPr/>
        <p:txBody>
          <a:bodyPr/>
          <a:lstStyle/>
          <a:p>
            <a:fld id="{946FC59A-217D-4DA9-BDE8-49E9FE338B16}" type="datetimeFigureOut">
              <a:rPr lang="zh-CN" altLang="en-US" smtClean="0"/>
              <a:t>2024/4/15</a:t>
            </a:fld>
            <a:endParaRPr lang="zh-CN" altLang="en-US"/>
          </a:p>
        </p:txBody>
      </p:sp>
      <p:sp>
        <p:nvSpPr>
          <p:cNvPr id="3" name="页脚占位符 2">
            <a:extLst>
              <a:ext uri="{FF2B5EF4-FFF2-40B4-BE49-F238E27FC236}">
                <a16:creationId xmlns:a16="http://schemas.microsoft.com/office/drawing/2014/main" id="{7B79B7C6-EED5-4E10-A4F3-D3B92CBF9D3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8B2520-40CD-44AD-986D-69C36E2FF5D9}"/>
              </a:ext>
            </a:extLst>
          </p:cNvPr>
          <p:cNvSpPr>
            <a:spLocks noGrp="1"/>
          </p:cNvSpPr>
          <p:nvPr>
            <p:ph type="sldNum" sz="quarter" idx="12"/>
          </p:nvPr>
        </p:nvSpPr>
        <p:spPr/>
        <p:txBody>
          <a:body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260009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138D5-7C2F-4482-B485-BD7D822D0F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57ED39-2382-417A-A682-8223D0EFCA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81E1920-599F-4D8A-B95C-D0DD630E3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02BBD2C-CE20-48B7-874E-E3C0DD0A0E69}"/>
              </a:ext>
            </a:extLst>
          </p:cNvPr>
          <p:cNvSpPr>
            <a:spLocks noGrp="1"/>
          </p:cNvSpPr>
          <p:nvPr>
            <p:ph type="dt" sz="half" idx="10"/>
          </p:nvPr>
        </p:nvSpPr>
        <p:spPr/>
        <p:txBody>
          <a:bodyPr/>
          <a:lstStyle/>
          <a:p>
            <a:fld id="{946FC59A-217D-4DA9-BDE8-49E9FE338B16}" type="datetimeFigureOut">
              <a:rPr lang="zh-CN" altLang="en-US" smtClean="0"/>
              <a:t>2024/4/15</a:t>
            </a:fld>
            <a:endParaRPr lang="zh-CN" altLang="en-US"/>
          </a:p>
        </p:txBody>
      </p:sp>
      <p:sp>
        <p:nvSpPr>
          <p:cNvPr id="6" name="页脚占位符 5">
            <a:extLst>
              <a:ext uri="{FF2B5EF4-FFF2-40B4-BE49-F238E27FC236}">
                <a16:creationId xmlns:a16="http://schemas.microsoft.com/office/drawing/2014/main" id="{505AC741-4D70-4501-AAFE-595F689F4BA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B3C04F-8C9B-4835-99BD-C7B07E8BB45B}"/>
              </a:ext>
            </a:extLst>
          </p:cNvPr>
          <p:cNvSpPr>
            <a:spLocks noGrp="1"/>
          </p:cNvSpPr>
          <p:nvPr>
            <p:ph type="sldNum" sz="quarter" idx="12"/>
          </p:nvPr>
        </p:nvSpPr>
        <p:spPr/>
        <p:txBody>
          <a:body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3384790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3BAB6-AFBF-4C36-9F26-F363607DAC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9BAF3FE-ADB1-4517-AAA1-94D5A6AC96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1DDA47F-1722-49F7-82F8-0ECA56352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DD185BA-3774-4552-9010-FD2A87FA278E}"/>
              </a:ext>
            </a:extLst>
          </p:cNvPr>
          <p:cNvSpPr>
            <a:spLocks noGrp="1"/>
          </p:cNvSpPr>
          <p:nvPr>
            <p:ph type="dt" sz="half" idx="10"/>
          </p:nvPr>
        </p:nvSpPr>
        <p:spPr/>
        <p:txBody>
          <a:bodyPr/>
          <a:lstStyle/>
          <a:p>
            <a:fld id="{946FC59A-217D-4DA9-BDE8-49E9FE338B16}" type="datetimeFigureOut">
              <a:rPr lang="zh-CN" altLang="en-US" smtClean="0"/>
              <a:t>2024/4/15</a:t>
            </a:fld>
            <a:endParaRPr lang="zh-CN" altLang="en-US"/>
          </a:p>
        </p:txBody>
      </p:sp>
      <p:sp>
        <p:nvSpPr>
          <p:cNvPr id="6" name="页脚占位符 5">
            <a:extLst>
              <a:ext uri="{FF2B5EF4-FFF2-40B4-BE49-F238E27FC236}">
                <a16:creationId xmlns:a16="http://schemas.microsoft.com/office/drawing/2014/main" id="{8ADE55A7-4370-4328-A998-7549997BDC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22FB52-71CA-4360-932F-DD9DE3B88F5A}"/>
              </a:ext>
            </a:extLst>
          </p:cNvPr>
          <p:cNvSpPr>
            <a:spLocks noGrp="1"/>
          </p:cNvSpPr>
          <p:nvPr>
            <p:ph type="sldNum" sz="quarter" idx="12"/>
          </p:nvPr>
        </p:nvSpPr>
        <p:spPr/>
        <p:txBody>
          <a:body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281977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154F557-0CB1-45FE-8E3C-B662A8A6D6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06084D9-3A9F-4BFE-AFDB-18FB9B9FDC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CA92F2-D636-498E-8ECE-64FCAB7F18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6FC59A-217D-4DA9-BDE8-49E9FE338B16}" type="datetimeFigureOut">
              <a:rPr lang="zh-CN" altLang="en-US" smtClean="0"/>
              <a:t>2024/4/15</a:t>
            </a:fld>
            <a:endParaRPr lang="zh-CN" altLang="en-US"/>
          </a:p>
        </p:txBody>
      </p:sp>
      <p:sp>
        <p:nvSpPr>
          <p:cNvPr id="5" name="页脚占位符 4">
            <a:extLst>
              <a:ext uri="{FF2B5EF4-FFF2-40B4-BE49-F238E27FC236}">
                <a16:creationId xmlns:a16="http://schemas.microsoft.com/office/drawing/2014/main" id="{A198D27D-4821-4949-8600-CADC64F16E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AA200AD-2F72-43AE-B050-B1445BA1A3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7A0A8-1787-4362-B1A8-5D973066B9D2}" type="slidenum">
              <a:rPr lang="zh-CN" altLang="en-US" smtClean="0"/>
              <a:t>‹#›</a:t>
            </a:fld>
            <a:endParaRPr lang="zh-CN" altLang="en-US"/>
          </a:p>
        </p:txBody>
      </p:sp>
    </p:spTree>
    <p:extLst>
      <p:ext uri="{BB962C8B-B14F-4D97-AF65-F5344CB8AC3E}">
        <p14:creationId xmlns:p14="http://schemas.microsoft.com/office/powerpoint/2010/main" val="2076541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11.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10.png"/><Relationship Id="rId4" Type="http://schemas.openxmlformats.org/officeDocument/2006/relationships/image" Target="../media/image2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2209800" y="2130426"/>
            <a:ext cx="7772400" cy="1470025"/>
          </a:xfrm>
        </p:spPr>
        <p:txBody>
          <a:bodyPr/>
          <a:lstStyle/>
          <a:p>
            <a:pPr eaLnBrk="1" hangingPunct="1"/>
            <a:r>
              <a:rPr lang="zh-CN" altLang="en-US"/>
              <a:t>系统与数据恢复技术</a:t>
            </a:r>
          </a:p>
        </p:txBody>
      </p:sp>
      <p:sp>
        <p:nvSpPr>
          <p:cNvPr id="3075" name="Rectangle 3"/>
          <p:cNvSpPr>
            <a:spLocks noGrp="1" noChangeArrowheads="1"/>
          </p:cNvSpPr>
          <p:nvPr>
            <p:ph type="subTitle" idx="4294967295"/>
          </p:nvPr>
        </p:nvSpPr>
        <p:spPr>
          <a:xfrm>
            <a:off x="2895600" y="3886200"/>
            <a:ext cx="6400800" cy="1752600"/>
          </a:xfrm>
        </p:spPr>
        <p:txBody>
          <a:bodyPr/>
          <a:lstStyle/>
          <a:p>
            <a:pPr marL="0" indent="0" algn="ctr">
              <a:buNone/>
            </a:pPr>
            <a:r>
              <a:rPr lang="zh-CN" altLang="en-US"/>
              <a:t>杨挺</a:t>
            </a:r>
          </a:p>
          <a:p>
            <a:pPr marL="0" indent="0" algn="ctr">
              <a:buNone/>
            </a:pPr>
            <a:endParaRPr lang="zh-CN" altLang="en-US"/>
          </a:p>
          <a:p>
            <a:pPr marL="0" indent="0" algn="ctr">
              <a:buNone/>
            </a:pPr>
            <a:r>
              <a:rPr lang="zh-CN" altLang="en-US"/>
              <a:t>20</a:t>
            </a:r>
            <a:r>
              <a:rPr lang="en-US" altLang="zh-CN"/>
              <a:t>24</a:t>
            </a:r>
            <a:r>
              <a:rPr lang="zh-CN" altLang="en-US"/>
              <a:t>年</a:t>
            </a:r>
          </a:p>
          <a:p>
            <a:pPr marL="0" indent="0" algn="ctr">
              <a:buNone/>
            </a:pPr>
            <a:endParaRPr lang="zh-CN" altLang="en-US"/>
          </a:p>
        </p:txBody>
      </p:sp>
      <p:sp>
        <p:nvSpPr>
          <p:cNvPr id="3076" name="Rectangle 4"/>
          <p:cNvSpPr>
            <a:spLocks noChangeArrowheads="1"/>
          </p:cNvSpPr>
          <p:nvPr/>
        </p:nvSpPr>
        <p:spPr bwMode="auto">
          <a:xfrm>
            <a:off x="6096000" y="5943600"/>
            <a:ext cx="457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电子科技大学</a:t>
            </a:r>
          </a:p>
          <a:p>
            <a:pPr eaLnBrk="1" hangingPunct="1">
              <a:spcBef>
                <a:spcPct val="50000"/>
              </a:spcBef>
              <a:buFontTx/>
              <a:buNone/>
            </a:pPr>
            <a:endParaRPr lang="en-US" altLang="zh-CN" sz="2400">
              <a:latin typeface="Comic Sans MS" panose="030F0702030302020204" pitchFamily="66" charset="0"/>
            </a:endParaRPr>
          </a:p>
        </p:txBody>
      </p:sp>
    </p:spTree>
    <p:extLst>
      <p:ext uri="{BB962C8B-B14F-4D97-AF65-F5344CB8AC3E}">
        <p14:creationId xmlns:p14="http://schemas.microsoft.com/office/powerpoint/2010/main" val="1967864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0895A08-4C87-481C-9E5F-966A04260FF4}"/>
              </a:ext>
            </a:extLst>
          </p:cNvPr>
          <p:cNvSpPr/>
          <p:nvPr/>
        </p:nvSpPr>
        <p:spPr>
          <a:xfrm>
            <a:off x="144071" y="211965"/>
            <a:ext cx="3103735" cy="584775"/>
          </a:xfrm>
          <a:prstGeom prst="rect">
            <a:avLst/>
          </a:prstGeom>
        </p:spPr>
        <p:txBody>
          <a:bodyPr wrap="none">
            <a:spAutoFit/>
          </a:bodyPr>
          <a:lstStyle/>
          <a:p>
            <a:r>
              <a:rPr lang="en-US" altLang="zh-CN" sz="3200" dirty="0"/>
              <a:t>C :</a:t>
            </a:r>
            <a:r>
              <a:rPr lang="zh-CN" altLang="en-US" sz="3200" dirty="0"/>
              <a:t>余弦变换矩阵</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592073E-86D3-4407-88DF-FF064FF62170}"/>
                  </a:ext>
                </a:extLst>
              </p:cNvPr>
              <p:cNvSpPr txBox="1"/>
              <p:nvPr/>
            </p:nvSpPr>
            <p:spPr>
              <a:xfrm>
                <a:off x="1544887" y="1868270"/>
                <a:ext cx="4484305" cy="2331023"/>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2400" b="0" i="1" smtClean="0">
                          <a:latin typeface="Cambria Math" panose="02040503050406030204" pitchFamily="18" charset="0"/>
                        </a:rPr>
                        <m:t>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ad>
                                <m:radPr>
                                  <m:degHide m:val="on"/>
                                  <m:ctrlPr>
                                    <a:rPr lang="en-US" altLang="zh-CN" sz="2400" b="0" i="1" smtClean="0">
                                      <a:latin typeface="Cambria Math" panose="02040503050406030204" pitchFamily="18" charset="0"/>
                                    </a:rPr>
                                  </m:ctrlPr>
                                </m:radPr>
                                <m:deg/>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𝑁</m:t>
                                      </m:r>
                                    </m:den>
                                  </m:f>
                                </m:e>
                              </m:rad>
                            </m:e>
                            <m:e>
                              <m:rad>
                                <m:radPr>
                                  <m:degHide m:val="on"/>
                                  <m:ctrlPr>
                                    <a:rPr lang="en-US" altLang="zh-CN" sz="2400" b="0" i="1" smtClean="0">
                                      <a:latin typeface="Cambria Math" panose="02040503050406030204" pitchFamily="18" charset="0"/>
                                    </a:rPr>
                                  </m:ctrlPr>
                                </m:radPr>
                                <m:deg/>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𝑁</m:t>
                                      </m:r>
                                    </m:den>
                                  </m:f>
                                </m:e>
                              </m:rad>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+1</m:t>
                                              </m:r>
                                            </m:e>
                                          </m:d>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𝑢</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𝑁</m:t>
                                          </m:r>
                                        </m:den>
                                      </m:f>
                                    </m:e>
                                  </m:d>
                                </m:e>
                              </m:func>
                            </m:e>
                          </m:eqArr>
                        </m:e>
                      </m:d>
                    </m:oMath>
                  </m:oMathPara>
                </a14:m>
                <a:endParaRPr lang="zh-CN" altLang="en-US" sz="2400" dirty="0"/>
              </a:p>
            </p:txBody>
          </p:sp>
        </mc:Choice>
        <mc:Fallback xmlns="">
          <p:sp>
            <p:nvSpPr>
              <p:cNvPr id="3" name="文本框 2">
                <a:extLst>
                  <a:ext uri="{FF2B5EF4-FFF2-40B4-BE49-F238E27FC236}">
                    <a16:creationId xmlns:a16="http://schemas.microsoft.com/office/drawing/2014/main" id="{3592073E-86D3-4407-88DF-FF064FF62170}"/>
                  </a:ext>
                </a:extLst>
              </p:cNvPr>
              <p:cNvSpPr txBox="1">
                <a:spLocks noRot="1" noChangeAspect="1" noMove="1" noResize="1" noEditPoints="1" noAdjustHandles="1" noChangeArrowheads="1" noChangeShapeType="1" noTextEdit="1"/>
              </p:cNvSpPr>
              <p:nvPr/>
            </p:nvSpPr>
            <p:spPr>
              <a:xfrm>
                <a:off x="1544887" y="1868270"/>
                <a:ext cx="4484305" cy="233102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2E142E6-B336-4905-A65A-E14DCEC19498}"/>
                  </a:ext>
                </a:extLst>
              </p:cNvPr>
              <p:cNvSpPr/>
              <p:nvPr/>
            </p:nvSpPr>
            <p:spPr>
              <a:xfrm>
                <a:off x="6151594" y="2012993"/>
                <a:ext cx="30564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=0, 0≤</m:t>
                      </m:r>
                      <m:r>
                        <a:rPr lang="en-US" altLang="zh-CN" sz="2400" b="0" i="1" smtClean="0">
                          <a:latin typeface="Cambria Math" panose="02040503050406030204" pitchFamily="18" charset="0"/>
                          <a:ea typeface="Cambria Math" panose="02040503050406030204" pitchFamily="18" charset="0"/>
                        </a:rPr>
                        <m:t>𝑣</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4" name="矩形 3">
                <a:extLst>
                  <a:ext uri="{FF2B5EF4-FFF2-40B4-BE49-F238E27FC236}">
                    <a16:creationId xmlns:a16="http://schemas.microsoft.com/office/drawing/2014/main" id="{02E142E6-B336-4905-A65A-E14DCEC19498}"/>
                  </a:ext>
                </a:extLst>
              </p:cNvPr>
              <p:cNvSpPr>
                <a:spLocks noRot="1" noChangeAspect="1" noMove="1" noResize="1" noEditPoints="1" noAdjustHandles="1" noChangeArrowheads="1" noChangeShapeType="1" noTextEdit="1"/>
              </p:cNvSpPr>
              <p:nvPr/>
            </p:nvSpPr>
            <p:spPr>
              <a:xfrm>
                <a:off x="6151594" y="2012993"/>
                <a:ext cx="3056414"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263995A-CDFA-4122-8136-15BA2615E4B2}"/>
                  </a:ext>
                </a:extLst>
              </p:cNvPr>
              <p:cNvSpPr/>
              <p:nvPr/>
            </p:nvSpPr>
            <p:spPr>
              <a:xfrm>
                <a:off x="6151594" y="3233004"/>
                <a:ext cx="42292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𝑢</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−1, 0≤</m:t>
                      </m:r>
                      <m:r>
                        <a:rPr lang="en-US" altLang="zh-CN" sz="2400" b="0" i="1" smtClean="0">
                          <a:latin typeface="Cambria Math" panose="02040503050406030204" pitchFamily="18" charset="0"/>
                          <a:ea typeface="Cambria Math" panose="02040503050406030204" pitchFamily="18" charset="0"/>
                        </a:rPr>
                        <m:t>𝑣</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5" name="矩形 4">
                <a:extLst>
                  <a:ext uri="{FF2B5EF4-FFF2-40B4-BE49-F238E27FC236}">
                    <a16:creationId xmlns:a16="http://schemas.microsoft.com/office/drawing/2014/main" id="{E263995A-CDFA-4122-8136-15BA2615E4B2}"/>
                  </a:ext>
                </a:extLst>
              </p:cNvPr>
              <p:cNvSpPr>
                <a:spLocks noRot="1" noChangeAspect="1" noMove="1" noResize="1" noEditPoints="1" noAdjustHandles="1" noChangeArrowheads="1" noChangeShapeType="1" noTextEdit="1"/>
              </p:cNvSpPr>
              <p:nvPr/>
            </p:nvSpPr>
            <p:spPr>
              <a:xfrm>
                <a:off x="6151594" y="3233004"/>
                <a:ext cx="4229299" cy="46166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368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3F4FDF13-7A33-4977-86D4-84FD0E5A38D8}"/>
              </a:ext>
            </a:extLst>
          </p:cNvPr>
          <p:cNvGraphicFramePr>
            <a:graphicFrameLocks noGrp="1"/>
          </p:cNvGraphicFramePr>
          <p:nvPr>
            <p:extLst/>
          </p:nvPr>
        </p:nvGraphicFramePr>
        <p:xfrm>
          <a:off x="4259384" y="2236508"/>
          <a:ext cx="4071820" cy="2966720"/>
        </p:xfrm>
        <a:graphic>
          <a:graphicData uri="http://schemas.openxmlformats.org/drawingml/2006/table">
            <a:tbl>
              <a:tblPr firstRow="1" bandRow="1">
                <a:tableStyleId>{2D5ABB26-0587-4C30-8999-92F81FD0307C}</a:tableStyleId>
              </a:tblPr>
              <a:tblGrid>
                <a:gridCol w="407182">
                  <a:extLst>
                    <a:ext uri="{9D8B030D-6E8A-4147-A177-3AD203B41FA5}">
                      <a16:colId xmlns:a16="http://schemas.microsoft.com/office/drawing/2014/main" val="3376090183"/>
                    </a:ext>
                  </a:extLst>
                </a:gridCol>
                <a:gridCol w="407182">
                  <a:extLst>
                    <a:ext uri="{9D8B030D-6E8A-4147-A177-3AD203B41FA5}">
                      <a16:colId xmlns:a16="http://schemas.microsoft.com/office/drawing/2014/main" val="4087695165"/>
                    </a:ext>
                  </a:extLst>
                </a:gridCol>
                <a:gridCol w="407182">
                  <a:extLst>
                    <a:ext uri="{9D8B030D-6E8A-4147-A177-3AD203B41FA5}">
                      <a16:colId xmlns:a16="http://schemas.microsoft.com/office/drawing/2014/main" val="879536292"/>
                    </a:ext>
                  </a:extLst>
                </a:gridCol>
                <a:gridCol w="407182">
                  <a:extLst>
                    <a:ext uri="{9D8B030D-6E8A-4147-A177-3AD203B41FA5}">
                      <a16:colId xmlns:a16="http://schemas.microsoft.com/office/drawing/2014/main" val="2754134610"/>
                    </a:ext>
                  </a:extLst>
                </a:gridCol>
                <a:gridCol w="407182">
                  <a:extLst>
                    <a:ext uri="{9D8B030D-6E8A-4147-A177-3AD203B41FA5}">
                      <a16:colId xmlns:a16="http://schemas.microsoft.com/office/drawing/2014/main" val="3565655414"/>
                    </a:ext>
                  </a:extLst>
                </a:gridCol>
                <a:gridCol w="407182">
                  <a:extLst>
                    <a:ext uri="{9D8B030D-6E8A-4147-A177-3AD203B41FA5}">
                      <a16:colId xmlns:a16="http://schemas.microsoft.com/office/drawing/2014/main" val="4252441037"/>
                    </a:ext>
                  </a:extLst>
                </a:gridCol>
                <a:gridCol w="407182">
                  <a:extLst>
                    <a:ext uri="{9D8B030D-6E8A-4147-A177-3AD203B41FA5}">
                      <a16:colId xmlns:a16="http://schemas.microsoft.com/office/drawing/2014/main" val="85978412"/>
                    </a:ext>
                  </a:extLst>
                </a:gridCol>
                <a:gridCol w="407182">
                  <a:extLst>
                    <a:ext uri="{9D8B030D-6E8A-4147-A177-3AD203B41FA5}">
                      <a16:colId xmlns:a16="http://schemas.microsoft.com/office/drawing/2014/main" val="4272733486"/>
                    </a:ext>
                  </a:extLst>
                </a:gridCol>
                <a:gridCol w="407182">
                  <a:extLst>
                    <a:ext uri="{9D8B030D-6E8A-4147-A177-3AD203B41FA5}">
                      <a16:colId xmlns:a16="http://schemas.microsoft.com/office/drawing/2014/main" val="3702984684"/>
                    </a:ext>
                  </a:extLst>
                </a:gridCol>
                <a:gridCol w="407182">
                  <a:extLst>
                    <a:ext uri="{9D8B030D-6E8A-4147-A177-3AD203B41FA5}">
                      <a16:colId xmlns:a16="http://schemas.microsoft.com/office/drawing/2014/main" val="2326212651"/>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9480549"/>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86854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120409"/>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9552107"/>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0044365"/>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5102185"/>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88246"/>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156512"/>
                  </a:ext>
                </a:extLst>
              </a:tr>
            </a:tbl>
          </a:graphicData>
        </a:graphic>
      </p:graphicFrame>
      <p:sp>
        <p:nvSpPr>
          <p:cNvPr id="4" name="文本框 3">
            <a:extLst>
              <a:ext uri="{FF2B5EF4-FFF2-40B4-BE49-F238E27FC236}">
                <a16:creationId xmlns:a16="http://schemas.microsoft.com/office/drawing/2014/main" id="{67A4CDB8-BD30-400A-9B7F-75B7A7F6DB09}"/>
              </a:ext>
            </a:extLst>
          </p:cNvPr>
          <p:cNvSpPr txBox="1"/>
          <p:nvPr/>
        </p:nvSpPr>
        <p:spPr>
          <a:xfrm>
            <a:off x="6149883" y="1289183"/>
            <a:ext cx="375424" cy="584775"/>
          </a:xfrm>
          <a:prstGeom prst="rect">
            <a:avLst/>
          </a:prstGeom>
          <a:noFill/>
        </p:spPr>
        <p:txBody>
          <a:bodyPr wrap="none" rtlCol="0">
            <a:spAutoFit/>
          </a:bodyPr>
          <a:lstStyle/>
          <a:p>
            <a:r>
              <a:rPr lang="en-US" altLang="zh-CN" sz="3200" dirty="0"/>
              <a:t>v</a:t>
            </a:r>
            <a:endParaRPr lang="zh-CN" altLang="en-US" sz="3200" dirty="0"/>
          </a:p>
        </p:txBody>
      </p:sp>
      <p:sp>
        <p:nvSpPr>
          <p:cNvPr id="5" name="文本框 4">
            <a:extLst>
              <a:ext uri="{FF2B5EF4-FFF2-40B4-BE49-F238E27FC236}">
                <a16:creationId xmlns:a16="http://schemas.microsoft.com/office/drawing/2014/main" id="{CA387ECE-21A9-467E-ABD2-ED2404E07803}"/>
              </a:ext>
            </a:extLst>
          </p:cNvPr>
          <p:cNvSpPr txBox="1"/>
          <p:nvPr/>
        </p:nvSpPr>
        <p:spPr>
          <a:xfrm>
            <a:off x="3075353" y="3320963"/>
            <a:ext cx="410690" cy="584775"/>
          </a:xfrm>
          <a:prstGeom prst="rect">
            <a:avLst/>
          </a:prstGeom>
          <a:noFill/>
        </p:spPr>
        <p:txBody>
          <a:bodyPr wrap="none" rtlCol="0">
            <a:spAutoFit/>
          </a:bodyPr>
          <a:lstStyle/>
          <a:p>
            <a:r>
              <a:rPr lang="en-US" altLang="zh-CN" sz="3200" dirty="0"/>
              <a:t>u</a:t>
            </a:r>
            <a:endParaRPr lang="zh-CN" altLang="en-US" sz="3200" dirty="0"/>
          </a:p>
        </p:txBody>
      </p:sp>
      <p:sp>
        <p:nvSpPr>
          <p:cNvPr id="6" name="文本框 5">
            <a:extLst>
              <a:ext uri="{FF2B5EF4-FFF2-40B4-BE49-F238E27FC236}">
                <a16:creationId xmlns:a16="http://schemas.microsoft.com/office/drawing/2014/main" id="{4A8014BA-D958-4D68-AF11-9C6E648379C8}"/>
              </a:ext>
            </a:extLst>
          </p:cNvPr>
          <p:cNvSpPr txBox="1"/>
          <p:nvPr/>
        </p:nvSpPr>
        <p:spPr>
          <a:xfrm>
            <a:off x="4321906" y="1760396"/>
            <a:ext cx="4229043" cy="461665"/>
          </a:xfrm>
          <a:prstGeom prst="rect">
            <a:avLst/>
          </a:prstGeom>
          <a:noFill/>
        </p:spPr>
        <p:txBody>
          <a:bodyPr wrap="none" rtlCol="0">
            <a:spAutoFit/>
          </a:bodyPr>
          <a:lstStyle/>
          <a:p>
            <a:r>
              <a:rPr lang="en-US" altLang="zh-CN" sz="2400" dirty="0"/>
              <a:t>0   1   2  …                         N-1</a:t>
            </a:r>
            <a:endParaRPr lang="zh-CN" altLang="en-US" sz="2400" dirty="0"/>
          </a:p>
        </p:txBody>
      </p:sp>
      <p:sp>
        <p:nvSpPr>
          <p:cNvPr id="7" name="文本框 6">
            <a:extLst>
              <a:ext uri="{FF2B5EF4-FFF2-40B4-BE49-F238E27FC236}">
                <a16:creationId xmlns:a16="http://schemas.microsoft.com/office/drawing/2014/main" id="{4A1E47A6-3532-425D-B2F8-ACC22373F49F}"/>
              </a:ext>
            </a:extLst>
          </p:cNvPr>
          <p:cNvSpPr txBox="1"/>
          <p:nvPr/>
        </p:nvSpPr>
        <p:spPr>
          <a:xfrm>
            <a:off x="3534506" y="2188822"/>
            <a:ext cx="724878" cy="3046988"/>
          </a:xfrm>
          <a:prstGeom prst="rect">
            <a:avLst/>
          </a:prstGeom>
          <a:noFill/>
        </p:spPr>
        <p:txBody>
          <a:bodyPr wrap="none" rtlCol="0">
            <a:spAutoFit/>
          </a:bodyPr>
          <a:lstStyle/>
          <a:p>
            <a:pPr algn="ctr"/>
            <a:r>
              <a:rPr lang="en-US" altLang="zh-CN" sz="2400" dirty="0"/>
              <a:t>0</a:t>
            </a:r>
          </a:p>
          <a:p>
            <a:pPr algn="ctr"/>
            <a:r>
              <a:rPr lang="en-US" altLang="zh-CN" sz="2400" dirty="0"/>
              <a:t>1</a:t>
            </a:r>
          </a:p>
          <a:p>
            <a:pPr algn="ctr"/>
            <a:r>
              <a:rPr lang="en-US" altLang="zh-CN" sz="2400" dirty="0"/>
              <a:t>2</a:t>
            </a:r>
          </a:p>
          <a:p>
            <a:pPr algn="ctr"/>
            <a:r>
              <a:rPr lang="en-US" altLang="zh-CN" sz="2400" dirty="0"/>
              <a:t>.</a:t>
            </a:r>
          </a:p>
          <a:p>
            <a:pPr algn="ctr"/>
            <a:r>
              <a:rPr lang="en-US" altLang="zh-CN" sz="2400" dirty="0"/>
              <a:t>.</a:t>
            </a:r>
          </a:p>
          <a:p>
            <a:pPr algn="ctr"/>
            <a:r>
              <a:rPr lang="en-US" altLang="zh-CN" sz="2400" dirty="0"/>
              <a:t>.</a:t>
            </a:r>
          </a:p>
          <a:p>
            <a:pPr algn="ctr"/>
            <a:endParaRPr lang="en-US" altLang="zh-CN" sz="2400" dirty="0"/>
          </a:p>
          <a:p>
            <a:pPr algn="ctr"/>
            <a:r>
              <a:rPr lang="en-US" altLang="zh-CN" sz="2400" dirty="0"/>
              <a:t>N-1</a:t>
            </a:r>
            <a:endParaRPr lang="zh-CN" altLang="en-US" sz="2400" dirty="0"/>
          </a:p>
        </p:txBody>
      </p:sp>
      <p:sp>
        <p:nvSpPr>
          <p:cNvPr id="8" name="矩形 7">
            <a:extLst>
              <a:ext uri="{FF2B5EF4-FFF2-40B4-BE49-F238E27FC236}">
                <a16:creationId xmlns:a16="http://schemas.microsoft.com/office/drawing/2014/main" id="{857849C7-6221-436B-8273-DFC8237F60F9}"/>
              </a:ext>
            </a:extLst>
          </p:cNvPr>
          <p:cNvSpPr/>
          <p:nvPr/>
        </p:nvSpPr>
        <p:spPr>
          <a:xfrm>
            <a:off x="4595131" y="5715464"/>
            <a:ext cx="3860352" cy="461665"/>
          </a:xfrm>
          <a:prstGeom prst="rect">
            <a:avLst/>
          </a:prstGeom>
        </p:spPr>
        <p:txBody>
          <a:bodyPr wrap="none">
            <a:spAutoFit/>
          </a:bodyPr>
          <a:lstStyle/>
          <a:p>
            <a:r>
              <a:rPr lang="en-US" altLang="zh-CN" sz="2400" dirty="0"/>
              <a:t>C</a:t>
            </a:r>
            <a:r>
              <a:rPr lang="zh-CN" altLang="en-US" sz="2400" dirty="0"/>
              <a:t>是一个大小为</a:t>
            </a:r>
            <a:r>
              <a:rPr lang="en-US" altLang="zh-CN" sz="2400" dirty="0"/>
              <a:t>n × n</a:t>
            </a:r>
            <a:r>
              <a:rPr lang="zh-CN" altLang="en-US" sz="2400" dirty="0"/>
              <a:t>的方阵</a:t>
            </a:r>
          </a:p>
        </p:txBody>
      </p:sp>
      <p:sp>
        <p:nvSpPr>
          <p:cNvPr id="9" name="矩形 8">
            <a:extLst>
              <a:ext uri="{FF2B5EF4-FFF2-40B4-BE49-F238E27FC236}">
                <a16:creationId xmlns:a16="http://schemas.microsoft.com/office/drawing/2014/main" id="{ABE10DE0-A3D7-4140-A83D-478BB49F9E62}"/>
              </a:ext>
            </a:extLst>
          </p:cNvPr>
          <p:cNvSpPr/>
          <p:nvPr/>
        </p:nvSpPr>
        <p:spPr>
          <a:xfrm>
            <a:off x="288206" y="873537"/>
            <a:ext cx="1861407" cy="461665"/>
          </a:xfrm>
          <a:prstGeom prst="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txBody>
          <a:bodyPr wrap="none">
            <a:spAutoFit/>
          </a:bodyPr>
          <a:lstStyle/>
          <a:p>
            <a:r>
              <a:rPr lang="en-US" altLang="zh-CN" sz="2400" dirty="0"/>
              <a:t>Visualizing C</a:t>
            </a:r>
            <a:endParaRPr lang="zh-CN" altLang="en-US" sz="2400" dirty="0"/>
          </a:p>
        </p:txBody>
      </p:sp>
      <p:graphicFrame>
        <p:nvGraphicFramePr>
          <p:cNvPr id="10" name="表格 9">
            <a:extLst>
              <a:ext uri="{FF2B5EF4-FFF2-40B4-BE49-F238E27FC236}">
                <a16:creationId xmlns:a16="http://schemas.microsoft.com/office/drawing/2014/main" id="{6A55F766-F14F-4EBF-B323-DC48BADFB07C}"/>
              </a:ext>
            </a:extLst>
          </p:cNvPr>
          <p:cNvGraphicFramePr>
            <a:graphicFrameLocks noGrp="1"/>
          </p:cNvGraphicFramePr>
          <p:nvPr>
            <p:extLst/>
          </p:nvPr>
        </p:nvGraphicFramePr>
        <p:xfrm>
          <a:off x="4259384" y="2233729"/>
          <a:ext cx="4071820" cy="370840"/>
        </p:xfrm>
        <a:graphic>
          <a:graphicData uri="http://schemas.openxmlformats.org/drawingml/2006/table">
            <a:tbl>
              <a:tblPr firstRow="1" bandRow="1">
                <a:tableStyleId>{2D5ABB26-0587-4C30-8999-92F81FD0307C}</a:tableStyleId>
              </a:tblPr>
              <a:tblGrid>
                <a:gridCol w="407182">
                  <a:extLst>
                    <a:ext uri="{9D8B030D-6E8A-4147-A177-3AD203B41FA5}">
                      <a16:colId xmlns:a16="http://schemas.microsoft.com/office/drawing/2014/main" val="1409497376"/>
                    </a:ext>
                  </a:extLst>
                </a:gridCol>
                <a:gridCol w="407182">
                  <a:extLst>
                    <a:ext uri="{9D8B030D-6E8A-4147-A177-3AD203B41FA5}">
                      <a16:colId xmlns:a16="http://schemas.microsoft.com/office/drawing/2014/main" val="4226867800"/>
                    </a:ext>
                  </a:extLst>
                </a:gridCol>
                <a:gridCol w="407182">
                  <a:extLst>
                    <a:ext uri="{9D8B030D-6E8A-4147-A177-3AD203B41FA5}">
                      <a16:colId xmlns:a16="http://schemas.microsoft.com/office/drawing/2014/main" val="3290481359"/>
                    </a:ext>
                  </a:extLst>
                </a:gridCol>
                <a:gridCol w="407182">
                  <a:extLst>
                    <a:ext uri="{9D8B030D-6E8A-4147-A177-3AD203B41FA5}">
                      <a16:colId xmlns:a16="http://schemas.microsoft.com/office/drawing/2014/main" val="2241934567"/>
                    </a:ext>
                  </a:extLst>
                </a:gridCol>
                <a:gridCol w="407182">
                  <a:extLst>
                    <a:ext uri="{9D8B030D-6E8A-4147-A177-3AD203B41FA5}">
                      <a16:colId xmlns:a16="http://schemas.microsoft.com/office/drawing/2014/main" val="665503489"/>
                    </a:ext>
                  </a:extLst>
                </a:gridCol>
                <a:gridCol w="407182">
                  <a:extLst>
                    <a:ext uri="{9D8B030D-6E8A-4147-A177-3AD203B41FA5}">
                      <a16:colId xmlns:a16="http://schemas.microsoft.com/office/drawing/2014/main" val="575788911"/>
                    </a:ext>
                  </a:extLst>
                </a:gridCol>
                <a:gridCol w="407182">
                  <a:extLst>
                    <a:ext uri="{9D8B030D-6E8A-4147-A177-3AD203B41FA5}">
                      <a16:colId xmlns:a16="http://schemas.microsoft.com/office/drawing/2014/main" val="1361516285"/>
                    </a:ext>
                  </a:extLst>
                </a:gridCol>
                <a:gridCol w="407182">
                  <a:extLst>
                    <a:ext uri="{9D8B030D-6E8A-4147-A177-3AD203B41FA5}">
                      <a16:colId xmlns:a16="http://schemas.microsoft.com/office/drawing/2014/main" val="444631152"/>
                    </a:ext>
                  </a:extLst>
                </a:gridCol>
                <a:gridCol w="407182">
                  <a:extLst>
                    <a:ext uri="{9D8B030D-6E8A-4147-A177-3AD203B41FA5}">
                      <a16:colId xmlns:a16="http://schemas.microsoft.com/office/drawing/2014/main" val="3500109301"/>
                    </a:ext>
                  </a:extLst>
                </a:gridCol>
                <a:gridCol w="407182">
                  <a:extLst>
                    <a:ext uri="{9D8B030D-6E8A-4147-A177-3AD203B41FA5}">
                      <a16:colId xmlns:a16="http://schemas.microsoft.com/office/drawing/2014/main" val="1986696349"/>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69301950"/>
                  </a:ext>
                </a:extLst>
              </a:tr>
            </a:tbl>
          </a:graphicData>
        </a:graphic>
      </p:graphicFrame>
      <p:cxnSp>
        <p:nvCxnSpPr>
          <p:cNvPr id="12" name="直接箭头连接符 11">
            <a:extLst>
              <a:ext uri="{FF2B5EF4-FFF2-40B4-BE49-F238E27FC236}">
                <a16:creationId xmlns:a16="http://schemas.microsoft.com/office/drawing/2014/main" id="{8BA9A965-137A-4FAF-ACB1-4742CCFC82FF}"/>
              </a:ext>
            </a:extLst>
          </p:cNvPr>
          <p:cNvCxnSpPr>
            <a:cxnSpLocks/>
            <a:stCxn id="10" idx="3"/>
            <a:endCxn id="14" idx="1"/>
          </p:cNvCxnSpPr>
          <p:nvPr/>
        </p:nvCxnSpPr>
        <p:spPr>
          <a:xfrm>
            <a:off x="8331204" y="2419149"/>
            <a:ext cx="709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31F0C17-88A6-4DC2-875A-DF856D005657}"/>
                  </a:ext>
                </a:extLst>
              </p:cNvPr>
              <p:cNvSpPr/>
              <p:nvPr/>
            </p:nvSpPr>
            <p:spPr>
              <a:xfrm>
                <a:off x="9040452" y="1963799"/>
                <a:ext cx="705232" cy="910699"/>
              </a:xfrm>
              <a:prstGeom prst="rect">
                <a:avLst/>
              </a:prstGeom>
              <a:solidFill>
                <a:srgbClr val="92D050"/>
              </a:solidFill>
              <a:ln>
                <a:solidFill>
                  <a:schemeClr val="tx1"/>
                </a:solidFill>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e>
                      </m:rad>
                    </m:oMath>
                  </m:oMathPara>
                </a14:m>
                <a:endParaRPr lang="zh-CN" altLang="en-US" dirty="0"/>
              </a:p>
            </p:txBody>
          </p:sp>
        </mc:Choice>
        <mc:Fallback xmlns="">
          <p:sp>
            <p:nvSpPr>
              <p:cNvPr id="14" name="矩形 13">
                <a:extLst>
                  <a:ext uri="{FF2B5EF4-FFF2-40B4-BE49-F238E27FC236}">
                    <a16:creationId xmlns:a16="http://schemas.microsoft.com/office/drawing/2014/main" id="{831F0C17-88A6-4DC2-875A-DF856D005657}"/>
                  </a:ext>
                </a:extLst>
              </p:cNvPr>
              <p:cNvSpPr>
                <a:spLocks noRot="1" noChangeAspect="1" noMove="1" noResize="1" noEditPoints="1" noAdjustHandles="1" noChangeArrowheads="1" noChangeShapeType="1" noTextEdit="1"/>
              </p:cNvSpPr>
              <p:nvPr/>
            </p:nvSpPr>
            <p:spPr>
              <a:xfrm>
                <a:off x="9040452" y="1963799"/>
                <a:ext cx="705232" cy="910699"/>
              </a:xfrm>
              <a:prstGeom prst="rect">
                <a:avLst/>
              </a:prstGeom>
              <a:blipFill>
                <a:blip r:embed="rId3"/>
                <a:stretch>
                  <a:fillRect/>
                </a:stretch>
              </a:blipFill>
              <a:ln>
                <a:solidFill>
                  <a:schemeClr val="tx1"/>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graphicFrame>
        <p:nvGraphicFramePr>
          <p:cNvPr id="17" name="表格 16">
            <a:extLst>
              <a:ext uri="{FF2B5EF4-FFF2-40B4-BE49-F238E27FC236}">
                <a16:creationId xmlns:a16="http://schemas.microsoft.com/office/drawing/2014/main" id="{619C02F4-6CFB-4EAF-BA6A-F7BAB716C596}"/>
              </a:ext>
            </a:extLst>
          </p:cNvPr>
          <p:cNvGraphicFramePr>
            <a:graphicFrameLocks noGrp="1"/>
          </p:cNvGraphicFramePr>
          <p:nvPr>
            <p:extLst/>
          </p:nvPr>
        </p:nvGraphicFramePr>
        <p:xfrm>
          <a:off x="4259384" y="2607348"/>
          <a:ext cx="4071820" cy="2595880"/>
        </p:xfrm>
        <a:graphic>
          <a:graphicData uri="http://schemas.openxmlformats.org/drawingml/2006/table">
            <a:tbl>
              <a:tblPr firstRow="1" bandRow="1">
                <a:tableStyleId>{2D5ABB26-0587-4C30-8999-92F81FD0307C}</a:tableStyleId>
              </a:tblPr>
              <a:tblGrid>
                <a:gridCol w="407182">
                  <a:extLst>
                    <a:ext uri="{9D8B030D-6E8A-4147-A177-3AD203B41FA5}">
                      <a16:colId xmlns:a16="http://schemas.microsoft.com/office/drawing/2014/main" val="1460509063"/>
                    </a:ext>
                  </a:extLst>
                </a:gridCol>
                <a:gridCol w="407182">
                  <a:extLst>
                    <a:ext uri="{9D8B030D-6E8A-4147-A177-3AD203B41FA5}">
                      <a16:colId xmlns:a16="http://schemas.microsoft.com/office/drawing/2014/main" val="2970708881"/>
                    </a:ext>
                  </a:extLst>
                </a:gridCol>
                <a:gridCol w="407182">
                  <a:extLst>
                    <a:ext uri="{9D8B030D-6E8A-4147-A177-3AD203B41FA5}">
                      <a16:colId xmlns:a16="http://schemas.microsoft.com/office/drawing/2014/main" val="2170155827"/>
                    </a:ext>
                  </a:extLst>
                </a:gridCol>
                <a:gridCol w="407182">
                  <a:extLst>
                    <a:ext uri="{9D8B030D-6E8A-4147-A177-3AD203B41FA5}">
                      <a16:colId xmlns:a16="http://schemas.microsoft.com/office/drawing/2014/main" val="2756527185"/>
                    </a:ext>
                  </a:extLst>
                </a:gridCol>
                <a:gridCol w="407182">
                  <a:extLst>
                    <a:ext uri="{9D8B030D-6E8A-4147-A177-3AD203B41FA5}">
                      <a16:colId xmlns:a16="http://schemas.microsoft.com/office/drawing/2014/main" val="1275827103"/>
                    </a:ext>
                  </a:extLst>
                </a:gridCol>
                <a:gridCol w="407182">
                  <a:extLst>
                    <a:ext uri="{9D8B030D-6E8A-4147-A177-3AD203B41FA5}">
                      <a16:colId xmlns:a16="http://schemas.microsoft.com/office/drawing/2014/main" val="589029388"/>
                    </a:ext>
                  </a:extLst>
                </a:gridCol>
                <a:gridCol w="407182">
                  <a:extLst>
                    <a:ext uri="{9D8B030D-6E8A-4147-A177-3AD203B41FA5}">
                      <a16:colId xmlns:a16="http://schemas.microsoft.com/office/drawing/2014/main" val="1059919827"/>
                    </a:ext>
                  </a:extLst>
                </a:gridCol>
                <a:gridCol w="407182">
                  <a:extLst>
                    <a:ext uri="{9D8B030D-6E8A-4147-A177-3AD203B41FA5}">
                      <a16:colId xmlns:a16="http://schemas.microsoft.com/office/drawing/2014/main" val="1408125663"/>
                    </a:ext>
                  </a:extLst>
                </a:gridCol>
                <a:gridCol w="407182">
                  <a:extLst>
                    <a:ext uri="{9D8B030D-6E8A-4147-A177-3AD203B41FA5}">
                      <a16:colId xmlns:a16="http://schemas.microsoft.com/office/drawing/2014/main" val="286772597"/>
                    </a:ext>
                  </a:extLst>
                </a:gridCol>
                <a:gridCol w="407182">
                  <a:extLst>
                    <a:ext uri="{9D8B030D-6E8A-4147-A177-3AD203B41FA5}">
                      <a16:colId xmlns:a16="http://schemas.microsoft.com/office/drawing/2014/main" val="1359856927"/>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969726459"/>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747214380"/>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748668067"/>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9136177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11709889"/>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27054204"/>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66373569"/>
                  </a:ext>
                </a:extLst>
              </a:tr>
            </a:tbl>
          </a:graphicData>
        </a:graphic>
      </p:graphicFrame>
      <p:cxnSp>
        <p:nvCxnSpPr>
          <p:cNvPr id="18" name="直接箭头连接符 17">
            <a:extLst>
              <a:ext uri="{FF2B5EF4-FFF2-40B4-BE49-F238E27FC236}">
                <a16:creationId xmlns:a16="http://schemas.microsoft.com/office/drawing/2014/main" id="{BDAE8DD5-88BB-4F29-8AA7-B6C53BC7FE05}"/>
              </a:ext>
            </a:extLst>
          </p:cNvPr>
          <p:cNvCxnSpPr>
            <a:cxnSpLocks/>
            <a:stCxn id="17" idx="3"/>
            <a:endCxn id="19" idx="1"/>
          </p:cNvCxnSpPr>
          <p:nvPr/>
        </p:nvCxnSpPr>
        <p:spPr>
          <a:xfrm>
            <a:off x="8331204" y="3905288"/>
            <a:ext cx="709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115C6593-D6E1-419A-80C0-B8B1B1A529C5}"/>
                  </a:ext>
                </a:extLst>
              </p:cNvPr>
              <p:cNvSpPr/>
              <p:nvPr/>
            </p:nvSpPr>
            <p:spPr>
              <a:xfrm>
                <a:off x="9040452" y="3449938"/>
                <a:ext cx="2436440" cy="910699"/>
              </a:xfrm>
              <a:prstGeom prst="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𝑁</m:t>
                              </m:r>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𝑣</m:t>
                                          </m:r>
                                          <m:r>
                                            <a:rPr lang="en-US" altLang="zh-CN" i="1">
                                              <a:latin typeface="Cambria Math" panose="02040503050406030204" pitchFamily="18" charset="0"/>
                                            </a:rPr>
                                            <m:t>+1</m:t>
                                          </m:r>
                                        </m:e>
                                      </m:d>
                                      <m:r>
                                        <a:rPr lang="zh-CN" altLang="en-US" i="1">
                                          <a:latin typeface="Cambria Math" panose="02040503050406030204" pitchFamily="18" charset="0"/>
                                        </a:rPr>
                                        <m:t>𝜋</m:t>
                                      </m:r>
                                      <m:r>
                                        <a:rPr lang="en-US" altLang="zh-CN" i="1">
                                          <a:latin typeface="Cambria Math" panose="02040503050406030204" pitchFamily="18" charset="0"/>
                                        </a:rPr>
                                        <m:t>𝑢</m:t>
                                      </m:r>
                                    </m:num>
                                    <m:den>
                                      <m:r>
                                        <a:rPr lang="en-US" altLang="zh-CN" i="1">
                                          <a:latin typeface="Cambria Math" panose="02040503050406030204" pitchFamily="18" charset="0"/>
                                        </a:rPr>
                                        <m:t>2</m:t>
                                      </m:r>
                                      <m:r>
                                        <a:rPr lang="en-US" altLang="zh-CN" i="1">
                                          <a:latin typeface="Cambria Math" panose="02040503050406030204" pitchFamily="18" charset="0"/>
                                        </a:rPr>
                                        <m:t>𝑁</m:t>
                                      </m:r>
                                    </m:den>
                                  </m:f>
                                </m:e>
                              </m:d>
                            </m:e>
                          </m:func>
                        </m:e>
                      </m:rad>
                    </m:oMath>
                  </m:oMathPara>
                </a14:m>
                <a:endParaRPr lang="zh-CN" altLang="en-US" dirty="0"/>
              </a:p>
            </p:txBody>
          </p:sp>
        </mc:Choice>
        <mc:Fallback xmlns="">
          <p:sp>
            <p:nvSpPr>
              <p:cNvPr id="19" name="矩形 18">
                <a:extLst>
                  <a:ext uri="{FF2B5EF4-FFF2-40B4-BE49-F238E27FC236}">
                    <a16:creationId xmlns:a16="http://schemas.microsoft.com/office/drawing/2014/main" id="{115C6593-D6E1-419A-80C0-B8B1B1A529C5}"/>
                  </a:ext>
                </a:extLst>
              </p:cNvPr>
              <p:cNvSpPr>
                <a:spLocks noRot="1" noChangeAspect="1" noMove="1" noResize="1" noEditPoints="1" noAdjustHandles="1" noChangeArrowheads="1" noChangeShapeType="1" noTextEdit="1"/>
              </p:cNvSpPr>
              <p:nvPr/>
            </p:nvSpPr>
            <p:spPr>
              <a:xfrm>
                <a:off x="9040452" y="3449938"/>
                <a:ext cx="2436440" cy="910699"/>
              </a:xfrm>
              <a:prstGeom prst="rect">
                <a:avLst/>
              </a:prstGeom>
              <a:blipFill>
                <a:blip r:embed="rId4"/>
                <a:stretch>
                  <a:fillRect/>
                </a:stretch>
              </a:blipFill>
              <a:ln>
                <a:solidFill>
                  <a:schemeClr val="tx1"/>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15033811-B3EF-4F92-8E7E-94B2B969B113}"/>
              </a:ext>
            </a:extLst>
          </p:cNvPr>
          <p:cNvSpPr/>
          <p:nvPr/>
        </p:nvSpPr>
        <p:spPr>
          <a:xfrm>
            <a:off x="144071" y="211965"/>
            <a:ext cx="3215945" cy="584775"/>
          </a:xfrm>
          <a:prstGeom prst="rect">
            <a:avLst/>
          </a:prstGeom>
        </p:spPr>
        <p:txBody>
          <a:bodyPr wrap="none">
            <a:spAutoFit/>
          </a:bodyPr>
          <a:lstStyle/>
          <a:p>
            <a:r>
              <a:rPr lang="en-US" altLang="zh-CN" sz="3200" dirty="0"/>
              <a:t>C : </a:t>
            </a:r>
            <a:r>
              <a:rPr lang="zh-CN" altLang="en-US" sz="3200" dirty="0"/>
              <a:t>余弦变换矩阵</a:t>
            </a:r>
          </a:p>
        </p:txBody>
      </p:sp>
    </p:spTree>
    <p:extLst>
      <p:ext uri="{BB962C8B-B14F-4D97-AF65-F5344CB8AC3E}">
        <p14:creationId xmlns:p14="http://schemas.microsoft.com/office/powerpoint/2010/main" val="105749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C206404-9447-4E1B-A267-D345681E3B0E}"/>
              </a:ext>
            </a:extLst>
          </p:cNvPr>
          <p:cNvSpPr/>
          <p:nvPr/>
        </p:nvSpPr>
        <p:spPr>
          <a:xfrm>
            <a:off x="288205" y="873537"/>
            <a:ext cx="4027486" cy="461665"/>
          </a:xfrm>
          <a:prstGeom prst="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r>
              <a:rPr lang="zh-CN" altLang="en-US" sz="2400" dirty="0"/>
              <a:t>构建 </a:t>
            </a:r>
            <a:r>
              <a:rPr lang="en-US" altLang="zh-CN" sz="2400" dirty="0"/>
              <a:t>N = 4 </a:t>
            </a:r>
            <a:r>
              <a:rPr lang="zh-CN" altLang="en-US" sz="2400" dirty="0"/>
              <a:t>的余弦变换矩阵</a:t>
            </a:r>
          </a:p>
        </p:txBody>
      </p:sp>
      <p:graphicFrame>
        <p:nvGraphicFramePr>
          <p:cNvPr id="4" name="表格 3">
            <a:extLst>
              <a:ext uri="{FF2B5EF4-FFF2-40B4-BE49-F238E27FC236}">
                <a16:creationId xmlns:a16="http://schemas.microsoft.com/office/drawing/2014/main" id="{93B30051-360F-4CF9-98D3-FBEA79169AE3}"/>
              </a:ext>
            </a:extLst>
          </p:cNvPr>
          <p:cNvGraphicFramePr>
            <a:graphicFrameLocks noGrp="1"/>
          </p:cNvGraphicFramePr>
          <p:nvPr>
            <p:extLst/>
          </p:nvPr>
        </p:nvGraphicFramePr>
        <p:xfrm>
          <a:off x="1253402" y="2376526"/>
          <a:ext cx="9578680" cy="3258364"/>
        </p:xfrm>
        <a:graphic>
          <a:graphicData uri="http://schemas.openxmlformats.org/drawingml/2006/table">
            <a:tbl>
              <a:tblPr firstRow="1" bandRow="1">
                <a:tableStyleId>{2D5ABB26-0587-4C30-8999-92F81FD0307C}</a:tableStyleId>
              </a:tblPr>
              <a:tblGrid>
                <a:gridCol w="2394670">
                  <a:extLst>
                    <a:ext uri="{9D8B030D-6E8A-4147-A177-3AD203B41FA5}">
                      <a16:colId xmlns:a16="http://schemas.microsoft.com/office/drawing/2014/main" val="2998024908"/>
                    </a:ext>
                  </a:extLst>
                </a:gridCol>
                <a:gridCol w="2394670">
                  <a:extLst>
                    <a:ext uri="{9D8B030D-6E8A-4147-A177-3AD203B41FA5}">
                      <a16:colId xmlns:a16="http://schemas.microsoft.com/office/drawing/2014/main" val="3004135011"/>
                    </a:ext>
                  </a:extLst>
                </a:gridCol>
                <a:gridCol w="2394670">
                  <a:extLst>
                    <a:ext uri="{9D8B030D-6E8A-4147-A177-3AD203B41FA5}">
                      <a16:colId xmlns:a16="http://schemas.microsoft.com/office/drawing/2014/main" val="4057231145"/>
                    </a:ext>
                  </a:extLst>
                </a:gridCol>
                <a:gridCol w="2394670">
                  <a:extLst>
                    <a:ext uri="{9D8B030D-6E8A-4147-A177-3AD203B41FA5}">
                      <a16:colId xmlns:a16="http://schemas.microsoft.com/office/drawing/2014/main" val="1834906141"/>
                    </a:ext>
                  </a:extLst>
                </a:gridCol>
              </a:tblGrid>
              <a:tr h="81459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260031"/>
                  </a:ext>
                </a:extLst>
              </a:tr>
              <a:tr h="81459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005555"/>
                  </a:ext>
                </a:extLst>
              </a:tr>
              <a:tr h="81459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694194"/>
                  </a:ext>
                </a:extLst>
              </a:tr>
              <a:tr h="81459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6230454"/>
                  </a:ext>
                </a:extLst>
              </a:tr>
            </a:tbl>
          </a:graphicData>
        </a:graphic>
      </p:graphicFrame>
      <p:sp>
        <p:nvSpPr>
          <p:cNvPr id="5" name="文本框 4">
            <a:extLst>
              <a:ext uri="{FF2B5EF4-FFF2-40B4-BE49-F238E27FC236}">
                <a16:creationId xmlns:a16="http://schemas.microsoft.com/office/drawing/2014/main" id="{466D5DC5-AB11-4F0F-B72D-DFA4A128E3C3}"/>
              </a:ext>
            </a:extLst>
          </p:cNvPr>
          <p:cNvSpPr txBox="1"/>
          <p:nvPr/>
        </p:nvSpPr>
        <p:spPr>
          <a:xfrm>
            <a:off x="3808212" y="1390783"/>
            <a:ext cx="375424" cy="584775"/>
          </a:xfrm>
          <a:prstGeom prst="rect">
            <a:avLst/>
          </a:prstGeom>
          <a:noFill/>
        </p:spPr>
        <p:txBody>
          <a:bodyPr wrap="none" rtlCol="0">
            <a:spAutoFit/>
          </a:bodyPr>
          <a:lstStyle/>
          <a:p>
            <a:r>
              <a:rPr lang="en-US" altLang="zh-CN" sz="3200" dirty="0"/>
              <a:t>v</a:t>
            </a:r>
            <a:endParaRPr lang="zh-CN" altLang="en-US" sz="3200" dirty="0"/>
          </a:p>
        </p:txBody>
      </p:sp>
      <p:sp>
        <p:nvSpPr>
          <p:cNvPr id="6" name="文本框 5">
            <a:extLst>
              <a:ext uri="{FF2B5EF4-FFF2-40B4-BE49-F238E27FC236}">
                <a16:creationId xmlns:a16="http://schemas.microsoft.com/office/drawing/2014/main" id="{1BCC20FC-DCB6-4F58-B745-BA08AF5BB4DD}"/>
              </a:ext>
            </a:extLst>
          </p:cNvPr>
          <p:cNvSpPr txBox="1"/>
          <p:nvPr/>
        </p:nvSpPr>
        <p:spPr>
          <a:xfrm>
            <a:off x="288205" y="3420933"/>
            <a:ext cx="410690" cy="584775"/>
          </a:xfrm>
          <a:prstGeom prst="rect">
            <a:avLst/>
          </a:prstGeom>
          <a:noFill/>
        </p:spPr>
        <p:txBody>
          <a:bodyPr wrap="none" rtlCol="0">
            <a:spAutoFit/>
          </a:bodyPr>
          <a:lstStyle/>
          <a:p>
            <a:r>
              <a:rPr lang="en-US" altLang="zh-CN" sz="3200" dirty="0"/>
              <a:t>u</a:t>
            </a:r>
            <a:endParaRPr lang="zh-CN" altLang="en-US" sz="3200" dirty="0"/>
          </a:p>
        </p:txBody>
      </p:sp>
      <p:sp>
        <p:nvSpPr>
          <p:cNvPr id="7" name="文本框 6">
            <a:extLst>
              <a:ext uri="{FF2B5EF4-FFF2-40B4-BE49-F238E27FC236}">
                <a16:creationId xmlns:a16="http://schemas.microsoft.com/office/drawing/2014/main" id="{6FE5DEC4-11C7-46B6-8917-4D449FF8D10C}"/>
              </a:ext>
            </a:extLst>
          </p:cNvPr>
          <p:cNvSpPr txBox="1"/>
          <p:nvPr/>
        </p:nvSpPr>
        <p:spPr>
          <a:xfrm>
            <a:off x="1487866" y="1945210"/>
            <a:ext cx="9448184" cy="461665"/>
          </a:xfrm>
          <a:prstGeom prst="rect">
            <a:avLst/>
          </a:prstGeom>
          <a:noFill/>
        </p:spPr>
        <p:txBody>
          <a:bodyPr wrap="square" rtlCol="0">
            <a:spAutoFit/>
          </a:bodyPr>
          <a:lstStyle/>
          <a:p>
            <a:r>
              <a:rPr lang="en-US" altLang="zh-CN" sz="2400" dirty="0"/>
              <a:t>0         		 1        		  2      		   3</a:t>
            </a:r>
            <a:endParaRPr lang="zh-CN" altLang="en-US" sz="2400" dirty="0"/>
          </a:p>
        </p:txBody>
      </p:sp>
      <p:sp>
        <p:nvSpPr>
          <p:cNvPr id="8" name="文本框 7">
            <a:extLst>
              <a:ext uri="{FF2B5EF4-FFF2-40B4-BE49-F238E27FC236}">
                <a16:creationId xmlns:a16="http://schemas.microsoft.com/office/drawing/2014/main" id="{917F9E4B-FADE-4158-B03C-AED5AEFCDBF1}"/>
              </a:ext>
            </a:extLst>
          </p:cNvPr>
          <p:cNvSpPr txBox="1"/>
          <p:nvPr/>
        </p:nvSpPr>
        <p:spPr>
          <a:xfrm>
            <a:off x="802864" y="2666880"/>
            <a:ext cx="346570" cy="2677656"/>
          </a:xfrm>
          <a:prstGeom prst="rect">
            <a:avLst/>
          </a:prstGeom>
          <a:noFill/>
        </p:spPr>
        <p:txBody>
          <a:bodyPr wrap="none" rtlCol="0">
            <a:spAutoFit/>
          </a:bodyPr>
          <a:lstStyle/>
          <a:p>
            <a:pPr algn="ctr"/>
            <a:r>
              <a:rPr lang="en-US" altLang="zh-CN" sz="2400" dirty="0"/>
              <a:t>0</a:t>
            </a:r>
          </a:p>
          <a:p>
            <a:pPr algn="ctr"/>
            <a:endParaRPr lang="en-US" altLang="zh-CN" sz="2400" dirty="0"/>
          </a:p>
          <a:p>
            <a:pPr algn="ctr"/>
            <a:r>
              <a:rPr lang="en-US" altLang="zh-CN" sz="2400" dirty="0"/>
              <a:t>1</a:t>
            </a:r>
          </a:p>
          <a:p>
            <a:pPr algn="ctr"/>
            <a:endParaRPr lang="en-US" altLang="zh-CN" sz="2400" dirty="0"/>
          </a:p>
          <a:p>
            <a:pPr algn="ctr"/>
            <a:r>
              <a:rPr lang="en-US" altLang="zh-CN" sz="2400" dirty="0"/>
              <a:t>2</a:t>
            </a:r>
          </a:p>
          <a:p>
            <a:pPr algn="ctr"/>
            <a:endParaRPr lang="en-US" altLang="zh-CN" sz="2400" dirty="0"/>
          </a:p>
          <a:p>
            <a:pPr algn="ctr"/>
            <a:r>
              <a:rPr lang="en-US" altLang="zh-CN" sz="2400" dirty="0"/>
              <a:t>3</a:t>
            </a:r>
            <a:endParaRPr lang="zh-CN" altLang="en-US" sz="2400"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9F03975-4F95-465C-B580-7DF04C94DC77}"/>
                  </a:ext>
                </a:extLst>
              </p:cNvPr>
              <p:cNvSpPr/>
              <p:nvPr/>
            </p:nvSpPr>
            <p:spPr>
              <a:xfrm>
                <a:off x="5716403" y="532553"/>
                <a:ext cx="2065694" cy="11835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𝐶</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𝑁</m:t>
                              </m:r>
                            </m:den>
                          </m:f>
                        </m:e>
                      </m:rad>
                    </m:oMath>
                  </m:oMathPara>
                </a14:m>
                <a:endParaRPr lang="zh-CN" altLang="en-US" sz="2400" dirty="0"/>
              </a:p>
            </p:txBody>
          </p:sp>
        </mc:Choice>
        <mc:Fallback xmlns="">
          <p:sp>
            <p:nvSpPr>
              <p:cNvPr id="9" name="矩形 8">
                <a:extLst>
                  <a:ext uri="{FF2B5EF4-FFF2-40B4-BE49-F238E27FC236}">
                    <a16:creationId xmlns:a16="http://schemas.microsoft.com/office/drawing/2014/main" id="{A9F03975-4F95-465C-B580-7DF04C94DC77}"/>
                  </a:ext>
                </a:extLst>
              </p:cNvPr>
              <p:cNvSpPr>
                <a:spLocks noRot="1" noChangeAspect="1" noMove="1" noResize="1" noEditPoints="1" noAdjustHandles="1" noChangeArrowheads="1" noChangeShapeType="1" noTextEdit="1"/>
              </p:cNvSpPr>
              <p:nvPr/>
            </p:nvSpPr>
            <p:spPr>
              <a:xfrm>
                <a:off x="5716403" y="532553"/>
                <a:ext cx="2065694" cy="11835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50DA5AA-A072-4907-973F-38CA5A266902}"/>
                  </a:ext>
                </a:extLst>
              </p:cNvPr>
              <p:cNvSpPr/>
              <p:nvPr/>
            </p:nvSpPr>
            <p:spPr>
              <a:xfrm>
                <a:off x="8008366" y="929118"/>
                <a:ext cx="36206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𝑢</m:t>
                      </m:r>
                      <m:r>
                        <a:rPr lang="en-US" altLang="zh-CN" sz="2400" b="0" i="1" smtClean="0">
                          <a:solidFill>
                            <a:srgbClr val="FF0000"/>
                          </a:solidFill>
                          <a:latin typeface="Cambria Math" panose="02040503050406030204" pitchFamily="18" charset="0"/>
                        </a:rPr>
                        <m:t>=0,  0≤</m:t>
                      </m:r>
                      <m:r>
                        <a:rPr lang="en-US" altLang="zh-CN" sz="2400" b="0" i="1" smtClean="0">
                          <a:latin typeface="Cambria Math" panose="02040503050406030204" pitchFamily="18" charset="0"/>
                          <a:ea typeface="Cambria Math" panose="02040503050406030204" pitchFamily="18" charset="0"/>
                        </a:rPr>
                        <m:t>𝑣</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10" name="矩形 9">
                <a:extLst>
                  <a:ext uri="{FF2B5EF4-FFF2-40B4-BE49-F238E27FC236}">
                    <a16:creationId xmlns:a16="http://schemas.microsoft.com/office/drawing/2014/main" id="{B50DA5AA-A072-4907-973F-38CA5A266902}"/>
                  </a:ext>
                </a:extLst>
              </p:cNvPr>
              <p:cNvSpPr>
                <a:spLocks noRot="1" noChangeAspect="1" noMove="1" noResize="1" noEditPoints="1" noAdjustHandles="1" noChangeArrowheads="1" noChangeShapeType="1" noTextEdit="1"/>
              </p:cNvSpPr>
              <p:nvPr/>
            </p:nvSpPr>
            <p:spPr>
              <a:xfrm>
                <a:off x="8008366" y="929118"/>
                <a:ext cx="3620671"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7CCCF51-4A34-4535-AF49-4D8563D1D4C5}"/>
                  </a:ext>
                </a:extLst>
              </p:cNvPr>
              <p:cNvSpPr/>
              <p:nvPr/>
            </p:nvSpPr>
            <p:spPr>
              <a:xfrm>
                <a:off x="2025003" y="2316989"/>
                <a:ext cx="617375" cy="9106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i="1" smtClean="0">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4</m:t>
                              </m:r>
                            </m:den>
                          </m:f>
                        </m:e>
                      </m:rad>
                    </m:oMath>
                  </m:oMathPara>
                </a14:m>
                <a:endParaRPr lang="zh-CN" altLang="en-US" dirty="0"/>
              </a:p>
            </p:txBody>
          </p:sp>
        </mc:Choice>
        <mc:Fallback xmlns="">
          <p:sp>
            <p:nvSpPr>
              <p:cNvPr id="11" name="矩形 10">
                <a:extLst>
                  <a:ext uri="{FF2B5EF4-FFF2-40B4-BE49-F238E27FC236}">
                    <a16:creationId xmlns:a16="http://schemas.microsoft.com/office/drawing/2014/main" id="{F7CCCF51-4A34-4535-AF49-4D8563D1D4C5}"/>
                  </a:ext>
                </a:extLst>
              </p:cNvPr>
              <p:cNvSpPr>
                <a:spLocks noRot="1" noChangeAspect="1" noMove="1" noResize="1" noEditPoints="1" noAdjustHandles="1" noChangeArrowheads="1" noChangeShapeType="1" noTextEdit="1"/>
              </p:cNvSpPr>
              <p:nvPr/>
            </p:nvSpPr>
            <p:spPr>
              <a:xfrm>
                <a:off x="2025003" y="2316989"/>
                <a:ext cx="617375" cy="9106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7F223CC-1941-4A49-87D9-759D2FA9FFBA}"/>
                  </a:ext>
                </a:extLst>
              </p:cNvPr>
              <p:cNvSpPr/>
              <p:nvPr/>
            </p:nvSpPr>
            <p:spPr>
              <a:xfrm>
                <a:off x="4364589" y="2316989"/>
                <a:ext cx="617375" cy="9106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i="1" smtClean="0">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4</m:t>
                              </m:r>
                            </m:den>
                          </m:f>
                        </m:e>
                      </m:rad>
                    </m:oMath>
                  </m:oMathPara>
                </a14:m>
                <a:endParaRPr lang="zh-CN" altLang="en-US" dirty="0"/>
              </a:p>
            </p:txBody>
          </p:sp>
        </mc:Choice>
        <mc:Fallback xmlns="">
          <p:sp>
            <p:nvSpPr>
              <p:cNvPr id="12" name="矩形 11">
                <a:extLst>
                  <a:ext uri="{FF2B5EF4-FFF2-40B4-BE49-F238E27FC236}">
                    <a16:creationId xmlns:a16="http://schemas.microsoft.com/office/drawing/2014/main" id="{27F223CC-1941-4A49-87D9-759D2FA9FFBA}"/>
                  </a:ext>
                </a:extLst>
              </p:cNvPr>
              <p:cNvSpPr>
                <a:spLocks noRot="1" noChangeAspect="1" noMove="1" noResize="1" noEditPoints="1" noAdjustHandles="1" noChangeArrowheads="1" noChangeShapeType="1" noTextEdit="1"/>
              </p:cNvSpPr>
              <p:nvPr/>
            </p:nvSpPr>
            <p:spPr>
              <a:xfrm>
                <a:off x="4364589" y="2316989"/>
                <a:ext cx="617375" cy="9106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EBE266A-6227-4AE3-9964-8ACED11CCEDE}"/>
                  </a:ext>
                </a:extLst>
              </p:cNvPr>
              <p:cNvSpPr/>
              <p:nvPr/>
            </p:nvSpPr>
            <p:spPr>
              <a:xfrm>
                <a:off x="6861740" y="2316989"/>
                <a:ext cx="617375" cy="9106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i="1" smtClean="0">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4</m:t>
                              </m:r>
                            </m:den>
                          </m:f>
                        </m:e>
                      </m:rad>
                    </m:oMath>
                  </m:oMathPara>
                </a14:m>
                <a:endParaRPr lang="zh-CN" altLang="en-US" dirty="0"/>
              </a:p>
            </p:txBody>
          </p:sp>
        </mc:Choice>
        <mc:Fallback xmlns="">
          <p:sp>
            <p:nvSpPr>
              <p:cNvPr id="13" name="矩形 12">
                <a:extLst>
                  <a:ext uri="{FF2B5EF4-FFF2-40B4-BE49-F238E27FC236}">
                    <a16:creationId xmlns:a16="http://schemas.microsoft.com/office/drawing/2014/main" id="{CEBE266A-6227-4AE3-9964-8ACED11CCEDE}"/>
                  </a:ext>
                </a:extLst>
              </p:cNvPr>
              <p:cNvSpPr>
                <a:spLocks noRot="1" noChangeAspect="1" noMove="1" noResize="1" noEditPoints="1" noAdjustHandles="1" noChangeArrowheads="1" noChangeShapeType="1" noTextEdit="1"/>
              </p:cNvSpPr>
              <p:nvPr/>
            </p:nvSpPr>
            <p:spPr>
              <a:xfrm>
                <a:off x="6861740" y="2316989"/>
                <a:ext cx="617375" cy="9106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6F60CAC-C51D-4741-AC35-22F48EB2A376}"/>
                  </a:ext>
                </a:extLst>
              </p:cNvPr>
              <p:cNvSpPr/>
              <p:nvPr/>
            </p:nvSpPr>
            <p:spPr>
              <a:xfrm>
                <a:off x="9201326" y="2327966"/>
                <a:ext cx="617375" cy="9106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i="1" smtClean="0">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4</m:t>
                              </m:r>
                            </m:den>
                          </m:f>
                        </m:e>
                      </m:rad>
                    </m:oMath>
                  </m:oMathPara>
                </a14:m>
                <a:endParaRPr lang="zh-CN" altLang="en-US" dirty="0"/>
              </a:p>
            </p:txBody>
          </p:sp>
        </mc:Choice>
        <mc:Fallback xmlns="">
          <p:sp>
            <p:nvSpPr>
              <p:cNvPr id="14" name="矩形 13">
                <a:extLst>
                  <a:ext uri="{FF2B5EF4-FFF2-40B4-BE49-F238E27FC236}">
                    <a16:creationId xmlns:a16="http://schemas.microsoft.com/office/drawing/2014/main" id="{C6F60CAC-C51D-4741-AC35-22F48EB2A376}"/>
                  </a:ext>
                </a:extLst>
              </p:cNvPr>
              <p:cNvSpPr>
                <a:spLocks noRot="1" noChangeAspect="1" noMove="1" noResize="1" noEditPoints="1" noAdjustHandles="1" noChangeArrowheads="1" noChangeShapeType="1" noTextEdit="1"/>
              </p:cNvSpPr>
              <p:nvPr/>
            </p:nvSpPr>
            <p:spPr>
              <a:xfrm>
                <a:off x="9201326" y="2327966"/>
                <a:ext cx="617375" cy="910699"/>
              </a:xfrm>
              <a:prstGeom prst="rect">
                <a:avLst/>
              </a:prstGeom>
              <a:blipFill>
                <a:blip r:embed="rId8"/>
                <a:stretch>
                  <a:fillRect/>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1CE653D1-EC47-4A0C-98E5-DCD6C5E38F33}"/>
              </a:ext>
            </a:extLst>
          </p:cNvPr>
          <p:cNvSpPr/>
          <p:nvPr/>
        </p:nvSpPr>
        <p:spPr>
          <a:xfrm>
            <a:off x="144071" y="211965"/>
            <a:ext cx="3103735" cy="584775"/>
          </a:xfrm>
          <a:prstGeom prst="rect">
            <a:avLst/>
          </a:prstGeom>
        </p:spPr>
        <p:txBody>
          <a:bodyPr wrap="none">
            <a:spAutoFit/>
          </a:bodyPr>
          <a:lstStyle/>
          <a:p>
            <a:r>
              <a:rPr lang="en-US" altLang="zh-CN" sz="3200" dirty="0"/>
              <a:t>C :</a:t>
            </a:r>
            <a:r>
              <a:rPr lang="zh-CN" altLang="en-US" sz="3200" dirty="0"/>
              <a:t>余弦变换矩阵</a:t>
            </a:r>
          </a:p>
        </p:txBody>
      </p:sp>
    </p:spTree>
    <p:extLst>
      <p:ext uri="{BB962C8B-B14F-4D97-AF65-F5344CB8AC3E}">
        <p14:creationId xmlns:p14="http://schemas.microsoft.com/office/powerpoint/2010/main" val="153798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93B30051-360F-4CF9-98D3-FBEA79169AE3}"/>
                  </a:ext>
                </a:extLst>
              </p:cNvPr>
              <p:cNvGraphicFramePr>
                <a:graphicFrameLocks noGrp="1"/>
              </p:cNvGraphicFramePr>
              <p:nvPr>
                <p:extLst/>
              </p:nvPr>
            </p:nvGraphicFramePr>
            <p:xfrm>
              <a:off x="1109269" y="2502917"/>
              <a:ext cx="10594720" cy="3520264"/>
            </p:xfrm>
            <a:graphic>
              <a:graphicData uri="http://schemas.openxmlformats.org/drawingml/2006/table">
                <a:tbl>
                  <a:tblPr firstRow="1" bandRow="1">
                    <a:tableStyleId>{2D5ABB26-0587-4C30-8999-92F81FD0307C}</a:tableStyleId>
                  </a:tblPr>
                  <a:tblGrid>
                    <a:gridCol w="2648680">
                      <a:extLst>
                        <a:ext uri="{9D8B030D-6E8A-4147-A177-3AD203B41FA5}">
                          <a16:colId xmlns:a16="http://schemas.microsoft.com/office/drawing/2014/main" val="2998024908"/>
                        </a:ext>
                      </a:extLst>
                    </a:gridCol>
                    <a:gridCol w="2648680">
                      <a:extLst>
                        <a:ext uri="{9D8B030D-6E8A-4147-A177-3AD203B41FA5}">
                          <a16:colId xmlns:a16="http://schemas.microsoft.com/office/drawing/2014/main" val="3004135011"/>
                        </a:ext>
                      </a:extLst>
                    </a:gridCol>
                    <a:gridCol w="2648680">
                      <a:extLst>
                        <a:ext uri="{9D8B030D-6E8A-4147-A177-3AD203B41FA5}">
                          <a16:colId xmlns:a16="http://schemas.microsoft.com/office/drawing/2014/main" val="4057231145"/>
                        </a:ext>
                      </a:extLst>
                    </a:gridCol>
                    <a:gridCol w="2648680">
                      <a:extLst>
                        <a:ext uri="{9D8B030D-6E8A-4147-A177-3AD203B41FA5}">
                          <a16:colId xmlns:a16="http://schemas.microsoft.com/office/drawing/2014/main" val="1834906141"/>
                        </a:ext>
                      </a:extLst>
                    </a:gridCol>
                  </a:tblGrid>
                  <a:tr h="814591">
                    <a:tc>
                      <a:txBody>
                        <a:bodyPr/>
                        <a:lstStyle/>
                        <a:p>
                          <a:pPr algn="ct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260031"/>
                      </a:ext>
                    </a:extLst>
                  </a:tr>
                  <a:tr h="814591">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2∗0+1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2∗1+1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2∗2+1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2∗3+1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005555"/>
                      </a:ext>
                    </a:extLst>
                  </a:tr>
                  <a:tr h="814591">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2∗0+1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2∗1+1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2∗2+1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2∗3+1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694194"/>
                      </a:ext>
                    </a:extLst>
                  </a:tr>
                  <a:tr h="814591">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2∗0+1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∗3</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2∗1+1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∗3</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2∗2+1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∗3</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latin typeface="Cambria Math" panose="02040503050406030204" pitchFamily="18" charset="0"/>
                                      </a:rPr>
                                    </m:ctrlPr>
                                  </m:radPr>
                                  <m:deg/>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4</m:t>
                                        </m:r>
                                      </m:den>
                                    </m:f>
                                  </m:e>
                                </m:rad>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2∗3+1</m:t>
                                                </m:r>
                                              </m:e>
                                            </m:d>
                                            <m:r>
                                              <a:rPr lang="zh-CN" altLang="en-US" sz="1800" b="0" i="1" smtClean="0">
                                                <a:latin typeface="Cambria Math" panose="02040503050406030204" pitchFamily="18" charset="0"/>
                                              </a:rPr>
                                              <m:t>𝜋</m:t>
                                            </m:r>
                                            <m:r>
                                              <a:rPr lang="en-US" altLang="zh-CN" sz="1800" b="0" i="1" smtClean="0">
                                                <a:latin typeface="Cambria Math" panose="02040503050406030204" pitchFamily="18" charset="0"/>
                                              </a:rPr>
                                              <m:t>∗3</m:t>
                                            </m:r>
                                          </m:num>
                                          <m:den>
                                            <m:r>
                                              <a:rPr lang="en-US" altLang="zh-CN" sz="1800" b="0" i="1" smtClean="0">
                                                <a:latin typeface="Cambria Math" panose="02040503050406030204" pitchFamily="18" charset="0"/>
                                              </a:rPr>
                                              <m:t>2∗4</m:t>
                                            </m:r>
                                          </m:den>
                                        </m:f>
                                      </m:e>
                                    </m:d>
                                  </m:e>
                                </m:func>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6230454"/>
                      </a:ext>
                    </a:extLst>
                  </a:tr>
                </a:tbl>
              </a:graphicData>
            </a:graphic>
          </p:graphicFrame>
        </mc:Choice>
        <mc:Fallback xmlns="">
          <p:graphicFrame>
            <p:nvGraphicFramePr>
              <p:cNvPr id="4" name="表格 3">
                <a:extLst>
                  <a:ext uri="{FF2B5EF4-FFF2-40B4-BE49-F238E27FC236}">
                    <a16:creationId xmlns:a16="http://schemas.microsoft.com/office/drawing/2014/main" id="{93B30051-360F-4CF9-98D3-FBEA79169AE3}"/>
                  </a:ext>
                </a:extLst>
              </p:cNvPr>
              <p:cNvGraphicFramePr>
                <a:graphicFrameLocks noGrp="1"/>
              </p:cNvGraphicFramePr>
              <p:nvPr>
                <p:extLst>
                  <p:ext uri="{D42A27DB-BD31-4B8C-83A1-F6EECF244321}">
                    <p14:modId xmlns:p14="http://schemas.microsoft.com/office/powerpoint/2010/main" val="4100243736"/>
                  </p:ext>
                </p:extLst>
              </p:nvPr>
            </p:nvGraphicFramePr>
            <p:xfrm>
              <a:off x="1109269" y="2502917"/>
              <a:ext cx="10594720" cy="3520264"/>
            </p:xfrm>
            <a:graphic>
              <a:graphicData uri="http://schemas.openxmlformats.org/drawingml/2006/table">
                <a:tbl>
                  <a:tblPr firstRow="1" bandRow="1">
                    <a:tableStyleId>{2D5ABB26-0587-4C30-8999-92F81FD0307C}</a:tableStyleId>
                  </a:tblPr>
                  <a:tblGrid>
                    <a:gridCol w="2648680">
                      <a:extLst>
                        <a:ext uri="{9D8B030D-6E8A-4147-A177-3AD203B41FA5}">
                          <a16:colId xmlns:a16="http://schemas.microsoft.com/office/drawing/2014/main" val="2998024908"/>
                        </a:ext>
                      </a:extLst>
                    </a:gridCol>
                    <a:gridCol w="2648680">
                      <a:extLst>
                        <a:ext uri="{9D8B030D-6E8A-4147-A177-3AD203B41FA5}">
                          <a16:colId xmlns:a16="http://schemas.microsoft.com/office/drawing/2014/main" val="3004135011"/>
                        </a:ext>
                      </a:extLst>
                    </a:gridCol>
                    <a:gridCol w="2648680">
                      <a:extLst>
                        <a:ext uri="{9D8B030D-6E8A-4147-A177-3AD203B41FA5}">
                          <a16:colId xmlns:a16="http://schemas.microsoft.com/office/drawing/2014/main" val="4057231145"/>
                        </a:ext>
                      </a:extLst>
                    </a:gridCol>
                    <a:gridCol w="2648680">
                      <a:extLst>
                        <a:ext uri="{9D8B030D-6E8A-4147-A177-3AD203B41FA5}">
                          <a16:colId xmlns:a16="http://schemas.microsoft.com/office/drawing/2014/main" val="1834906141"/>
                        </a:ext>
                      </a:extLst>
                    </a:gridCol>
                  </a:tblGrid>
                  <a:tr h="814591">
                    <a:tc>
                      <a:txBody>
                        <a:bodyPr/>
                        <a:lstStyle/>
                        <a:p>
                          <a:pPr algn="ct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260031"/>
                      </a:ext>
                    </a:extLst>
                  </a:tr>
                  <a:tr h="90189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 t="-91216" r="-300460" b="-20202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230" t="-91216" r="-200460" b="-20202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691" t="-91216" r="-100922" b="-20202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000" t="-91216" r="-690" b="-202027"/>
                          </a:stretch>
                        </a:blipFill>
                      </a:tcPr>
                    </a:tc>
                    <a:extLst>
                      <a:ext uri="{0D108BD9-81ED-4DB2-BD59-A6C34878D82A}">
                        <a16:rowId xmlns:a16="http://schemas.microsoft.com/office/drawing/2014/main" val="2938005555"/>
                      </a:ext>
                    </a:extLst>
                  </a:tr>
                  <a:tr h="90189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 t="-189933" r="-300460" b="-10067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230" t="-189933" r="-200460" b="-10067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691" t="-189933" r="-100922" b="-10067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000" t="-189933" r="-690" b="-100671"/>
                          </a:stretch>
                        </a:blipFill>
                      </a:tcPr>
                    </a:tc>
                    <a:extLst>
                      <a:ext uri="{0D108BD9-81ED-4DB2-BD59-A6C34878D82A}">
                        <a16:rowId xmlns:a16="http://schemas.microsoft.com/office/drawing/2014/main" val="741694194"/>
                      </a:ext>
                    </a:extLst>
                  </a:tr>
                  <a:tr h="90189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 t="-291892" r="-300460" b="-13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230" t="-291892" r="-200460" b="-13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691" t="-291892" r="-100922" b="-13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000" t="-291892" r="-690" b="-1351"/>
                          </a:stretch>
                        </a:blipFill>
                      </a:tcPr>
                    </a:tc>
                    <a:extLst>
                      <a:ext uri="{0D108BD9-81ED-4DB2-BD59-A6C34878D82A}">
                        <a16:rowId xmlns:a16="http://schemas.microsoft.com/office/drawing/2014/main" val="2826230454"/>
                      </a:ext>
                    </a:extLst>
                  </a:tr>
                </a:tbl>
              </a:graphicData>
            </a:graphic>
          </p:graphicFrame>
        </mc:Fallback>
      </mc:AlternateContent>
      <p:sp>
        <p:nvSpPr>
          <p:cNvPr id="5" name="文本框 4">
            <a:extLst>
              <a:ext uri="{FF2B5EF4-FFF2-40B4-BE49-F238E27FC236}">
                <a16:creationId xmlns:a16="http://schemas.microsoft.com/office/drawing/2014/main" id="{466D5DC5-AB11-4F0F-B72D-DFA4A128E3C3}"/>
              </a:ext>
            </a:extLst>
          </p:cNvPr>
          <p:cNvSpPr txBox="1"/>
          <p:nvPr/>
        </p:nvSpPr>
        <p:spPr>
          <a:xfrm>
            <a:off x="5527356" y="1564491"/>
            <a:ext cx="375424" cy="584775"/>
          </a:xfrm>
          <a:prstGeom prst="rect">
            <a:avLst/>
          </a:prstGeom>
          <a:noFill/>
        </p:spPr>
        <p:txBody>
          <a:bodyPr wrap="none" rtlCol="0">
            <a:spAutoFit/>
          </a:bodyPr>
          <a:lstStyle/>
          <a:p>
            <a:r>
              <a:rPr lang="en-US" altLang="zh-CN" sz="3200" dirty="0">
                <a:solidFill>
                  <a:srgbClr val="FF0000"/>
                </a:solidFill>
              </a:rPr>
              <a:t>v</a:t>
            </a:r>
            <a:endParaRPr lang="zh-CN" altLang="en-US" sz="3200" dirty="0">
              <a:solidFill>
                <a:srgbClr val="FF0000"/>
              </a:solidFill>
            </a:endParaRPr>
          </a:p>
        </p:txBody>
      </p:sp>
      <p:sp>
        <p:nvSpPr>
          <p:cNvPr id="6" name="文本框 5">
            <a:extLst>
              <a:ext uri="{FF2B5EF4-FFF2-40B4-BE49-F238E27FC236}">
                <a16:creationId xmlns:a16="http://schemas.microsoft.com/office/drawing/2014/main" id="{1BCC20FC-DCB6-4F58-B745-BA08AF5BB4DD}"/>
              </a:ext>
            </a:extLst>
          </p:cNvPr>
          <p:cNvSpPr txBox="1"/>
          <p:nvPr/>
        </p:nvSpPr>
        <p:spPr>
          <a:xfrm>
            <a:off x="196056" y="3839711"/>
            <a:ext cx="410690" cy="584775"/>
          </a:xfrm>
          <a:prstGeom prst="rect">
            <a:avLst/>
          </a:prstGeom>
          <a:noFill/>
        </p:spPr>
        <p:txBody>
          <a:bodyPr wrap="none" rtlCol="0">
            <a:spAutoFit/>
          </a:bodyPr>
          <a:lstStyle/>
          <a:p>
            <a:r>
              <a:rPr lang="en-US" altLang="zh-CN" sz="3200" dirty="0">
                <a:solidFill>
                  <a:srgbClr val="FF0000"/>
                </a:solidFill>
              </a:rPr>
              <a:t>u</a:t>
            </a:r>
            <a:endParaRPr lang="zh-CN" altLang="en-US" sz="3200" dirty="0">
              <a:solidFill>
                <a:srgbClr val="FF0000"/>
              </a:solidFill>
            </a:endParaRPr>
          </a:p>
        </p:txBody>
      </p:sp>
      <p:sp>
        <p:nvSpPr>
          <p:cNvPr id="7" name="文本框 6">
            <a:extLst>
              <a:ext uri="{FF2B5EF4-FFF2-40B4-BE49-F238E27FC236}">
                <a16:creationId xmlns:a16="http://schemas.microsoft.com/office/drawing/2014/main" id="{6FE5DEC4-11C7-46B6-8917-4D449FF8D10C}"/>
              </a:ext>
            </a:extLst>
          </p:cNvPr>
          <p:cNvSpPr txBox="1"/>
          <p:nvPr/>
        </p:nvSpPr>
        <p:spPr>
          <a:xfrm>
            <a:off x="1874251" y="1996774"/>
            <a:ext cx="8138766" cy="461665"/>
          </a:xfrm>
          <a:prstGeom prst="rect">
            <a:avLst/>
          </a:prstGeom>
          <a:noFill/>
        </p:spPr>
        <p:txBody>
          <a:bodyPr wrap="none" rtlCol="0">
            <a:spAutoFit/>
          </a:bodyPr>
          <a:lstStyle/>
          <a:p>
            <a:r>
              <a:rPr lang="en-US" altLang="zh-CN" sz="2400" dirty="0"/>
              <a:t>0                                1                            2                         3</a:t>
            </a:r>
            <a:endParaRPr lang="zh-CN" altLang="en-US" sz="2400" dirty="0"/>
          </a:p>
        </p:txBody>
      </p:sp>
      <p:sp>
        <p:nvSpPr>
          <p:cNvPr id="8" name="文本框 7">
            <a:extLst>
              <a:ext uri="{FF2B5EF4-FFF2-40B4-BE49-F238E27FC236}">
                <a16:creationId xmlns:a16="http://schemas.microsoft.com/office/drawing/2014/main" id="{917F9E4B-FADE-4158-B03C-AED5AEFCDBF1}"/>
              </a:ext>
            </a:extLst>
          </p:cNvPr>
          <p:cNvSpPr txBox="1"/>
          <p:nvPr/>
        </p:nvSpPr>
        <p:spPr>
          <a:xfrm>
            <a:off x="658730" y="2793271"/>
            <a:ext cx="346570" cy="2677656"/>
          </a:xfrm>
          <a:prstGeom prst="rect">
            <a:avLst/>
          </a:prstGeom>
          <a:noFill/>
        </p:spPr>
        <p:txBody>
          <a:bodyPr wrap="none" rtlCol="0">
            <a:spAutoFit/>
          </a:bodyPr>
          <a:lstStyle/>
          <a:p>
            <a:pPr algn="ctr"/>
            <a:r>
              <a:rPr lang="en-US" altLang="zh-CN" sz="2400" dirty="0"/>
              <a:t>0</a:t>
            </a:r>
          </a:p>
          <a:p>
            <a:pPr algn="ctr"/>
            <a:endParaRPr lang="en-US" altLang="zh-CN" sz="2400" dirty="0"/>
          </a:p>
          <a:p>
            <a:pPr algn="ctr"/>
            <a:r>
              <a:rPr lang="en-US" altLang="zh-CN" sz="2400" dirty="0"/>
              <a:t>1</a:t>
            </a:r>
          </a:p>
          <a:p>
            <a:pPr algn="ctr"/>
            <a:endParaRPr lang="en-US" altLang="zh-CN" sz="2400" dirty="0"/>
          </a:p>
          <a:p>
            <a:pPr algn="ctr"/>
            <a:r>
              <a:rPr lang="en-US" altLang="zh-CN" sz="2400" dirty="0"/>
              <a:t>2</a:t>
            </a:r>
          </a:p>
          <a:p>
            <a:pPr algn="ctr"/>
            <a:endParaRPr lang="en-US" altLang="zh-CN" sz="2400" dirty="0"/>
          </a:p>
          <a:p>
            <a:pPr algn="ctr"/>
            <a:r>
              <a:rPr lang="en-US" altLang="zh-CN" sz="2400" dirty="0"/>
              <a:t>3</a:t>
            </a:r>
            <a:endParaRPr lang="zh-CN" altLang="en-US" sz="2400" dirty="0"/>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BEB7693A-1264-4BDF-9401-C25775EA03D3}"/>
                  </a:ext>
                </a:extLst>
              </p:cNvPr>
              <p:cNvSpPr/>
              <p:nvPr/>
            </p:nvSpPr>
            <p:spPr>
              <a:xfrm>
                <a:off x="5412869" y="609088"/>
                <a:ext cx="4458272" cy="11835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𝐶</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𝑁</m:t>
                              </m:r>
                            </m:den>
                          </m:f>
                        </m:e>
                      </m:rad>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+1</m:t>
                                      </m:r>
                                    </m:e>
                                  </m:d>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𝑢</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𝑁</m:t>
                                  </m:r>
                                </m:den>
                              </m:f>
                            </m:e>
                          </m:d>
                        </m:e>
                      </m:func>
                    </m:oMath>
                  </m:oMathPara>
                </a14:m>
                <a:endParaRPr lang="zh-CN" altLang="en-US" sz="2400" dirty="0"/>
              </a:p>
            </p:txBody>
          </p:sp>
        </mc:Choice>
        <mc:Fallback xmlns="">
          <p:sp>
            <p:nvSpPr>
              <p:cNvPr id="16" name="矩形 15">
                <a:extLst>
                  <a:ext uri="{FF2B5EF4-FFF2-40B4-BE49-F238E27FC236}">
                    <a16:creationId xmlns:a16="http://schemas.microsoft.com/office/drawing/2014/main" id="{BEB7693A-1264-4BDF-9401-C25775EA03D3}"/>
                  </a:ext>
                </a:extLst>
              </p:cNvPr>
              <p:cNvSpPr>
                <a:spLocks noRot="1" noChangeAspect="1" noMove="1" noResize="1" noEditPoints="1" noAdjustHandles="1" noChangeArrowheads="1" noChangeShapeType="1" noTextEdit="1"/>
              </p:cNvSpPr>
              <p:nvPr/>
            </p:nvSpPr>
            <p:spPr>
              <a:xfrm>
                <a:off x="5412869" y="609088"/>
                <a:ext cx="4458272" cy="11835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CCDE1D92-2E29-41F4-93EE-4C8B6F77EBFA}"/>
                  </a:ext>
                </a:extLst>
              </p:cNvPr>
              <p:cNvSpPr/>
              <p:nvPr/>
            </p:nvSpPr>
            <p:spPr>
              <a:xfrm>
                <a:off x="5527356" y="83161"/>
                <a:ext cx="42292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𝑢</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−1, 0≤</m:t>
                      </m:r>
                      <m:r>
                        <a:rPr lang="en-US" altLang="zh-CN" sz="2400" b="0" i="1" smtClean="0">
                          <a:latin typeface="Cambria Math" panose="02040503050406030204" pitchFamily="18" charset="0"/>
                          <a:ea typeface="Cambria Math" panose="02040503050406030204" pitchFamily="18" charset="0"/>
                        </a:rPr>
                        <m:t>𝑣</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17" name="矩形 16">
                <a:extLst>
                  <a:ext uri="{FF2B5EF4-FFF2-40B4-BE49-F238E27FC236}">
                    <a16:creationId xmlns:a16="http://schemas.microsoft.com/office/drawing/2014/main" id="{CCDE1D92-2E29-41F4-93EE-4C8B6F77EBFA}"/>
                  </a:ext>
                </a:extLst>
              </p:cNvPr>
              <p:cNvSpPr>
                <a:spLocks noRot="1" noChangeAspect="1" noMove="1" noResize="1" noEditPoints="1" noAdjustHandles="1" noChangeArrowheads="1" noChangeShapeType="1" noTextEdit="1"/>
              </p:cNvSpPr>
              <p:nvPr/>
            </p:nvSpPr>
            <p:spPr>
              <a:xfrm>
                <a:off x="5527356" y="83161"/>
                <a:ext cx="4229299" cy="461665"/>
              </a:xfrm>
              <a:prstGeom prst="rect">
                <a:avLst/>
              </a:prstGeom>
              <a:blipFill>
                <a:blip r:embed="rId5"/>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7413A45C-E57A-40D7-8597-FB22833B97A4}"/>
              </a:ext>
            </a:extLst>
          </p:cNvPr>
          <p:cNvSpPr/>
          <p:nvPr/>
        </p:nvSpPr>
        <p:spPr>
          <a:xfrm>
            <a:off x="288205" y="873537"/>
            <a:ext cx="4027486" cy="461665"/>
          </a:xfrm>
          <a:prstGeom prst="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r>
              <a:rPr lang="zh-CN" altLang="en-US" sz="2400" dirty="0"/>
              <a:t>构建 </a:t>
            </a:r>
            <a:r>
              <a:rPr lang="en-US" altLang="zh-CN" sz="2400" dirty="0"/>
              <a:t>N = 4 </a:t>
            </a:r>
            <a:r>
              <a:rPr lang="zh-CN" altLang="en-US" sz="2400" dirty="0"/>
              <a:t>的余弦变换矩阵</a:t>
            </a:r>
          </a:p>
        </p:txBody>
      </p:sp>
      <p:sp>
        <p:nvSpPr>
          <p:cNvPr id="12" name="矩形 11">
            <a:extLst>
              <a:ext uri="{FF2B5EF4-FFF2-40B4-BE49-F238E27FC236}">
                <a16:creationId xmlns:a16="http://schemas.microsoft.com/office/drawing/2014/main" id="{DCBA1936-B14C-40AF-AE78-F92F5617201E}"/>
              </a:ext>
            </a:extLst>
          </p:cNvPr>
          <p:cNvSpPr/>
          <p:nvPr/>
        </p:nvSpPr>
        <p:spPr>
          <a:xfrm>
            <a:off x="144071" y="211965"/>
            <a:ext cx="3103735" cy="584775"/>
          </a:xfrm>
          <a:prstGeom prst="rect">
            <a:avLst/>
          </a:prstGeom>
        </p:spPr>
        <p:txBody>
          <a:bodyPr wrap="none">
            <a:spAutoFit/>
          </a:bodyPr>
          <a:lstStyle/>
          <a:p>
            <a:r>
              <a:rPr lang="en-US" altLang="zh-CN" sz="3200" dirty="0"/>
              <a:t>C :</a:t>
            </a:r>
            <a:r>
              <a:rPr lang="zh-CN" altLang="en-US" sz="3200" dirty="0"/>
              <a:t>余弦变换矩阵</a:t>
            </a:r>
          </a:p>
        </p:txBody>
      </p:sp>
    </p:spTree>
    <p:extLst>
      <p:ext uri="{BB962C8B-B14F-4D97-AF65-F5344CB8AC3E}">
        <p14:creationId xmlns:p14="http://schemas.microsoft.com/office/powerpoint/2010/main" val="4270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952B75-C15F-4301-AB59-F0BEF669EFDC}"/>
              </a:ext>
            </a:extLst>
          </p:cNvPr>
          <p:cNvSpPr/>
          <p:nvPr/>
        </p:nvSpPr>
        <p:spPr>
          <a:xfrm>
            <a:off x="196056" y="190522"/>
            <a:ext cx="5096267" cy="1077218"/>
          </a:xfrm>
          <a:prstGeom prst="rect">
            <a:avLst/>
          </a:prstGeom>
        </p:spPr>
        <p:txBody>
          <a:bodyPr wrap="none">
            <a:spAutoFit/>
          </a:bodyPr>
          <a:lstStyle/>
          <a:p>
            <a:r>
              <a:rPr lang="en-US" altLang="zh-CN" sz="3200" dirty="0"/>
              <a:t>C : cosine transform matrix. </a:t>
            </a:r>
          </a:p>
          <a:p>
            <a:r>
              <a:rPr lang="en-US" altLang="zh-CN" sz="3200" dirty="0"/>
              <a:t> </a:t>
            </a:r>
            <a:endParaRPr lang="zh-CN" altLang="en-US" sz="3200" dirty="0"/>
          </a:p>
        </p:txBody>
      </p:sp>
      <p:sp>
        <p:nvSpPr>
          <p:cNvPr id="3" name="矩形 2">
            <a:extLst>
              <a:ext uri="{FF2B5EF4-FFF2-40B4-BE49-F238E27FC236}">
                <a16:creationId xmlns:a16="http://schemas.microsoft.com/office/drawing/2014/main" id="{BC206404-9447-4E1B-A267-D345681E3B0E}"/>
              </a:ext>
            </a:extLst>
          </p:cNvPr>
          <p:cNvSpPr/>
          <p:nvPr/>
        </p:nvSpPr>
        <p:spPr>
          <a:xfrm>
            <a:off x="288205" y="873537"/>
            <a:ext cx="2892657" cy="461665"/>
          </a:xfrm>
          <a:prstGeom prst="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altLang="zh-CN" sz="2400" dirty="0"/>
              <a:t>Construct C, N = 4</a:t>
            </a:r>
            <a:endParaRPr lang="zh-CN" altLang="en-US" sz="2400" dirty="0"/>
          </a:p>
        </p:txBody>
      </p:sp>
      <p:graphicFrame>
        <p:nvGraphicFramePr>
          <p:cNvPr id="4" name="表格 3">
            <a:extLst>
              <a:ext uri="{FF2B5EF4-FFF2-40B4-BE49-F238E27FC236}">
                <a16:creationId xmlns:a16="http://schemas.microsoft.com/office/drawing/2014/main" id="{93B30051-360F-4CF9-98D3-FBEA79169AE3}"/>
              </a:ext>
            </a:extLst>
          </p:cNvPr>
          <p:cNvGraphicFramePr>
            <a:graphicFrameLocks noGrp="1"/>
          </p:cNvGraphicFramePr>
          <p:nvPr>
            <p:extLst/>
          </p:nvPr>
        </p:nvGraphicFramePr>
        <p:xfrm>
          <a:off x="1109269" y="2502917"/>
          <a:ext cx="10594720" cy="3258364"/>
        </p:xfrm>
        <a:graphic>
          <a:graphicData uri="http://schemas.openxmlformats.org/drawingml/2006/table">
            <a:tbl>
              <a:tblPr firstRow="1" bandRow="1">
                <a:tableStyleId>{2D5ABB26-0587-4C30-8999-92F81FD0307C}</a:tableStyleId>
              </a:tblPr>
              <a:tblGrid>
                <a:gridCol w="2648680">
                  <a:extLst>
                    <a:ext uri="{9D8B030D-6E8A-4147-A177-3AD203B41FA5}">
                      <a16:colId xmlns:a16="http://schemas.microsoft.com/office/drawing/2014/main" val="2998024908"/>
                    </a:ext>
                  </a:extLst>
                </a:gridCol>
                <a:gridCol w="2648680">
                  <a:extLst>
                    <a:ext uri="{9D8B030D-6E8A-4147-A177-3AD203B41FA5}">
                      <a16:colId xmlns:a16="http://schemas.microsoft.com/office/drawing/2014/main" val="3004135011"/>
                    </a:ext>
                  </a:extLst>
                </a:gridCol>
                <a:gridCol w="2648680">
                  <a:extLst>
                    <a:ext uri="{9D8B030D-6E8A-4147-A177-3AD203B41FA5}">
                      <a16:colId xmlns:a16="http://schemas.microsoft.com/office/drawing/2014/main" val="4057231145"/>
                    </a:ext>
                  </a:extLst>
                </a:gridCol>
                <a:gridCol w="2648680">
                  <a:extLst>
                    <a:ext uri="{9D8B030D-6E8A-4147-A177-3AD203B41FA5}">
                      <a16:colId xmlns:a16="http://schemas.microsoft.com/office/drawing/2014/main" val="1834906141"/>
                    </a:ext>
                  </a:extLst>
                </a:gridCol>
              </a:tblGrid>
              <a:tr h="814591">
                <a:tc>
                  <a:txBody>
                    <a:bodyPr/>
                    <a:lstStyle/>
                    <a:p>
                      <a:pPr algn="ct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t>0.5</a:t>
                      </a:r>
                      <a:endParaRPr lang="zh-CN" altLang="en-US"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260031"/>
                  </a:ext>
                </a:extLst>
              </a:tr>
              <a:tr h="814591">
                <a:tc>
                  <a:txBody>
                    <a:bodyPr/>
                    <a:lstStyle/>
                    <a:p>
                      <a:pPr marL="0" algn="ctr" defTabSz="914400" rtl="0" eaLnBrk="1" latinLnBrk="0" hangingPunct="1"/>
                      <a:r>
                        <a:rPr lang="en-US" altLang="zh-CN" sz="3200" kern="1200" dirty="0">
                          <a:solidFill>
                            <a:schemeClr val="tx1"/>
                          </a:solidFill>
                          <a:latin typeface="+mn-lt"/>
                          <a:ea typeface="+mn-ea"/>
                          <a:cs typeface="+mn-cs"/>
                        </a:rPr>
                        <a:t>0.65</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3200" kern="1200" dirty="0">
                          <a:solidFill>
                            <a:schemeClr val="tx1"/>
                          </a:solidFill>
                          <a:latin typeface="+mn-lt"/>
                          <a:ea typeface="+mn-ea"/>
                          <a:cs typeface="+mn-cs"/>
                        </a:rPr>
                        <a:t>0.27</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3200" kern="1200" dirty="0">
                          <a:solidFill>
                            <a:schemeClr val="tx1"/>
                          </a:solidFill>
                          <a:latin typeface="+mn-lt"/>
                          <a:ea typeface="+mn-ea"/>
                          <a:cs typeface="+mn-cs"/>
                        </a:rPr>
                        <a:t>-0.27</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3200" kern="1200" dirty="0">
                          <a:solidFill>
                            <a:schemeClr val="tx1"/>
                          </a:solidFill>
                          <a:latin typeface="+mn-lt"/>
                          <a:ea typeface="+mn-ea"/>
                          <a:cs typeface="+mn-cs"/>
                        </a:rPr>
                        <a:t>-0.65</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005555"/>
                  </a:ext>
                </a:extLst>
              </a:tr>
              <a:tr h="814591">
                <a:tc>
                  <a:txBody>
                    <a:bodyPr/>
                    <a:lstStyle/>
                    <a:p>
                      <a:pPr marL="0" algn="ctr" defTabSz="914400" rtl="0" eaLnBrk="1" latinLnBrk="0" hangingPunct="1"/>
                      <a:r>
                        <a:rPr lang="en-US" altLang="zh-CN" sz="3200" kern="1200" dirty="0">
                          <a:solidFill>
                            <a:schemeClr val="tx1"/>
                          </a:solidFill>
                          <a:latin typeface="+mn-lt"/>
                          <a:ea typeface="+mn-ea"/>
                          <a:cs typeface="+mn-cs"/>
                        </a:rPr>
                        <a:t>0.5</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3200" kern="1200" dirty="0">
                          <a:solidFill>
                            <a:schemeClr val="tx1"/>
                          </a:solidFill>
                          <a:latin typeface="+mn-lt"/>
                          <a:ea typeface="+mn-ea"/>
                          <a:cs typeface="+mn-cs"/>
                        </a:rPr>
                        <a:t>-0.5</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3200" kern="1200" dirty="0">
                          <a:solidFill>
                            <a:schemeClr val="tx1"/>
                          </a:solidFill>
                          <a:latin typeface="+mn-lt"/>
                          <a:ea typeface="+mn-ea"/>
                          <a:cs typeface="+mn-cs"/>
                        </a:rPr>
                        <a:t>-0.5</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3200" kern="1200" dirty="0">
                          <a:solidFill>
                            <a:schemeClr val="tx1"/>
                          </a:solidFill>
                          <a:latin typeface="+mn-lt"/>
                          <a:ea typeface="+mn-ea"/>
                          <a:cs typeface="+mn-cs"/>
                        </a:rPr>
                        <a:t>0.5</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694194"/>
                  </a:ext>
                </a:extLst>
              </a:tr>
              <a:tr h="814591">
                <a:tc>
                  <a:txBody>
                    <a:bodyPr/>
                    <a:lstStyle/>
                    <a:p>
                      <a:pPr marL="0" algn="ctr" defTabSz="914400" rtl="0" eaLnBrk="1" latinLnBrk="0" hangingPunct="1"/>
                      <a:r>
                        <a:rPr lang="en-US" altLang="zh-CN" sz="3200" kern="1200" dirty="0">
                          <a:solidFill>
                            <a:schemeClr val="tx1"/>
                          </a:solidFill>
                          <a:latin typeface="+mn-lt"/>
                          <a:ea typeface="+mn-ea"/>
                          <a:cs typeface="+mn-cs"/>
                        </a:rPr>
                        <a:t>0.27</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3200" kern="1200" dirty="0">
                          <a:solidFill>
                            <a:schemeClr val="tx1"/>
                          </a:solidFill>
                          <a:latin typeface="+mn-lt"/>
                          <a:ea typeface="+mn-ea"/>
                          <a:cs typeface="+mn-cs"/>
                        </a:rPr>
                        <a:t>-0.65</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3200" kern="1200" dirty="0">
                          <a:solidFill>
                            <a:schemeClr val="tx1"/>
                          </a:solidFill>
                          <a:latin typeface="+mn-lt"/>
                          <a:ea typeface="+mn-ea"/>
                          <a:cs typeface="+mn-cs"/>
                        </a:rPr>
                        <a:t>0.65</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3200" kern="1200" dirty="0">
                          <a:solidFill>
                            <a:schemeClr val="tx1"/>
                          </a:solidFill>
                          <a:latin typeface="+mn-lt"/>
                          <a:ea typeface="+mn-ea"/>
                          <a:cs typeface="+mn-cs"/>
                        </a:rPr>
                        <a:t>-0.27</a:t>
                      </a:r>
                      <a:endParaRPr lang="zh-CN" altLang="en-US" sz="3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6230454"/>
                  </a:ext>
                </a:extLst>
              </a:tr>
            </a:tbl>
          </a:graphicData>
        </a:graphic>
      </p:graphicFrame>
      <p:sp>
        <p:nvSpPr>
          <p:cNvPr id="5" name="文本框 4">
            <a:extLst>
              <a:ext uri="{FF2B5EF4-FFF2-40B4-BE49-F238E27FC236}">
                <a16:creationId xmlns:a16="http://schemas.microsoft.com/office/drawing/2014/main" id="{466D5DC5-AB11-4F0F-B72D-DFA4A128E3C3}"/>
              </a:ext>
            </a:extLst>
          </p:cNvPr>
          <p:cNvSpPr txBox="1"/>
          <p:nvPr/>
        </p:nvSpPr>
        <p:spPr>
          <a:xfrm>
            <a:off x="5527356" y="1564491"/>
            <a:ext cx="375424" cy="584775"/>
          </a:xfrm>
          <a:prstGeom prst="rect">
            <a:avLst/>
          </a:prstGeom>
          <a:noFill/>
        </p:spPr>
        <p:txBody>
          <a:bodyPr wrap="none" rtlCol="0">
            <a:spAutoFit/>
          </a:bodyPr>
          <a:lstStyle/>
          <a:p>
            <a:r>
              <a:rPr lang="en-US" altLang="zh-CN" sz="3200" dirty="0">
                <a:solidFill>
                  <a:srgbClr val="FF0000"/>
                </a:solidFill>
              </a:rPr>
              <a:t>v</a:t>
            </a:r>
            <a:endParaRPr lang="zh-CN" altLang="en-US" sz="3200" dirty="0">
              <a:solidFill>
                <a:srgbClr val="FF0000"/>
              </a:solidFill>
            </a:endParaRPr>
          </a:p>
        </p:txBody>
      </p:sp>
      <p:sp>
        <p:nvSpPr>
          <p:cNvPr id="6" name="文本框 5">
            <a:extLst>
              <a:ext uri="{FF2B5EF4-FFF2-40B4-BE49-F238E27FC236}">
                <a16:creationId xmlns:a16="http://schemas.microsoft.com/office/drawing/2014/main" id="{1BCC20FC-DCB6-4F58-B745-BA08AF5BB4DD}"/>
              </a:ext>
            </a:extLst>
          </p:cNvPr>
          <p:cNvSpPr txBox="1"/>
          <p:nvPr/>
        </p:nvSpPr>
        <p:spPr>
          <a:xfrm>
            <a:off x="196056" y="3839711"/>
            <a:ext cx="410690" cy="584775"/>
          </a:xfrm>
          <a:prstGeom prst="rect">
            <a:avLst/>
          </a:prstGeom>
          <a:noFill/>
        </p:spPr>
        <p:txBody>
          <a:bodyPr wrap="none" rtlCol="0">
            <a:spAutoFit/>
          </a:bodyPr>
          <a:lstStyle/>
          <a:p>
            <a:r>
              <a:rPr lang="en-US" altLang="zh-CN" sz="3200" dirty="0">
                <a:solidFill>
                  <a:srgbClr val="FF0000"/>
                </a:solidFill>
              </a:rPr>
              <a:t>u</a:t>
            </a:r>
            <a:endParaRPr lang="zh-CN" altLang="en-US" sz="3200" dirty="0">
              <a:solidFill>
                <a:srgbClr val="FF0000"/>
              </a:solidFill>
            </a:endParaRPr>
          </a:p>
        </p:txBody>
      </p:sp>
      <p:sp>
        <p:nvSpPr>
          <p:cNvPr id="7" name="文本框 6">
            <a:extLst>
              <a:ext uri="{FF2B5EF4-FFF2-40B4-BE49-F238E27FC236}">
                <a16:creationId xmlns:a16="http://schemas.microsoft.com/office/drawing/2014/main" id="{6FE5DEC4-11C7-46B6-8917-4D449FF8D10C}"/>
              </a:ext>
            </a:extLst>
          </p:cNvPr>
          <p:cNvSpPr txBox="1"/>
          <p:nvPr/>
        </p:nvSpPr>
        <p:spPr>
          <a:xfrm>
            <a:off x="1874251" y="1996774"/>
            <a:ext cx="8138766" cy="461665"/>
          </a:xfrm>
          <a:prstGeom prst="rect">
            <a:avLst/>
          </a:prstGeom>
          <a:noFill/>
        </p:spPr>
        <p:txBody>
          <a:bodyPr wrap="none" rtlCol="0">
            <a:spAutoFit/>
          </a:bodyPr>
          <a:lstStyle/>
          <a:p>
            <a:r>
              <a:rPr lang="en-US" altLang="zh-CN" sz="2400" dirty="0"/>
              <a:t>0                                1                            2                         3</a:t>
            </a:r>
            <a:endParaRPr lang="zh-CN" altLang="en-US" sz="2400" dirty="0"/>
          </a:p>
        </p:txBody>
      </p:sp>
      <p:sp>
        <p:nvSpPr>
          <p:cNvPr id="8" name="文本框 7">
            <a:extLst>
              <a:ext uri="{FF2B5EF4-FFF2-40B4-BE49-F238E27FC236}">
                <a16:creationId xmlns:a16="http://schemas.microsoft.com/office/drawing/2014/main" id="{917F9E4B-FADE-4158-B03C-AED5AEFCDBF1}"/>
              </a:ext>
            </a:extLst>
          </p:cNvPr>
          <p:cNvSpPr txBox="1"/>
          <p:nvPr/>
        </p:nvSpPr>
        <p:spPr>
          <a:xfrm>
            <a:off x="658730" y="2793271"/>
            <a:ext cx="346570" cy="2677656"/>
          </a:xfrm>
          <a:prstGeom prst="rect">
            <a:avLst/>
          </a:prstGeom>
          <a:noFill/>
        </p:spPr>
        <p:txBody>
          <a:bodyPr wrap="none" rtlCol="0">
            <a:spAutoFit/>
          </a:bodyPr>
          <a:lstStyle/>
          <a:p>
            <a:pPr algn="ctr"/>
            <a:r>
              <a:rPr lang="en-US" altLang="zh-CN" sz="2400" dirty="0"/>
              <a:t>0</a:t>
            </a:r>
          </a:p>
          <a:p>
            <a:pPr algn="ctr"/>
            <a:endParaRPr lang="en-US" altLang="zh-CN" sz="2400" dirty="0"/>
          </a:p>
          <a:p>
            <a:pPr algn="ctr"/>
            <a:r>
              <a:rPr lang="en-US" altLang="zh-CN" sz="2400" dirty="0"/>
              <a:t>1</a:t>
            </a:r>
          </a:p>
          <a:p>
            <a:pPr algn="ctr"/>
            <a:endParaRPr lang="en-US" altLang="zh-CN" sz="2400" dirty="0"/>
          </a:p>
          <a:p>
            <a:pPr algn="ctr"/>
            <a:r>
              <a:rPr lang="en-US" altLang="zh-CN" sz="2400" dirty="0"/>
              <a:t>2</a:t>
            </a:r>
          </a:p>
          <a:p>
            <a:pPr algn="ctr"/>
            <a:endParaRPr lang="en-US" altLang="zh-CN" sz="2400" dirty="0"/>
          </a:p>
          <a:p>
            <a:pPr algn="ctr"/>
            <a:r>
              <a:rPr lang="en-US" altLang="zh-CN" sz="2400" dirty="0"/>
              <a:t>3</a:t>
            </a:r>
            <a:endParaRPr lang="zh-CN" altLang="en-US" sz="2400" dirty="0"/>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BEB7693A-1264-4BDF-9401-C25775EA03D3}"/>
                  </a:ext>
                </a:extLst>
              </p:cNvPr>
              <p:cNvSpPr/>
              <p:nvPr/>
            </p:nvSpPr>
            <p:spPr>
              <a:xfrm>
                <a:off x="5412869" y="609088"/>
                <a:ext cx="4458272" cy="11835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𝐶</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𝑁</m:t>
                              </m:r>
                            </m:den>
                          </m:f>
                        </m:e>
                      </m:rad>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+1</m:t>
                                      </m:r>
                                    </m:e>
                                  </m:d>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𝑢</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𝑁</m:t>
                                  </m:r>
                                </m:den>
                              </m:f>
                            </m:e>
                          </m:d>
                        </m:e>
                      </m:func>
                    </m:oMath>
                  </m:oMathPara>
                </a14:m>
                <a:endParaRPr lang="zh-CN" altLang="en-US" sz="2400" dirty="0"/>
              </a:p>
            </p:txBody>
          </p:sp>
        </mc:Choice>
        <mc:Fallback xmlns="">
          <p:sp>
            <p:nvSpPr>
              <p:cNvPr id="16" name="矩形 15">
                <a:extLst>
                  <a:ext uri="{FF2B5EF4-FFF2-40B4-BE49-F238E27FC236}">
                    <a16:creationId xmlns:a16="http://schemas.microsoft.com/office/drawing/2014/main" id="{BEB7693A-1264-4BDF-9401-C25775EA03D3}"/>
                  </a:ext>
                </a:extLst>
              </p:cNvPr>
              <p:cNvSpPr>
                <a:spLocks noRot="1" noChangeAspect="1" noMove="1" noResize="1" noEditPoints="1" noAdjustHandles="1" noChangeArrowheads="1" noChangeShapeType="1" noTextEdit="1"/>
              </p:cNvSpPr>
              <p:nvPr/>
            </p:nvSpPr>
            <p:spPr>
              <a:xfrm>
                <a:off x="5412869" y="609088"/>
                <a:ext cx="4458272" cy="11835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CCDE1D92-2E29-41F4-93EE-4C8B6F77EBFA}"/>
                  </a:ext>
                </a:extLst>
              </p:cNvPr>
              <p:cNvSpPr/>
              <p:nvPr/>
            </p:nvSpPr>
            <p:spPr>
              <a:xfrm>
                <a:off x="5527356" y="83161"/>
                <a:ext cx="42292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𝑢</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−1, 0≤</m:t>
                      </m:r>
                      <m:r>
                        <a:rPr lang="en-US" altLang="zh-CN" sz="2400" b="0" i="1" smtClean="0">
                          <a:latin typeface="Cambria Math" panose="02040503050406030204" pitchFamily="18" charset="0"/>
                          <a:ea typeface="Cambria Math" panose="02040503050406030204" pitchFamily="18" charset="0"/>
                        </a:rPr>
                        <m:t>𝑣</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17" name="矩形 16">
                <a:extLst>
                  <a:ext uri="{FF2B5EF4-FFF2-40B4-BE49-F238E27FC236}">
                    <a16:creationId xmlns:a16="http://schemas.microsoft.com/office/drawing/2014/main" id="{CCDE1D92-2E29-41F4-93EE-4C8B6F77EBFA}"/>
                  </a:ext>
                </a:extLst>
              </p:cNvPr>
              <p:cNvSpPr>
                <a:spLocks noRot="1" noChangeAspect="1" noMove="1" noResize="1" noEditPoints="1" noAdjustHandles="1" noChangeArrowheads="1" noChangeShapeType="1" noTextEdit="1"/>
              </p:cNvSpPr>
              <p:nvPr/>
            </p:nvSpPr>
            <p:spPr>
              <a:xfrm>
                <a:off x="5527356" y="83161"/>
                <a:ext cx="4229299" cy="46166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49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0CC224B5-5258-4739-9330-F99282A9320E}"/>
              </a:ext>
            </a:extLst>
          </p:cNvPr>
          <p:cNvSpPr/>
          <p:nvPr/>
        </p:nvSpPr>
        <p:spPr>
          <a:xfrm>
            <a:off x="568814" y="124194"/>
            <a:ext cx="2359514" cy="2118824"/>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dirty="0">
              <a:solidFill>
                <a:schemeClr val="tx1"/>
              </a:solidFill>
            </a:endParaRPr>
          </a:p>
          <a:p>
            <a:pPr algn="ctr"/>
            <a:endParaRPr lang="en-US" altLang="zh-CN" sz="2800" dirty="0">
              <a:solidFill>
                <a:schemeClr val="tx1"/>
              </a:solidFill>
            </a:endParaRPr>
          </a:p>
          <a:p>
            <a:pPr algn="ctr"/>
            <a:r>
              <a:rPr lang="zh-CN" altLang="en-US" sz="2800" b="1" dirty="0">
                <a:solidFill>
                  <a:schemeClr val="tx1"/>
                </a:solidFill>
              </a:rPr>
              <a:t>空域</a:t>
            </a:r>
          </a:p>
        </p:txBody>
      </p:sp>
      <p:sp>
        <p:nvSpPr>
          <p:cNvPr id="3" name="椭圆 2">
            <a:extLst>
              <a:ext uri="{FF2B5EF4-FFF2-40B4-BE49-F238E27FC236}">
                <a16:creationId xmlns:a16="http://schemas.microsoft.com/office/drawing/2014/main" id="{B3A464E3-7050-442C-A7AF-CCB0E7E871C5}"/>
              </a:ext>
            </a:extLst>
          </p:cNvPr>
          <p:cNvSpPr/>
          <p:nvPr/>
        </p:nvSpPr>
        <p:spPr>
          <a:xfrm>
            <a:off x="8935426" y="124194"/>
            <a:ext cx="2359514" cy="2329839"/>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tx1"/>
              </a:solidFill>
            </a:endParaRPr>
          </a:p>
          <a:p>
            <a:pPr algn="ctr"/>
            <a:endParaRPr lang="en-US" altLang="zh-CN" sz="2400" dirty="0">
              <a:solidFill>
                <a:schemeClr val="tx1"/>
              </a:solidFill>
            </a:endParaRPr>
          </a:p>
          <a:p>
            <a:pPr algn="ctr"/>
            <a:r>
              <a:rPr lang="zh-CN" altLang="en-US" sz="2400" b="1" dirty="0">
                <a:solidFill>
                  <a:schemeClr val="tx1"/>
                </a:solidFill>
              </a:rPr>
              <a:t>频域</a:t>
            </a:r>
          </a:p>
        </p:txBody>
      </p:sp>
      <p:sp>
        <p:nvSpPr>
          <p:cNvPr id="4" name="矩形 3">
            <a:extLst>
              <a:ext uri="{FF2B5EF4-FFF2-40B4-BE49-F238E27FC236}">
                <a16:creationId xmlns:a16="http://schemas.microsoft.com/office/drawing/2014/main" id="{55D1158E-3C0B-44EA-8A43-54F9B75122E4}"/>
              </a:ext>
            </a:extLst>
          </p:cNvPr>
          <p:cNvSpPr/>
          <p:nvPr/>
        </p:nvSpPr>
        <p:spPr>
          <a:xfrm>
            <a:off x="1369646" y="448044"/>
            <a:ext cx="819150" cy="742949"/>
          </a:xfrm>
          <a:prstGeom prst="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f</a:t>
            </a:r>
            <a:endParaRPr lang="zh-CN" altLang="en-US" sz="4000" b="1" dirty="0"/>
          </a:p>
        </p:txBody>
      </p:sp>
      <p:sp>
        <p:nvSpPr>
          <p:cNvPr id="5" name="矩形 4">
            <a:extLst>
              <a:ext uri="{FF2B5EF4-FFF2-40B4-BE49-F238E27FC236}">
                <a16:creationId xmlns:a16="http://schemas.microsoft.com/office/drawing/2014/main" id="{791436E0-EF94-46EC-A7B7-D461F286D311}"/>
              </a:ext>
            </a:extLst>
          </p:cNvPr>
          <p:cNvSpPr/>
          <p:nvPr/>
        </p:nvSpPr>
        <p:spPr>
          <a:xfrm>
            <a:off x="9708661" y="448045"/>
            <a:ext cx="819150" cy="742949"/>
          </a:xfrm>
          <a:prstGeom prst="rect">
            <a:avLst/>
          </a:prstGeom>
          <a:solidFill>
            <a:schemeClr val="accent5"/>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F</a:t>
            </a:r>
            <a:endParaRPr lang="zh-CN" altLang="en-US" sz="4000" b="1" dirty="0"/>
          </a:p>
        </p:txBody>
      </p:sp>
      <p:cxnSp>
        <p:nvCxnSpPr>
          <p:cNvPr id="6" name="直接箭头连接符 5">
            <a:extLst>
              <a:ext uri="{FF2B5EF4-FFF2-40B4-BE49-F238E27FC236}">
                <a16:creationId xmlns:a16="http://schemas.microsoft.com/office/drawing/2014/main" id="{24659354-BDED-4F06-9B90-91BD6177DAF5}"/>
              </a:ext>
            </a:extLst>
          </p:cNvPr>
          <p:cNvCxnSpPr>
            <a:stCxn id="4" idx="3"/>
            <a:endCxn id="5" idx="1"/>
          </p:cNvCxnSpPr>
          <p:nvPr/>
        </p:nvCxnSpPr>
        <p:spPr>
          <a:xfrm>
            <a:off x="2188796" y="819519"/>
            <a:ext cx="75198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表格 8">
            <a:extLst>
              <a:ext uri="{FF2B5EF4-FFF2-40B4-BE49-F238E27FC236}">
                <a16:creationId xmlns:a16="http://schemas.microsoft.com/office/drawing/2014/main" id="{C271DA03-B5C8-4C2D-B272-4970D5B7243A}"/>
              </a:ext>
            </a:extLst>
          </p:cNvPr>
          <p:cNvGraphicFramePr>
            <a:graphicFrameLocks noGrp="1"/>
          </p:cNvGraphicFramePr>
          <p:nvPr>
            <p:extLst/>
          </p:nvPr>
        </p:nvGraphicFramePr>
        <p:xfrm>
          <a:off x="219318" y="3018967"/>
          <a:ext cx="3938956" cy="3551842"/>
        </p:xfrm>
        <a:graphic>
          <a:graphicData uri="http://schemas.openxmlformats.org/drawingml/2006/table">
            <a:tbl>
              <a:tblPr firstRow="1" bandRow="1">
                <a:tableStyleId>{2D5ABB26-0587-4C30-8999-92F81FD0307C}</a:tableStyleId>
              </a:tblPr>
              <a:tblGrid>
                <a:gridCol w="562708">
                  <a:extLst>
                    <a:ext uri="{9D8B030D-6E8A-4147-A177-3AD203B41FA5}">
                      <a16:colId xmlns:a16="http://schemas.microsoft.com/office/drawing/2014/main" val="3376090183"/>
                    </a:ext>
                  </a:extLst>
                </a:gridCol>
                <a:gridCol w="562708">
                  <a:extLst>
                    <a:ext uri="{9D8B030D-6E8A-4147-A177-3AD203B41FA5}">
                      <a16:colId xmlns:a16="http://schemas.microsoft.com/office/drawing/2014/main" val="4087695165"/>
                    </a:ext>
                  </a:extLst>
                </a:gridCol>
                <a:gridCol w="562708">
                  <a:extLst>
                    <a:ext uri="{9D8B030D-6E8A-4147-A177-3AD203B41FA5}">
                      <a16:colId xmlns:a16="http://schemas.microsoft.com/office/drawing/2014/main" val="879536292"/>
                    </a:ext>
                  </a:extLst>
                </a:gridCol>
                <a:gridCol w="562708">
                  <a:extLst>
                    <a:ext uri="{9D8B030D-6E8A-4147-A177-3AD203B41FA5}">
                      <a16:colId xmlns:a16="http://schemas.microsoft.com/office/drawing/2014/main" val="2754134610"/>
                    </a:ext>
                  </a:extLst>
                </a:gridCol>
                <a:gridCol w="562708">
                  <a:extLst>
                    <a:ext uri="{9D8B030D-6E8A-4147-A177-3AD203B41FA5}">
                      <a16:colId xmlns:a16="http://schemas.microsoft.com/office/drawing/2014/main" val="3565655414"/>
                    </a:ext>
                  </a:extLst>
                </a:gridCol>
                <a:gridCol w="562708">
                  <a:extLst>
                    <a:ext uri="{9D8B030D-6E8A-4147-A177-3AD203B41FA5}">
                      <a16:colId xmlns:a16="http://schemas.microsoft.com/office/drawing/2014/main" val="4252441037"/>
                    </a:ext>
                  </a:extLst>
                </a:gridCol>
                <a:gridCol w="562708">
                  <a:extLst>
                    <a:ext uri="{9D8B030D-6E8A-4147-A177-3AD203B41FA5}">
                      <a16:colId xmlns:a16="http://schemas.microsoft.com/office/drawing/2014/main" val="85978412"/>
                    </a:ext>
                  </a:extLst>
                </a:gridCol>
              </a:tblGrid>
              <a:tr h="507406">
                <a:tc>
                  <a:txBody>
                    <a:bodyPr/>
                    <a:lstStyle/>
                    <a:p>
                      <a:pPr algn="ctr"/>
                      <a:r>
                        <a:rPr lang="en-US" altLang="zh-CN" sz="1800" dirty="0"/>
                        <a:t>52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55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70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9480549"/>
                  </a:ext>
                </a:extLst>
              </a:tr>
              <a:tr h="507406">
                <a:tc>
                  <a:txBody>
                    <a:bodyPr/>
                    <a:lstStyle/>
                    <a:p>
                      <a:pPr algn="ctr"/>
                      <a:r>
                        <a:rPr lang="en-US" altLang="zh-CN" sz="1800" dirty="0"/>
                        <a:t>63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59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90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109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85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868548"/>
                  </a:ext>
                </a:extLst>
              </a:tr>
              <a:tr h="507406">
                <a:tc>
                  <a:txBody>
                    <a:bodyPr/>
                    <a:lstStyle/>
                    <a:p>
                      <a:pPr algn="ctr"/>
                      <a:r>
                        <a:rPr lang="en-US" altLang="zh-CN" sz="1800" dirty="0"/>
                        <a:t>62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59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113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144</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104</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120409"/>
                  </a:ext>
                </a:extLst>
              </a:tr>
              <a:tr h="507406">
                <a:tc>
                  <a:txBody>
                    <a:bodyPr/>
                    <a:lstStyle/>
                    <a:p>
                      <a:pPr algn="ctr"/>
                      <a:r>
                        <a:rPr lang="en-US" altLang="zh-CN" sz="1800" dirty="0"/>
                        <a:t>63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58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71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122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154</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106</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9552107"/>
                  </a:ext>
                </a:extLst>
              </a:tr>
              <a:tr h="507406">
                <a:tc>
                  <a:txBody>
                    <a:bodyPr/>
                    <a:lstStyle/>
                    <a:p>
                      <a:pPr algn="ctr"/>
                      <a:r>
                        <a:rPr lang="en-US" altLang="zh-CN" sz="1800" dirty="0"/>
                        <a:t>67</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58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71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122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154</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106</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0044365"/>
                  </a:ext>
                </a:extLst>
              </a:tr>
              <a:tr h="507406">
                <a:tc>
                  <a:txBody>
                    <a:bodyPr/>
                    <a:lstStyle/>
                    <a:p>
                      <a:pPr algn="ctr"/>
                      <a:r>
                        <a:rPr lang="en-US" altLang="zh-CN" sz="1800" dirty="0"/>
                        <a:t>67</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104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tx1"/>
                          </a:solidFill>
                          <a:latin typeface="+mn-lt"/>
                          <a:ea typeface="+mn-ea"/>
                          <a:cs typeface="+mn-cs"/>
                        </a:rPr>
                        <a:t>126</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88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5102185"/>
                  </a:ext>
                </a:extLst>
              </a:tr>
              <a:tr h="5074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88246"/>
                  </a:ext>
                </a:extLst>
              </a:tr>
            </a:tbl>
          </a:graphicData>
        </a:graphic>
      </p:graphicFrame>
      <p:sp>
        <p:nvSpPr>
          <p:cNvPr id="12" name="文本框 11">
            <a:extLst>
              <a:ext uri="{FF2B5EF4-FFF2-40B4-BE49-F238E27FC236}">
                <a16:creationId xmlns:a16="http://schemas.microsoft.com/office/drawing/2014/main" id="{01AC22A0-172F-4C6B-B1BE-A644609733A6}"/>
              </a:ext>
            </a:extLst>
          </p:cNvPr>
          <p:cNvSpPr txBox="1"/>
          <p:nvPr/>
        </p:nvSpPr>
        <p:spPr>
          <a:xfrm>
            <a:off x="1035575" y="2473851"/>
            <a:ext cx="1874231" cy="523220"/>
          </a:xfrm>
          <a:prstGeom prst="rect">
            <a:avLst/>
          </a:prstGeom>
          <a:noFill/>
        </p:spPr>
        <p:txBody>
          <a:bodyPr wrap="none" rtlCol="0">
            <a:spAutoFit/>
          </a:bodyPr>
          <a:lstStyle/>
          <a:p>
            <a:r>
              <a:rPr lang="en-US" altLang="zh-CN" sz="2800" dirty="0"/>
              <a:t>2D image f</a:t>
            </a:r>
            <a:endParaRPr lang="zh-CN" altLang="en-US" sz="2800" dirty="0"/>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1A1DC92-A996-4449-805E-9A98916AE2F9}"/>
                  </a:ext>
                </a:extLst>
              </p:cNvPr>
              <p:cNvSpPr/>
              <p:nvPr/>
            </p:nvSpPr>
            <p:spPr>
              <a:xfrm>
                <a:off x="4801747" y="1027997"/>
                <a:ext cx="229396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𝐹</m:t>
                      </m:r>
                      <m:r>
                        <a:rPr lang="en-US" altLang="zh-CN" sz="3600" b="0" i="1" smtClean="0">
                          <a:latin typeface="Cambria Math" panose="02040503050406030204" pitchFamily="18" charset="0"/>
                        </a:rPr>
                        <m:t>=</m:t>
                      </m:r>
                      <m:r>
                        <a:rPr lang="en-US" altLang="zh-CN" sz="3600" b="0" i="1" smtClean="0">
                          <a:solidFill>
                            <a:srgbClr val="FF0000"/>
                          </a:solidFill>
                          <a:latin typeface="Cambria Math" panose="02040503050406030204" pitchFamily="18" charset="0"/>
                        </a:rPr>
                        <m:t>𝐶</m:t>
                      </m:r>
                      <m:r>
                        <a:rPr lang="en-US" altLang="zh-CN" sz="3600" b="0" i="1" smtClean="0">
                          <a:latin typeface="Cambria Math" panose="02040503050406030204" pitchFamily="18" charset="0"/>
                        </a:rPr>
                        <m:t>𝑓</m:t>
                      </m:r>
                      <m:sSup>
                        <m:sSupPr>
                          <m:ctrlPr>
                            <a:rPr lang="en-US" altLang="zh-CN" sz="3600" b="0" i="1" smtClean="0">
                              <a:solidFill>
                                <a:srgbClr val="FF0000"/>
                              </a:solidFill>
                              <a:latin typeface="Cambria Math" panose="02040503050406030204" pitchFamily="18" charset="0"/>
                            </a:rPr>
                          </m:ctrlPr>
                        </m:sSupPr>
                        <m:e>
                          <m:r>
                            <a:rPr lang="en-US" altLang="zh-CN" sz="3600" b="0" i="1" smtClean="0">
                              <a:solidFill>
                                <a:srgbClr val="FF0000"/>
                              </a:solidFill>
                              <a:latin typeface="Cambria Math" panose="02040503050406030204" pitchFamily="18" charset="0"/>
                            </a:rPr>
                            <m:t>𝐶</m:t>
                          </m:r>
                        </m:e>
                        <m:sup>
                          <m:r>
                            <a:rPr lang="en-US" altLang="zh-CN" sz="3600" b="0" i="1" smtClean="0">
                              <a:solidFill>
                                <a:srgbClr val="FF0000"/>
                              </a:solidFill>
                              <a:latin typeface="Cambria Math" panose="02040503050406030204" pitchFamily="18" charset="0"/>
                            </a:rPr>
                            <m:t>𝑇</m:t>
                          </m:r>
                        </m:sup>
                      </m:sSup>
                    </m:oMath>
                  </m:oMathPara>
                </a14:m>
                <a:endParaRPr lang="zh-CN" altLang="en-US" sz="3600" dirty="0"/>
              </a:p>
            </p:txBody>
          </p:sp>
        </mc:Choice>
        <mc:Fallback xmlns="">
          <p:sp>
            <p:nvSpPr>
              <p:cNvPr id="13" name="矩形 12">
                <a:extLst>
                  <a:ext uri="{FF2B5EF4-FFF2-40B4-BE49-F238E27FC236}">
                    <a16:creationId xmlns:a16="http://schemas.microsoft.com/office/drawing/2014/main" id="{61A1DC92-A996-4449-805E-9A98916AE2F9}"/>
                  </a:ext>
                </a:extLst>
              </p:cNvPr>
              <p:cNvSpPr>
                <a:spLocks noRot="1" noChangeAspect="1" noMove="1" noResize="1" noEditPoints="1" noAdjustHandles="1" noChangeArrowheads="1" noChangeShapeType="1" noTextEdit="1"/>
              </p:cNvSpPr>
              <p:nvPr/>
            </p:nvSpPr>
            <p:spPr>
              <a:xfrm>
                <a:off x="4801747" y="1027997"/>
                <a:ext cx="2293961" cy="646331"/>
              </a:xfrm>
              <a:prstGeom prst="rect">
                <a:avLst/>
              </a:prstGeom>
              <a:blipFill>
                <a:blip r:embed="rId3"/>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D189A52-B3C9-4ECF-9940-50D48DED7F0E}"/>
              </a:ext>
            </a:extLst>
          </p:cNvPr>
          <p:cNvSpPr txBox="1"/>
          <p:nvPr/>
        </p:nvSpPr>
        <p:spPr>
          <a:xfrm>
            <a:off x="4454364" y="2058352"/>
            <a:ext cx="3230372" cy="830997"/>
          </a:xfrm>
          <a:prstGeom prst="rect">
            <a:avLst/>
          </a:prstGeom>
          <a:noFill/>
        </p:spPr>
        <p:txBody>
          <a:bodyPr wrap="none" rtlCol="0">
            <a:spAutoFit/>
          </a:bodyPr>
          <a:lstStyle/>
          <a:p>
            <a:r>
              <a:rPr lang="en-US" altLang="zh-CN" sz="2400" dirty="0">
                <a:solidFill>
                  <a:srgbClr val="FF0000"/>
                </a:solidFill>
              </a:rPr>
              <a:t>C</a:t>
            </a:r>
            <a:r>
              <a:rPr lang="en-US" altLang="zh-CN" sz="2400" dirty="0"/>
              <a:t> </a:t>
            </a:r>
            <a:r>
              <a:rPr lang="zh-CN" altLang="en-US" sz="2400" dirty="0"/>
              <a:t>为</a:t>
            </a:r>
            <a:r>
              <a:rPr lang="en-US" altLang="zh-CN" sz="2400" dirty="0"/>
              <a:t> 4x4 </a:t>
            </a:r>
            <a:r>
              <a:rPr lang="zh-CN" altLang="en-US" sz="2400" dirty="0"/>
              <a:t>矩阵</a:t>
            </a:r>
            <a:endParaRPr lang="en-US" altLang="zh-CN" sz="2400" dirty="0"/>
          </a:p>
          <a:p>
            <a:r>
              <a:rPr lang="zh-CN" altLang="en-US" sz="2400" dirty="0"/>
              <a:t>因此</a:t>
            </a:r>
            <a:r>
              <a:rPr lang="en-US" altLang="zh-CN" sz="2400" dirty="0"/>
              <a:t> </a:t>
            </a:r>
            <a:r>
              <a:rPr lang="en-US" altLang="zh-CN" sz="2400" i="1" dirty="0"/>
              <a:t>f </a:t>
            </a:r>
            <a:r>
              <a:rPr lang="zh-CN" altLang="en-US" sz="2400" dirty="0"/>
              <a:t>的大小也为</a:t>
            </a:r>
            <a:r>
              <a:rPr lang="en-US" altLang="zh-CN" sz="2400" dirty="0"/>
              <a:t> 4x4 </a:t>
            </a:r>
            <a:endParaRPr lang="zh-CN" altLang="en-US" sz="2400" dirty="0"/>
          </a:p>
        </p:txBody>
      </p:sp>
      <p:graphicFrame>
        <p:nvGraphicFramePr>
          <p:cNvPr id="16" name="表格 15">
            <a:extLst>
              <a:ext uri="{FF2B5EF4-FFF2-40B4-BE49-F238E27FC236}">
                <a16:creationId xmlns:a16="http://schemas.microsoft.com/office/drawing/2014/main" id="{7368272A-5A91-45B3-8997-030A38D7A611}"/>
              </a:ext>
            </a:extLst>
          </p:cNvPr>
          <p:cNvGraphicFramePr>
            <a:graphicFrameLocks noGrp="1"/>
          </p:cNvGraphicFramePr>
          <p:nvPr>
            <p:extLst/>
          </p:nvPr>
        </p:nvGraphicFramePr>
        <p:xfrm>
          <a:off x="219318" y="3018967"/>
          <a:ext cx="2250832" cy="2029624"/>
        </p:xfrm>
        <a:graphic>
          <a:graphicData uri="http://schemas.openxmlformats.org/drawingml/2006/table">
            <a:tbl>
              <a:tblPr firstRow="1" bandRow="1">
                <a:tableStyleId>{2D5ABB26-0587-4C30-8999-92F81FD0307C}</a:tableStyleId>
              </a:tblPr>
              <a:tblGrid>
                <a:gridCol w="562708">
                  <a:extLst>
                    <a:ext uri="{9D8B030D-6E8A-4147-A177-3AD203B41FA5}">
                      <a16:colId xmlns:a16="http://schemas.microsoft.com/office/drawing/2014/main" val="197041793"/>
                    </a:ext>
                  </a:extLst>
                </a:gridCol>
                <a:gridCol w="562708">
                  <a:extLst>
                    <a:ext uri="{9D8B030D-6E8A-4147-A177-3AD203B41FA5}">
                      <a16:colId xmlns:a16="http://schemas.microsoft.com/office/drawing/2014/main" val="3779817844"/>
                    </a:ext>
                  </a:extLst>
                </a:gridCol>
                <a:gridCol w="562708">
                  <a:extLst>
                    <a:ext uri="{9D8B030D-6E8A-4147-A177-3AD203B41FA5}">
                      <a16:colId xmlns:a16="http://schemas.microsoft.com/office/drawing/2014/main" val="4122411583"/>
                    </a:ext>
                  </a:extLst>
                </a:gridCol>
                <a:gridCol w="562708">
                  <a:extLst>
                    <a:ext uri="{9D8B030D-6E8A-4147-A177-3AD203B41FA5}">
                      <a16:colId xmlns:a16="http://schemas.microsoft.com/office/drawing/2014/main" val="397870225"/>
                    </a:ext>
                  </a:extLst>
                </a:gridCol>
              </a:tblGrid>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extLst>
                  <a:ext uri="{0D108BD9-81ED-4DB2-BD59-A6C34878D82A}">
                    <a16:rowId xmlns:a16="http://schemas.microsoft.com/office/drawing/2014/main" val="3189046159"/>
                  </a:ext>
                </a:extLst>
              </a:tr>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extLst>
                  <a:ext uri="{0D108BD9-81ED-4DB2-BD59-A6C34878D82A}">
                    <a16:rowId xmlns:a16="http://schemas.microsoft.com/office/drawing/2014/main" val="793521617"/>
                  </a:ext>
                </a:extLst>
              </a:tr>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extLst>
                  <a:ext uri="{0D108BD9-81ED-4DB2-BD59-A6C34878D82A}">
                    <a16:rowId xmlns:a16="http://schemas.microsoft.com/office/drawing/2014/main" val="2229427084"/>
                  </a:ext>
                </a:extLst>
              </a:tr>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extLst>
                  <a:ext uri="{0D108BD9-81ED-4DB2-BD59-A6C34878D82A}">
                    <a16:rowId xmlns:a16="http://schemas.microsoft.com/office/drawing/2014/main" val="977964730"/>
                  </a:ext>
                </a:extLst>
              </a:tr>
            </a:tbl>
          </a:graphicData>
        </a:graphic>
      </p:graphicFrame>
      <p:sp>
        <p:nvSpPr>
          <p:cNvPr id="15" name="矩形 14">
            <a:extLst>
              <a:ext uri="{FF2B5EF4-FFF2-40B4-BE49-F238E27FC236}">
                <a16:creationId xmlns:a16="http://schemas.microsoft.com/office/drawing/2014/main" id="{8C562F32-8592-4A37-AA96-ABCAE232A9C3}"/>
              </a:ext>
            </a:extLst>
          </p:cNvPr>
          <p:cNvSpPr/>
          <p:nvPr/>
        </p:nvSpPr>
        <p:spPr>
          <a:xfrm>
            <a:off x="4847114" y="345949"/>
            <a:ext cx="2326278" cy="369332"/>
          </a:xfrm>
          <a:prstGeom prst="rect">
            <a:avLst/>
          </a:prstGeom>
        </p:spPr>
        <p:txBody>
          <a:bodyPr wrap="none">
            <a:spAutoFit/>
          </a:bodyPr>
          <a:lstStyle/>
          <a:p>
            <a:r>
              <a:rPr lang="zh-CN" altLang="en-US" b="1" i="0" dirty="0">
                <a:solidFill>
                  <a:srgbClr val="202122"/>
                </a:solidFill>
                <a:effectLst/>
                <a:latin typeface="Arial" panose="020B0604020202020204" pitchFamily="34" charset="0"/>
              </a:rPr>
              <a:t>离散余弦变换</a:t>
            </a:r>
            <a:r>
              <a:rPr lang="en-US" altLang="zh-CN" b="0" i="0" dirty="0">
                <a:solidFill>
                  <a:srgbClr val="202122"/>
                </a:solidFill>
                <a:effectLst/>
                <a:latin typeface="Arial" panose="020B0604020202020204" pitchFamily="34" charset="0"/>
              </a:rPr>
              <a:t> (</a:t>
            </a:r>
            <a:r>
              <a:rPr lang="en-US" altLang="zh-CN" b="1" i="0" dirty="0">
                <a:solidFill>
                  <a:srgbClr val="202122"/>
                </a:solidFill>
                <a:effectLst/>
                <a:latin typeface="Arial" panose="020B0604020202020204" pitchFamily="34" charset="0"/>
              </a:rPr>
              <a:t>DCT</a:t>
            </a:r>
            <a:r>
              <a:rPr lang="en-US" altLang="zh-CN" b="0" i="0" dirty="0">
                <a:solidFill>
                  <a:srgbClr val="202122"/>
                </a:solidFill>
                <a:effectLst/>
                <a:latin typeface="Arial" panose="020B0604020202020204" pitchFamily="34" charset="0"/>
              </a:rPr>
              <a:t>) </a:t>
            </a:r>
            <a:endParaRPr lang="zh-CN" altLang="en-US" dirty="0"/>
          </a:p>
        </p:txBody>
      </p:sp>
    </p:spTree>
    <p:extLst>
      <p:ext uri="{BB962C8B-B14F-4D97-AF65-F5344CB8AC3E}">
        <p14:creationId xmlns:p14="http://schemas.microsoft.com/office/powerpoint/2010/main" val="302829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B8E3FCC3-6817-43AC-A458-D698666A146A}"/>
              </a:ext>
            </a:extLst>
          </p:cNvPr>
          <p:cNvGraphicFramePr>
            <a:graphicFrameLocks noGrp="1"/>
          </p:cNvGraphicFramePr>
          <p:nvPr>
            <p:extLst/>
          </p:nvPr>
        </p:nvGraphicFramePr>
        <p:xfrm>
          <a:off x="5098844" y="2913180"/>
          <a:ext cx="3009744" cy="2581647"/>
        </p:xfrm>
        <a:graphic>
          <a:graphicData uri="http://schemas.openxmlformats.org/drawingml/2006/table">
            <a:tbl>
              <a:tblPr firstRow="1" bandRow="1">
                <a:tableStyleId>{2D5ABB26-0587-4C30-8999-92F81FD0307C}</a:tableStyleId>
              </a:tblPr>
              <a:tblGrid>
                <a:gridCol w="752436">
                  <a:extLst>
                    <a:ext uri="{9D8B030D-6E8A-4147-A177-3AD203B41FA5}">
                      <a16:colId xmlns:a16="http://schemas.microsoft.com/office/drawing/2014/main" val="1435333620"/>
                    </a:ext>
                  </a:extLst>
                </a:gridCol>
                <a:gridCol w="752436">
                  <a:extLst>
                    <a:ext uri="{9D8B030D-6E8A-4147-A177-3AD203B41FA5}">
                      <a16:colId xmlns:a16="http://schemas.microsoft.com/office/drawing/2014/main" val="3638695231"/>
                    </a:ext>
                  </a:extLst>
                </a:gridCol>
                <a:gridCol w="752436">
                  <a:extLst>
                    <a:ext uri="{9D8B030D-6E8A-4147-A177-3AD203B41FA5}">
                      <a16:colId xmlns:a16="http://schemas.microsoft.com/office/drawing/2014/main" val="4122500067"/>
                    </a:ext>
                  </a:extLst>
                </a:gridCol>
                <a:gridCol w="752436">
                  <a:extLst>
                    <a:ext uri="{9D8B030D-6E8A-4147-A177-3AD203B41FA5}">
                      <a16:colId xmlns:a16="http://schemas.microsoft.com/office/drawing/2014/main" val="1551108027"/>
                    </a:ext>
                  </a:extLst>
                </a:gridCol>
              </a:tblGrid>
              <a:tr h="637597">
                <a:tc>
                  <a:txBody>
                    <a:bodyPr/>
                    <a:lstStyle/>
                    <a:p>
                      <a:pPr algn="ctr"/>
                      <a:r>
                        <a:rPr lang="en-US" altLang="zh-CN" sz="1800" dirty="0"/>
                        <a:t>52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55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61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66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649165424"/>
                  </a:ext>
                </a:extLst>
              </a:tr>
              <a:tr h="637597">
                <a:tc>
                  <a:txBody>
                    <a:bodyPr/>
                    <a:lstStyle/>
                    <a:p>
                      <a:pPr algn="ctr"/>
                      <a:r>
                        <a:rPr lang="en-US" altLang="zh-CN" sz="1800" dirty="0"/>
                        <a:t>63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59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66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90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79534596"/>
                  </a:ext>
                </a:extLst>
              </a:tr>
              <a:tr h="637597">
                <a:tc>
                  <a:txBody>
                    <a:bodyPr/>
                    <a:lstStyle/>
                    <a:p>
                      <a:pPr algn="ctr"/>
                      <a:r>
                        <a:rPr lang="en-US" altLang="zh-CN" sz="1800" dirty="0"/>
                        <a:t>62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59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68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113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106559757"/>
                  </a:ext>
                </a:extLst>
              </a:tr>
              <a:tr h="668856">
                <a:tc>
                  <a:txBody>
                    <a:bodyPr/>
                    <a:lstStyle/>
                    <a:p>
                      <a:pPr algn="ctr"/>
                      <a:r>
                        <a:rPr lang="en-US" altLang="zh-CN" sz="1800" dirty="0"/>
                        <a:t>63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58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71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sz="1800" dirty="0"/>
                        <a:t>122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890515829"/>
                  </a:ext>
                </a:extLst>
              </a:tr>
            </a:tbl>
          </a:graphicData>
        </a:graphic>
      </p:graphicFrame>
      <p:sp>
        <p:nvSpPr>
          <p:cNvPr id="3" name="矩形 2">
            <a:extLst>
              <a:ext uri="{FF2B5EF4-FFF2-40B4-BE49-F238E27FC236}">
                <a16:creationId xmlns:a16="http://schemas.microsoft.com/office/drawing/2014/main" id="{56D01E4D-3F54-4460-8BFC-210852C08CD6}"/>
              </a:ext>
            </a:extLst>
          </p:cNvPr>
          <p:cNvSpPr/>
          <p:nvPr/>
        </p:nvSpPr>
        <p:spPr>
          <a:xfrm>
            <a:off x="196056" y="190522"/>
            <a:ext cx="4740400" cy="584775"/>
          </a:xfrm>
          <a:prstGeom prst="rect">
            <a:avLst/>
          </a:prstGeom>
        </p:spPr>
        <p:txBody>
          <a:bodyPr wrap="none">
            <a:spAutoFit/>
          </a:bodyPr>
          <a:lstStyle/>
          <a:p>
            <a:r>
              <a:rPr lang="zh-CN" altLang="en-US" sz="3200" dirty="0"/>
              <a:t>用</a:t>
            </a:r>
            <a:r>
              <a:rPr lang="en-US" altLang="zh-CN" sz="3200" dirty="0"/>
              <a:t>DCT</a:t>
            </a:r>
            <a:r>
              <a:rPr lang="zh-CN" altLang="en-US" sz="3200" dirty="0"/>
              <a:t>将空域转换为频域</a:t>
            </a:r>
          </a:p>
        </p:txBody>
      </p:sp>
      <p:graphicFrame>
        <p:nvGraphicFramePr>
          <p:cNvPr id="4" name="表格 3">
            <a:extLst>
              <a:ext uri="{FF2B5EF4-FFF2-40B4-BE49-F238E27FC236}">
                <a16:creationId xmlns:a16="http://schemas.microsoft.com/office/drawing/2014/main" id="{DE3F395D-2E4E-42A8-AFE9-FAD59A322B39}"/>
              </a:ext>
            </a:extLst>
          </p:cNvPr>
          <p:cNvGraphicFramePr>
            <a:graphicFrameLocks noGrp="1"/>
          </p:cNvGraphicFramePr>
          <p:nvPr>
            <p:extLst/>
          </p:nvPr>
        </p:nvGraphicFramePr>
        <p:xfrm>
          <a:off x="1461604" y="2913180"/>
          <a:ext cx="3009744" cy="2581647"/>
        </p:xfrm>
        <a:graphic>
          <a:graphicData uri="http://schemas.openxmlformats.org/drawingml/2006/table">
            <a:tbl>
              <a:tblPr firstRow="1" bandRow="1">
                <a:tableStyleId>{2D5ABB26-0587-4C30-8999-92F81FD0307C}</a:tableStyleId>
              </a:tblPr>
              <a:tblGrid>
                <a:gridCol w="752436">
                  <a:extLst>
                    <a:ext uri="{9D8B030D-6E8A-4147-A177-3AD203B41FA5}">
                      <a16:colId xmlns:a16="http://schemas.microsoft.com/office/drawing/2014/main" val="2998024908"/>
                    </a:ext>
                  </a:extLst>
                </a:gridCol>
                <a:gridCol w="752436">
                  <a:extLst>
                    <a:ext uri="{9D8B030D-6E8A-4147-A177-3AD203B41FA5}">
                      <a16:colId xmlns:a16="http://schemas.microsoft.com/office/drawing/2014/main" val="3004135011"/>
                    </a:ext>
                  </a:extLst>
                </a:gridCol>
                <a:gridCol w="752436">
                  <a:extLst>
                    <a:ext uri="{9D8B030D-6E8A-4147-A177-3AD203B41FA5}">
                      <a16:colId xmlns:a16="http://schemas.microsoft.com/office/drawing/2014/main" val="4057231145"/>
                    </a:ext>
                  </a:extLst>
                </a:gridCol>
                <a:gridCol w="752436">
                  <a:extLst>
                    <a:ext uri="{9D8B030D-6E8A-4147-A177-3AD203B41FA5}">
                      <a16:colId xmlns:a16="http://schemas.microsoft.com/office/drawing/2014/main" val="1834906141"/>
                    </a:ext>
                  </a:extLst>
                </a:gridCol>
              </a:tblGrid>
              <a:tr h="632130">
                <a:tc>
                  <a:txBody>
                    <a:bodyPr/>
                    <a:lstStyle/>
                    <a:p>
                      <a:pPr algn="ctr"/>
                      <a:r>
                        <a:rPr lang="en-US" altLang="zh-CN" sz="1800" dirty="0"/>
                        <a:t>0.5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0.5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0.5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0.5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614260031"/>
                  </a:ext>
                </a:extLst>
              </a:tr>
              <a:tr h="649839">
                <a:tc>
                  <a:txBody>
                    <a:bodyPr/>
                    <a:lstStyle/>
                    <a:p>
                      <a:pPr marL="0" algn="ctr" defTabSz="914400" rtl="0" eaLnBrk="1" latinLnBrk="0" hangingPunct="1"/>
                      <a:r>
                        <a:rPr lang="en-US" altLang="zh-CN" sz="1800" kern="1200" dirty="0">
                          <a:solidFill>
                            <a:schemeClr val="tx1"/>
                          </a:solidFill>
                          <a:latin typeface="+mn-lt"/>
                          <a:ea typeface="+mn-ea"/>
                          <a:cs typeface="+mn-cs"/>
                        </a:rPr>
                        <a:t>0.65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0.27</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-0.27</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-0.65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938005555"/>
                  </a:ext>
                </a:extLst>
              </a:tr>
              <a:tr h="649839">
                <a:tc>
                  <a:txBody>
                    <a:bodyPr/>
                    <a:lstStyle/>
                    <a:p>
                      <a:pPr marL="0" algn="ctr" defTabSz="914400" rtl="0" eaLnBrk="1" latinLnBrk="0" hangingPunct="1"/>
                      <a:r>
                        <a:rPr lang="en-US" altLang="zh-CN" sz="1800" kern="1200" dirty="0">
                          <a:solidFill>
                            <a:schemeClr val="tx1"/>
                          </a:solidFill>
                          <a:latin typeface="+mn-lt"/>
                          <a:ea typeface="+mn-ea"/>
                          <a:cs typeface="+mn-cs"/>
                        </a:rPr>
                        <a:t>0.5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741694194"/>
                  </a:ext>
                </a:extLst>
              </a:tr>
              <a:tr h="649839">
                <a:tc>
                  <a:txBody>
                    <a:bodyPr/>
                    <a:lstStyle/>
                    <a:p>
                      <a:pPr marL="0" algn="ctr" defTabSz="914400" rtl="0" eaLnBrk="1" latinLnBrk="0" hangingPunct="1"/>
                      <a:r>
                        <a:rPr lang="en-US" altLang="zh-CN" sz="1800" kern="1200" dirty="0">
                          <a:solidFill>
                            <a:schemeClr val="tx1"/>
                          </a:solidFill>
                          <a:latin typeface="+mn-lt"/>
                          <a:ea typeface="+mn-ea"/>
                          <a:cs typeface="+mn-cs"/>
                        </a:rPr>
                        <a:t>0.27</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-0.65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0.65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-0.27</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26230454"/>
                  </a:ext>
                </a:extLst>
              </a:tr>
            </a:tbl>
          </a:graphicData>
        </a:graphic>
      </p:graphicFrame>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A0CE870-5640-4D55-99BA-09330653492B}"/>
                  </a:ext>
                </a:extLst>
              </p:cNvPr>
              <p:cNvSpPr/>
              <p:nvPr/>
            </p:nvSpPr>
            <p:spPr>
              <a:xfrm>
                <a:off x="4379716" y="944574"/>
                <a:ext cx="229396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𝐹</m:t>
                      </m:r>
                      <m:r>
                        <a:rPr lang="en-US" altLang="zh-CN" sz="3600" b="0" i="1" smtClean="0">
                          <a:latin typeface="Cambria Math" panose="02040503050406030204" pitchFamily="18" charset="0"/>
                        </a:rPr>
                        <m:t>=</m:t>
                      </m:r>
                      <m:r>
                        <a:rPr lang="en-US" altLang="zh-CN" sz="3600" b="0" i="1" smtClean="0">
                          <a:solidFill>
                            <a:srgbClr val="FF0000"/>
                          </a:solidFill>
                          <a:latin typeface="Cambria Math" panose="02040503050406030204" pitchFamily="18" charset="0"/>
                        </a:rPr>
                        <m:t>𝐶</m:t>
                      </m:r>
                      <m:r>
                        <a:rPr lang="en-US" altLang="zh-CN" sz="3600" b="0" i="1" smtClean="0">
                          <a:latin typeface="Cambria Math" panose="02040503050406030204" pitchFamily="18" charset="0"/>
                        </a:rPr>
                        <m:t>𝑓</m:t>
                      </m:r>
                      <m:sSup>
                        <m:sSupPr>
                          <m:ctrlPr>
                            <a:rPr lang="en-US" altLang="zh-CN" sz="3600" b="0" i="1" smtClean="0">
                              <a:solidFill>
                                <a:srgbClr val="FF0000"/>
                              </a:solidFill>
                              <a:latin typeface="Cambria Math" panose="02040503050406030204" pitchFamily="18" charset="0"/>
                            </a:rPr>
                          </m:ctrlPr>
                        </m:sSupPr>
                        <m:e>
                          <m:r>
                            <a:rPr lang="en-US" altLang="zh-CN" sz="3600" b="0" i="1" smtClean="0">
                              <a:solidFill>
                                <a:srgbClr val="FF0000"/>
                              </a:solidFill>
                              <a:latin typeface="Cambria Math" panose="02040503050406030204" pitchFamily="18" charset="0"/>
                            </a:rPr>
                            <m:t>𝐶</m:t>
                          </m:r>
                        </m:e>
                        <m:sup>
                          <m:r>
                            <a:rPr lang="en-US" altLang="zh-CN" sz="3600" b="0" i="1" smtClean="0">
                              <a:solidFill>
                                <a:srgbClr val="FF0000"/>
                              </a:solidFill>
                              <a:latin typeface="Cambria Math" panose="02040503050406030204" pitchFamily="18" charset="0"/>
                            </a:rPr>
                            <m:t>𝑇</m:t>
                          </m:r>
                        </m:sup>
                      </m:sSup>
                    </m:oMath>
                  </m:oMathPara>
                </a14:m>
                <a:endParaRPr lang="zh-CN" altLang="en-US" sz="3600" dirty="0"/>
              </a:p>
            </p:txBody>
          </p:sp>
        </mc:Choice>
        <mc:Fallback xmlns="">
          <p:sp>
            <p:nvSpPr>
              <p:cNvPr id="5" name="矩形 4">
                <a:extLst>
                  <a:ext uri="{FF2B5EF4-FFF2-40B4-BE49-F238E27FC236}">
                    <a16:creationId xmlns:a16="http://schemas.microsoft.com/office/drawing/2014/main" id="{9A0CE870-5640-4D55-99BA-09330653492B}"/>
                  </a:ext>
                </a:extLst>
              </p:cNvPr>
              <p:cNvSpPr>
                <a:spLocks noRot="1" noChangeAspect="1" noMove="1" noResize="1" noEditPoints="1" noAdjustHandles="1" noChangeArrowheads="1" noChangeShapeType="1" noTextEdit="1"/>
              </p:cNvSpPr>
              <p:nvPr/>
            </p:nvSpPr>
            <p:spPr>
              <a:xfrm>
                <a:off x="4379716" y="944574"/>
                <a:ext cx="2293961" cy="6463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2B87E8A-4138-4E23-BD90-F69A9859B733}"/>
                  </a:ext>
                </a:extLst>
              </p:cNvPr>
              <p:cNvSpPr/>
              <p:nvPr/>
            </p:nvSpPr>
            <p:spPr>
              <a:xfrm>
                <a:off x="2406323" y="2251783"/>
                <a:ext cx="5601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solidFill>
                            <a:srgbClr val="FF0000"/>
                          </a:solidFill>
                          <a:latin typeface="Cambria Math" panose="02040503050406030204" pitchFamily="18" charset="0"/>
                        </a:rPr>
                        <m:t>𝐶</m:t>
                      </m:r>
                    </m:oMath>
                  </m:oMathPara>
                </a14:m>
                <a:endParaRPr lang="zh-CN" altLang="en-US" sz="3200" dirty="0"/>
              </a:p>
            </p:txBody>
          </p:sp>
        </mc:Choice>
        <mc:Fallback xmlns="">
          <p:sp>
            <p:nvSpPr>
              <p:cNvPr id="6" name="矩形 5">
                <a:extLst>
                  <a:ext uri="{FF2B5EF4-FFF2-40B4-BE49-F238E27FC236}">
                    <a16:creationId xmlns:a16="http://schemas.microsoft.com/office/drawing/2014/main" id="{F2B87E8A-4138-4E23-BD90-F69A9859B733}"/>
                  </a:ext>
                </a:extLst>
              </p:cNvPr>
              <p:cNvSpPr>
                <a:spLocks noRot="1" noChangeAspect="1" noMove="1" noResize="1" noEditPoints="1" noAdjustHandles="1" noChangeArrowheads="1" noChangeShapeType="1" noTextEdit="1"/>
              </p:cNvSpPr>
              <p:nvPr/>
            </p:nvSpPr>
            <p:spPr>
              <a:xfrm>
                <a:off x="2406323" y="2251783"/>
                <a:ext cx="560153" cy="5847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9BA3F27-1A17-4825-B87D-0F7D8FA2AB19}"/>
                  </a:ext>
                </a:extLst>
              </p:cNvPr>
              <p:cNvSpPr/>
              <p:nvPr/>
            </p:nvSpPr>
            <p:spPr>
              <a:xfrm>
                <a:off x="6402377" y="2251783"/>
                <a:ext cx="53495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𝑓</m:t>
                      </m:r>
                    </m:oMath>
                  </m:oMathPara>
                </a14:m>
                <a:endParaRPr lang="zh-CN" altLang="en-US" sz="3200" dirty="0"/>
              </a:p>
            </p:txBody>
          </p:sp>
        </mc:Choice>
        <mc:Fallback xmlns="">
          <p:sp>
            <p:nvSpPr>
              <p:cNvPr id="7" name="矩形 6">
                <a:extLst>
                  <a:ext uri="{FF2B5EF4-FFF2-40B4-BE49-F238E27FC236}">
                    <a16:creationId xmlns:a16="http://schemas.microsoft.com/office/drawing/2014/main" id="{29BA3F27-1A17-4825-B87D-0F7D8FA2AB19}"/>
                  </a:ext>
                </a:extLst>
              </p:cNvPr>
              <p:cNvSpPr>
                <a:spLocks noRot="1" noChangeAspect="1" noMove="1" noResize="1" noEditPoints="1" noAdjustHandles="1" noChangeArrowheads="1" noChangeShapeType="1" noTextEdit="1"/>
              </p:cNvSpPr>
              <p:nvPr/>
            </p:nvSpPr>
            <p:spPr>
              <a:xfrm>
                <a:off x="6402377" y="2251783"/>
                <a:ext cx="534955" cy="584775"/>
              </a:xfrm>
              <a:prstGeom prst="rect">
                <a:avLst/>
              </a:prstGeom>
              <a:blipFill>
                <a:blip r:embed="rId5"/>
                <a:stretch>
                  <a:fillRect/>
                </a:stretch>
              </a:blipFill>
            </p:spPr>
            <p:txBody>
              <a:bodyPr/>
              <a:lstStyle/>
              <a:p>
                <a:r>
                  <a:rPr lang="zh-CN" altLang="en-US">
                    <a:noFill/>
                  </a:rPr>
                  <a:t> </a:t>
                </a:r>
              </a:p>
            </p:txBody>
          </p:sp>
        </mc:Fallback>
      </mc:AlternateContent>
      <p:graphicFrame>
        <p:nvGraphicFramePr>
          <p:cNvPr id="8" name="表格 7">
            <a:extLst>
              <a:ext uri="{FF2B5EF4-FFF2-40B4-BE49-F238E27FC236}">
                <a16:creationId xmlns:a16="http://schemas.microsoft.com/office/drawing/2014/main" id="{321CC65C-CFF9-45BE-B3FE-2342ED4C1CB7}"/>
              </a:ext>
            </a:extLst>
          </p:cNvPr>
          <p:cNvGraphicFramePr>
            <a:graphicFrameLocks noGrp="1"/>
          </p:cNvGraphicFramePr>
          <p:nvPr>
            <p:extLst/>
          </p:nvPr>
        </p:nvGraphicFramePr>
        <p:xfrm>
          <a:off x="8736085" y="2913181"/>
          <a:ext cx="3009744" cy="2581648"/>
        </p:xfrm>
        <a:graphic>
          <a:graphicData uri="http://schemas.openxmlformats.org/drawingml/2006/table">
            <a:tbl>
              <a:tblPr firstRow="1" bandRow="1">
                <a:tableStyleId>{2D5ABB26-0587-4C30-8999-92F81FD0307C}</a:tableStyleId>
              </a:tblPr>
              <a:tblGrid>
                <a:gridCol w="752436">
                  <a:extLst>
                    <a:ext uri="{9D8B030D-6E8A-4147-A177-3AD203B41FA5}">
                      <a16:colId xmlns:a16="http://schemas.microsoft.com/office/drawing/2014/main" val="2998024908"/>
                    </a:ext>
                  </a:extLst>
                </a:gridCol>
                <a:gridCol w="752436">
                  <a:extLst>
                    <a:ext uri="{9D8B030D-6E8A-4147-A177-3AD203B41FA5}">
                      <a16:colId xmlns:a16="http://schemas.microsoft.com/office/drawing/2014/main" val="3004135011"/>
                    </a:ext>
                  </a:extLst>
                </a:gridCol>
                <a:gridCol w="752436">
                  <a:extLst>
                    <a:ext uri="{9D8B030D-6E8A-4147-A177-3AD203B41FA5}">
                      <a16:colId xmlns:a16="http://schemas.microsoft.com/office/drawing/2014/main" val="4057231145"/>
                    </a:ext>
                  </a:extLst>
                </a:gridCol>
                <a:gridCol w="752436">
                  <a:extLst>
                    <a:ext uri="{9D8B030D-6E8A-4147-A177-3AD203B41FA5}">
                      <a16:colId xmlns:a16="http://schemas.microsoft.com/office/drawing/2014/main" val="1834906141"/>
                    </a:ext>
                  </a:extLst>
                </a:gridCol>
              </a:tblGrid>
              <a:tr h="645412">
                <a:tc>
                  <a:txBody>
                    <a:bodyPr/>
                    <a:lstStyle/>
                    <a:p>
                      <a:pPr algn="ctr"/>
                      <a:r>
                        <a:rPr lang="en-US" altLang="zh-CN" sz="1800" dirty="0"/>
                        <a:t>0.5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0.65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0.5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0.27</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614260031"/>
                  </a:ext>
                </a:extLst>
              </a:tr>
              <a:tr h="645412">
                <a:tc>
                  <a:txBody>
                    <a:bodyPr/>
                    <a:lstStyle/>
                    <a:p>
                      <a:pPr marL="0" algn="ctr" defTabSz="914400" rtl="0" eaLnBrk="1" latinLnBrk="0" hangingPunct="1"/>
                      <a:r>
                        <a:rPr lang="en-US" altLang="zh-CN" sz="1800" kern="1200" dirty="0">
                          <a:solidFill>
                            <a:schemeClr val="tx1"/>
                          </a:solidFill>
                          <a:latin typeface="+mn-lt"/>
                          <a:ea typeface="+mn-ea"/>
                          <a:cs typeface="+mn-cs"/>
                        </a:rPr>
                        <a:t>0.5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0.27</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-0.65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938005555"/>
                  </a:ext>
                </a:extLst>
              </a:tr>
              <a:tr h="645412">
                <a:tc>
                  <a:txBody>
                    <a:bodyPr/>
                    <a:lstStyle/>
                    <a:p>
                      <a:pPr marL="0" algn="ctr" defTabSz="914400" rtl="0" eaLnBrk="1" latinLnBrk="0" hangingPunct="1"/>
                      <a:r>
                        <a:rPr lang="en-US" altLang="zh-CN" sz="1800" kern="1200" dirty="0">
                          <a:solidFill>
                            <a:schemeClr val="tx1"/>
                          </a:solidFill>
                          <a:latin typeface="+mn-lt"/>
                          <a:ea typeface="+mn-ea"/>
                          <a:cs typeface="+mn-cs"/>
                        </a:rPr>
                        <a:t>0.5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-0.27</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0.65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741694194"/>
                  </a:ext>
                </a:extLst>
              </a:tr>
              <a:tr h="645412">
                <a:tc>
                  <a:txBody>
                    <a:bodyPr/>
                    <a:lstStyle/>
                    <a:p>
                      <a:pPr marL="0" algn="ctr" defTabSz="914400" rtl="0" eaLnBrk="1" latinLnBrk="0" hangingPunct="1"/>
                      <a:r>
                        <a:rPr lang="en-US" altLang="zh-CN" sz="1800" kern="1200" dirty="0">
                          <a:solidFill>
                            <a:schemeClr val="tx1"/>
                          </a:solidFill>
                          <a:latin typeface="+mn-lt"/>
                          <a:ea typeface="+mn-ea"/>
                          <a:cs typeface="+mn-cs"/>
                        </a:rPr>
                        <a:t>0.5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-0.65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0.5</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-0.27</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26230454"/>
                  </a:ext>
                </a:extLst>
              </a:tr>
            </a:tbl>
          </a:graphicData>
        </a:graphic>
      </p:graphicFrame>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3C3BE63-B89F-424D-91E7-3E4CD1612926}"/>
                  </a:ext>
                </a:extLst>
              </p:cNvPr>
              <p:cNvSpPr/>
              <p:nvPr/>
            </p:nvSpPr>
            <p:spPr>
              <a:xfrm>
                <a:off x="10111628" y="2251782"/>
                <a:ext cx="77662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i="1">
                              <a:solidFill>
                                <a:srgbClr val="FF0000"/>
                              </a:solidFill>
                              <a:latin typeface="Cambria Math" panose="02040503050406030204" pitchFamily="18" charset="0"/>
                            </a:rPr>
                          </m:ctrlPr>
                        </m:sSupPr>
                        <m:e>
                          <m:r>
                            <a:rPr lang="en-US" altLang="zh-CN" sz="3200" i="1">
                              <a:solidFill>
                                <a:srgbClr val="FF0000"/>
                              </a:solidFill>
                              <a:latin typeface="Cambria Math" panose="02040503050406030204" pitchFamily="18" charset="0"/>
                            </a:rPr>
                            <m:t>𝐶</m:t>
                          </m:r>
                        </m:e>
                        <m:sup>
                          <m:r>
                            <a:rPr lang="en-US" altLang="zh-CN" sz="3200" i="1">
                              <a:solidFill>
                                <a:srgbClr val="FF0000"/>
                              </a:solidFill>
                              <a:latin typeface="Cambria Math" panose="02040503050406030204" pitchFamily="18" charset="0"/>
                            </a:rPr>
                            <m:t>𝑇</m:t>
                          </m:r>
                        </m:sup>
                      </m:sSup>
                    </m:oMath>
                  </m:oMathPara>
                </a14:m>
                <a:endParaRPr lang="zh-CN" altLang="en-US" sz="3200" dirty="0"/>
              </a:p>
            </p:txBody>
          </p:sp>
        </mc:Choice>
        <mc:Fallback xmlns="">
          <p:sp>
            <p:nvSpPr>
              <p:cNvPr id="9" name="矩形 8">
                <a:extLst>
                  <a:ext uri="{FF2B5EF4-FFF2-40B4-BE49-F238E27FC236}">
                    <a16:creationId xmlns:a16="http://schemas.microsoft.com/office/drawing/2014/main" id="{33C3BE63-B89F-424D-91E7-3E4CD1612926}"/>
                  </a:ext>
                </a:extLst>
              </p:cNvPr>
              <p:cNvSpPr>
                <a:spLocks noRot="1" noChangeAspect="1" noMove="1" noResize="1" noEditPoints="1" noAdjustHandles="1" noChangeArrowheads="1" noChangeShapeType="1" noTextEdit="1"/>
              </p:cNvSpPr>
              <p:nvPr/>
            </p:nvSpPr>
            <p:spPr>
              <a:xfrm>
                <a:off x="10111628" y="2251782"/>
                <a:ext cx="776623" cy="584775"/>
              </a:xfrm>
              <a:prstGeom prst="rect">
                <a:avLst/>
              </a:prstGeom>
              <a:blipFill>
                <a:blip r:embed="rId6"/>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AABC9B1-A8B2-42E4-9E74-03AE2054A12A}"/>
              </a:ext>
            </a:extLst>
          </p:cNvPr>
          <p:cNvSpPr txBox="1"/>
          <p:nvPr/>
        </p:nvSpPr>
        <p:spPr>
          <a:xfrm>
            <a:off x="4574141" y="3911615"/>
            <a:ext cx="421910" cy="584775"/>
          </a:xfrm>
          <a:prstGeom prst="rect">
            <a:avLst/>
          </a:prstGeom>
          <a:noFill/>
        </p:spPr>
        <p:txBody>
          <a:bodyPr wrap="none" rtlCol="0">
            <a:spAutoFit/>
          </a:bodyPr>
          <a:lstStyle/>
          <a:p>
            <a:r>
              <a:rPr lang="en-US" altLang="zh-CN" sz="3200" dirty="0"/>
              <a:t>X</a:t>
            </a:r>
            <a:endParaRPr lang="zh-CN" altLang="en-US" sz="3200" dirty="0"/>
          </a:p>
        </p:txBody>
      </p:sp>
      <p:sp>
        <p:nvSpPr>
          <p:cNvPr id="11" name="文本框 10">
            <a:extLst>
              <a:ext uri="{FF2B5EF4-FFF2-40B4-BE49-F238E27FC236}">
                <a16:creationId xmlns:a16="http://schemas.microsoft.com/office/drawing/2014/main" id="{AFD4EBCF-A7F6-4F7E-952A-91528191457C}"/>
              </a:ext>
            </a:extLst>
          </p:cNvPr>
          <p:cNvSpPr txBox="1"/>
          <p:nvPr/>
        </p:nvSpPr>
        <p:spPr>
          <a:xfrm>
            <a:off x="8175018" y="3911615"/>
            <a:ext cx="421910" cy="584775"/>
          </a:xfrm>
          <a:prstGeom prst="rect">
            <a:avLst/>
          </a:prstGeom>
          <a:noFill/>
        </p:spPr>
        <p:txBody>
          <a:bodyPr wrap="none" rtlCol="0">
            <a:spAutoFit/>
          </a:bodyPr>
          <a:lstStyle/>
          <a:p>
            <a:r>
              <a:rPr lang="en-US" altLang="zh-CN" sz="3200" dirty="0"/>
              <a:t>X</a:t>
            </a:r>
            <a:endParaRPr lang="zh-CN" altLang="en-US" sz="3200"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FFE2954E-F15F-4AF2-A98E-83E9BF06D636}"/>
                  </a:ext>
                </a:extLst>
              </p:cNvPr>
              <p:cNvSpPr/>
              <p:nvPr/>
            </p:nvSpPr>
            <p:spPr>
              <a:xfrm>
                <a:off x="196056" y="4192540"/>
                <a:ext cx="98315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𝐹</m:t>
                      </m:r>
                      <m:r>
                        <a:rPr lang="en-US" altLang="zh-CN" sz="3200" i="1">
                          <a:latin typeface="Cambria Math" panose="02040503050406030204" pitchFamily="18" charset="0"/>
                        </a:rPr>
                        <m:t>=</m:t>
                      </m:r>
                    </m:oMath>
                  </m:oMathPara>
                </a14:m>
                <a:endParaRPr lang="zh-CN" altLang="en-US" sz="3200" dirty="0"/>
              </a:p>
            </p:txBody>
          </p:sp>
        </mc:Choice>
        <mc:Fallback xmlns="">
          <p:sp>
            <p:nvSpPr>
              <p:cNvPr id="12" name="矩形 11">
                <a:extLst>
                  <a:ext uri="{FF2B5EF4-FFF2-40B4-BE49-F238E27FC236}">
                    <a16:creationId xmlns:a16="http://schemas.microsoft.com/office/drawing/2014/main" id="{FFE2954E-F15F-4AF2-A98E-83E9BF06D636}"/>
                  </a:ext>
                </a:extLst>
              </p:cNvPr>
              <p:cNvSpPr>
                <a:spLocks noRot="1" noChangeAspect="1" noMove="1" noResize="1" noEditPoints="1" noAdjustHandles="1" noChangeArrowheads="1" noChangeShapeType="1" noTextEdit="1"/>
              </p:cNvSpPr>
              <p:nvPr/>
            </p:nvSpPr>
            <p:spPr>
              <a:xfrm>
                <a:off x="196056" y="4192540"/>
                <a:ext cx="983154" cy="58477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93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F2A58FBE-75DE-4269-B84B-8F3DFF61827C}"/>
              </a:ext>
            </a:extLst>
          </p:cNvPr>
          <p:cNvGraphicFramePr>
            <a:graphicFrameLocks noGrp="1"/>
          </p:cNvGraphicFramePr>
          <p:nvPr>
            <p:extLst/>
          </p:nvPr>
        </p:nvGraphicFramePr>
        <p:xfrm>
          <a:off x="1196241" y="1653079"/>
          <a:ext cx="3938956" cy="3551842"/>
        </p:xfrm>
        <a:graphic>
          <a:graphicData uri="http://schemas.openxmlformats.org/drawingml/2006/table">
            <a:tbl>
              <a:tblPr firstRow="1" bandRow="1">
                <a:tableStyleId>{2D5ABB26-0587-4C30-8999-92F81FD0307C}</a:tableStyleId>
              </a:tblPr>
              <a:tblGrid>
                <a:gridCol w="562708">
                  <a:extLst>
                    <a:ext uri="{9D8B030D-6E8A-4147-A177-3AD203B41FA5}">
                      <a16:colId xmlns:a16="http://schemas.microsoft.com/office/drawing/2014/main" val="3376090183"/>
                    </a:ext>
                  </a:extLst>
                </a:gridCol>
                <a:gridCol w="562708">
                  <a:extLst>
                    <a:ext uri="{9D8B030D-6E8A-4147-A177-3AD203B41FA5}">
                      <a16:colId xmlns:a16="http://schemas.microsoft.com/office/drawing/2014/main" val="4087695165"/>
                    </a:ext>
                  </a:extLst>
                </a:gridCol>
                <a:gridCol w="562708">
                  <a:extLst>
                    <a:ext uri="{9D8B030D-6E8A-4147-A177-3AD203B41FA5}">
                      <a16:colId xmlns:a16="http://schemas.microsoft.com/office/drawing/2014/main" val="879536292"/>
                    </a:ext>
                  </a:extLst>
                </a:gridCol>
                <a:gridCol w="562708">
                  <a:extLst>
                    <a:ext uri="{9D8B030D-6E8A-4147-A177-3AD203B41FA5}">
                      <a16:colId xmlns:a16="http://schemas.microsoft.com/office/drawing/2014/main" val="2754134610"/>
                    </a:ext>
                  </a:extLst>
                </a:gridCol>
                <a:gridCol w="562708">
                  <a:extLst>
                    <a:ext uri="{9D8B030D-6E8A-4147-A177-3AD203B41FA5}">
                      <a16:colId xmlns:a16="http://schemas.microsoft.com/office/drawing/2014/main" val="3565655414"/>
                    </a:ext>
                  </a:extLst>
                </a:gridCol>
                <a:gridCol w="562708">
                  <a:extLst>
                    <a:ext uri="{9D8B030D-6E8A-4147-A177-3AD203B41FA5}">
                      <a16:colId xmlns:a16="http://schemas.microsoft.com/office/drawing/2014/main" val="4252441037"/>
                    </a:ext>
                  </a:extLst>
                </a:gridCol>
                <a:gridCol w="562708">
                  <a:extLst>
                    <a:ext uri="{9D8B030D-6E8A-4147-A177-3AD203B41FA5}">
                      <a16:colId xmlns:a16="http://schemas.microsoft.com/office/drawing/2014/main" val="85978412"/>
                    </a:ext>
                  </a:extLst>
                </a:gridCol>
              </a:tblGrid>
              <a:tr h="507406">
                <a:tc>
                  <a:txBody>
                    <a:bodyPr/>
                    <a:lstStyle/>
                    <a:p>
                      <a:pPr algn="ctr"/>
                      <a:r>
                        <a:rPr lang="en-US" altLang="zh-CN" sz="1800" dirty="0"/>
                        <a:t>52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55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70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9480549"/>
                  </a:ext>
                </a:extLst>
              </a:tr>
              <a:tr h="507406">
                <a:tc>
                  <a:txBody>
                    <a:bodyPr/>
                    <a:lstStyle/>
                    <a:p>
                      <a:pPr algn="ctr"/>
                      <a:r>
                        <a:rPr lang="en-US" altLang="zh-CN" sz="1800" dirty="0"/>
                        <a:t>63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59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90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109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85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868548"/>
                  </a:ext>
                </a:extLst>
              </a:tr>
              <a:tr h="507406">
                <a:tc>
                  <a:txBody>
                    <a:bodyPr/>
                    <a:lstStyle/>
                    <a:p>
                      <a:pPr algn="ctr"/>
                      <a:r>
                        <a:rPr lang="en-US" altLang="zh-CN" sz="1800" dirty="0"/>
                        <a:t>62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59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113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144</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104</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120409"/>
                  </a:ext>
                </a:extLst>
              </a:tr>
              <a:tr h="507406">
                <a:tc>
                  <a:txBody>
                    <a:bodyPr/>
                    <a:lstStyle/>
                    <a:p>
                      <a:pPr algn="ctr"/>
                      <a:r>
                        <a:rPr lang="en-US" altLang="zh-CN" sz="1800" dirty="0"/>
                        <a:t>63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58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71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122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154</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106</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9552107"/>
                  </a:ext>
                </a:extLst>
              </a:tr>
              <a:tr h="507406">
                <a:tc>
                  <a:txBody>
                    <a:bodyPr/>
                    <a:lstStyle/>
                    <a:p>
                      <a:pPr algn="ctr"/>
                      <a:r>
                        <a:rPr lang="en-US" altLang="zh-CN" sz="1800" dirty="0"/>
                        <a:t>67</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58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71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122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154</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106</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0044365"/>
                  </a:ext>
                </a:extLst>
              </a:tr>
              <a:tr h="507406">
                <a:tc>
                  <a:txBody>
                    <a:bodyPr/>
                    <a:lstStyle/>
                    <a:p>
                      <a:pPr algn="ctr"/>
                      <a:r>
                        <a:rPr lang="en-US" altLang="zh-CN" sz="1800" dirty="0"/>
                        <a:t>67</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104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tx1"/>
                          </a:solidFill>
                          <a:latin typeface="+mn-lt"/>
                          <a:ea typeface="+mn-ea"/>
                          <a:cs typeface="+mn-cs"/>
                        </a:rPr>
                        <a:t>126</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88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5102185"/>
                  </a:ext>
                </a:extLst>
              </a:tr>
              <a:tr h="5074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88246"/>
                  </a:ext>
                </a:extLst>
              </a:tr>
            </a:tbl>
          </a:graphicData>
        </a:graphic>
      </p:graphicFrame>
      <p:graphicFrame>
        <p:nvGraphicFramePr>
          <p:cNvPr id="4" name="表格 3">
            <a:extLst>
              <a:ext uri="{FF2B5EF4-FFF2-40B4-BE49-F238E27FC236}">
                <a16:creationId xmlns:a16="http://schemas.microsoft.com/office/drawing/2014/main" id="{A336BE28-059F-43A5-A9F7-1B0D68D0AF09}"/>
              </a:ext>
            </a:extLst>
          </p:cNvPr>
          <p:cNvGraphicFramePr>
            <a:graphicFrameLocks noGrp="1"/>
          </p:cNvGraphicFramePr>
          <p:nvPr>
            <p:extLst/>
          </p:nvPr>
        </p:nvGraphicFramePr>
        <p:xfrm>
          <a:off x="1196241" y="1653079"/>
          <a:ext cx="2250832" cy="2029624"/>
        </p:xfrm>
        <a:graphic>
          <a:graphicData uri="http://schemas.openxmlformats.org/drawingml/2006/table">
            <a:tbl>
              <a:tblPr firstRow="1" bandRow="1">
                <a:tableStyleId>{2D5ABB26-0587-4C30-8999-92F81FD0307C}</a:tableStyleId>
              </a:tblPr>
              <a:tblGrid>
                <a:gridCol w="562708">
                  <a:extLst>
                    <a:ext uri="{9D8B030D-6E8A-4147-A177-3AD203B41FA5}">
                      <a16:colId xmlns:a16="http://schemas.microsoft.com/office/drawing/2014/main" val="197041793"/>
                    </a:ext>
                  </a:extLst>
                </a:gridCol>
                <a:gridCol w="562708">
                  <a:extLst>
                    <a:ext uri="{9D8B030D-6E8A-4147-A177-3AD203B41FA5}">
                      <a16:colId xmlns:a16="http://schemas.microsoft.com/office/drawing/2014/main" val="3779817844"/>
                    </a:ext>
                  </a:extLst>
                </a:gridCol>
                <a:gridCol w="562708">
                  <a:extLst>
                    <a:ext uri="{9D8B030D-6E8A-4147-A177-3AD203B41FA5}">
                      <a16:colId xmlns:a16="http://schemas.microsoft.com/office/drawing/2014/main" val="4122411583"/>
                    </a:ext>
                  </a:extLst>
                </a:gridCol>
                <a:gridCol w="562708">
                  <a:extLst>
                    <a:ext uri="{9D8B030D-6E8A-4147-A177-3AD203B41FA5}">
                      <a16:colId xmlns:a16="http://schemas.microsoft.com/office/drawing/2014/main" val="397870225"/>
                    </a:ext>
                  </a:extLst>
                </a:gridCol>
              </a:tblGrid>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extLst>
                  <a:ext uri="{0D108BD9-81ED-4DB2-BD59-A6C34878D82A}">
                    <a16:rowId xmlns:a16="http://schemas.microsoft.com/office/drawing/2014/main" val="3189046159"/>
                  </a:ext>
                </a:extLst>
              </a:tr>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extLst>
                  <a:ext uri="{0D108BD9-81ED-4DB2-BD59-A6C34878D82A}">
                    <a16:rowId xmlns:a16="http://schemas.microsoft.com/office/drawing/2014/main" val="793521617"/>
                  </a:ext>
                </a:extLst>
              </a:tr>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extLst>
                  <a:ext uri="{0D108BD9-81ED-4DB2-BD59-A6C34878D82A}">
                    <a16:rowId xmlns:a16="http://schemas.microsoft.com/office/drawing/2014/main" val="2229427084"/>
                  </a:ext>
                </a:extLst>
              </a:tr>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alpha val="9020"/>
                      </a:srgbClr>
                    </a:solidFill>
                  </a:tcPr>
                </a:tc>
                <a:extLst>
                  <a:ext uri="{0D108BD9-81ED-4DB2-BD59-A6C34878D82A}">
                    <a16:rowId xmlns:a16="http://schemas.microsoft.com/office/drawing/2014/main" val="977964730"/>
                  </a:ext>
                </a:extLst>
              </a:tr>
            </a:tbl>
          </a:graphicData>
        </a:graphic>
      </p:graphicFrame>
      <p:graphicFrame>
        <p:nvGraphicFramePr>
          <p:cNvPr id="5" name="表格 4">
            <a:extLst>
              <a:ext uri="{FF2B5EF4-FFF2-40B4-BE49-F238E27FC236}">
                <a16:creationId xmlns:a16="http://schemas.microsoft.com/office/drawing/2014/main" id="{0B08F1EA-47BF-4CE7-942D-F4DC1C5176BC}"/>
              </a:ext>
            </a:extLst>
          </p:cNvPr>
          <p:cNvGraphicFramePr>
            <a:graphicFrameLocks noGrp="1"/>
          </p:cNvGraphicFramePr>
          <p:nvPr>
            <p:extLst/>
          </p:nvPr>
        </p:nvGraphicFramePr>
        <p:xfrm>
          <a:off x="6822829" y="1653079"/>
          <a:ext cx="4024925" cy="3551842"/>
        </p:xfrm>
        <a:graphic>
          <a:graphicData uri="http://schemas.openxmlformats.org/drawingml/2006/table">
            <a:tbl>
              <a:tblPr firstRow="1" bandRow="1">
                <a:tableStyleId>{2D5ABB26-0587-4C30-8999-92F81FD0307C}</a:tableStyleId>
              </a:tblPr>
              <a:tblGrid>
                <a:gridCol w="804985">
                  <a:extLst>
                    <a:ext uri="{9D8B030D-6E8A-4147-A177-3AD203B41FA5}">
                      <a16:colId xmlns:a16="http://schemas.microsoft.com/office/drawing/2014/main" val="3376090183"/>
                    </a:ext>
                  </a:extLst>
                </a:gridCol>
                <a:gridCol w="804985">
                  <a:extLst>
                    <a:ext uri="{9D8B030D-6E8A-4147-A177-3AD203B41FA5}">
                      <a16:colId xmlns:a16="http://schemas.microsoft.com/office/drawing/2014/main" val="4087695165"/>
                    </a:ext>
                  </a:extLst>
                </a:gridCol>
                <a:gridCol w="804985">
                  <a:extLst>
                    <a:ext uri="{9D8B030D-6E8A-4147-A177-3AD203B41FA5}">
                      <a16:colId xmlns:a16="http://schemas.microsoft.com/office/drawing/2014/main" val="879536292"/>
                    </a:ext>
                  </a:extLst>
                </a:gridCol>
                <a:gridCol w="804985">
                  <a:extLst>
                    <a:ext uri="{9D8B030D-6E8A-4147-A177-3AD203B41FA5}">
                      <a16:colId xmlns:a16="http://schemas.microsoft.com/office/drawing/2014/main" val="2754134610"/>
                    </a:ext>
                  </a:extLst>
                </a:gridCol>
                <a:gridCol w="804985">
                  <a:extLst>
                    <a:ext uri="{9D8B030D-6E8A-4147-A177-3AD203B41FA5}">
                      <a16:colId xmlns:a16="http://schemas.microsoft.com/office/drawing/2014/main" val="85978412"/>
                    </a:ext>
                  </a:extLst>
                </a:gridCol>
              </a:tblGrid>
              <a:tr h="839863">
                <a:tc>
                  <a:txBody>
                    <a:bodyPr/>
                    <a:lstStyle/>
                    <a:p>
                      <a:pPr algn="ctr"/>
                      <a:r>
                        <a:rPr lang="en-US" altLang="zh-CN" sz="1600" dirty="0"/>
                        <a:t>282</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-54.06</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33.50</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-8.99</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9480549"/>
                  </a:ext>
                </a:extLst>
              </a:tr>
              <a:tr h="732648">
                <a:tc>
                  <a:txBody>
                    <a:bodyPr/>
                    <a:lstStyle/>
                    <a:p>
                      <a:pPr algn="ctr"/>
                      <a:r>
                        <a:rPr lang="en-US" altLang="zh-CN" sz="1600" dirty="0"/>
                        <a:t>-29.38</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24.83</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20.34</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6.37</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868548"/>
                  </a:ext>
                </a:extLst>
              </a:tr>
              <a:tr h="737409">
                <a:tc>
                  <a:txBody>
                    <a:bodyPr/>
                    <a:lstStyle/>
                    <a:p>
                      <a:pPr algn="ctr"/>
                      <a:r>
                        <a:rPr lang="en-US" altLang="zh-CN" sz="1600" dirty="0"/>
                        <a:t>-8</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1.22</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-4.50</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1.65</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120409"/>
                  </a:ext>
                </a:extLst>
              </a:tr>
              <a:tr h="686515">
                <a:tc>
                  <a:txBody>
                    <a:bodyPr/>
                    <a:lstStyle/>
                    <a:p>
                      <a:pPr algn="ctr"/>
                      <a:r>
                        <a:rPr lang="en-US" altLang="zh-CN" sz="1600" dirty="0"/>
                        <a:t>-2.98</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-2.12</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-0.77</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-1.33</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9552107"/>
                  </a:ext>
                </a:extLst>
              </a:tr>
              <a:tr h="5554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88246"/>
                  </a:ext>
                </a:extLst>
              </a:tr>
            </a:tbl>
          </a:graphicData>
        </a:graphic>
      </p:graphicFrame>
      <p:graphicFrame>
        <p:nvGraphicFramePr>
          <p:cNvPr id="8" name="表格 7">
            <a:extLst>
              <a:ext uri="{FF2B5EF4-FFF2-40B4-BE49-F238E27FC236}">
                <a16:creationId xmlns:a16="http://schemas.microsoft.com/office/drawing/2014/main" id="{259CD006-F483-48D1-BFB3-332265B30DC0}"/>
              </a:ext>
            </a:extLst>
          </p:cNvPr>
          <p:cNvGraphicFramePr>
            <a:graphicFrameLocks noGrp="1"/>
          </p:cNvGraphicFramePr>
          <p:nvPr>
            <p:extLst/>
          </p:nvPr>
        </p:nvGraphicFramePr>
        <p:xfrm>
          <a:off x="6822829" y="1653079"/>
          <a:ext cx="3219940" cy="2996435"/>
        </p:xfrm>
        <a:graphic>
          <a:graphicData uri="http://schemas.openxmlformats.org/drawingml/2006/table">
            <a:tbl>
              <a:tblPr firstRow="1" bandRow="1">
                <a:tableStyleId>{2D5ABB26-0587-4C30-8999-92F81FD0307C}</a:tableStyleId>
              </a:tblPr>
              <a:tblGrid>
                <a:gridCol w="804985">
                  <a:extLst>
                    <a:ext uri="{9D8B030D-6E8A-4147-A177-3AD203B41FA5}">
                      <a16:colId xmlns:a16="http://schemas.microsoft.com/office/drawing/2014/main" val="494389904"/>
                    </a:ext>
                  </a:extLst>
                </a:gridCol>
                <a:gridCol w="804985">
                  <a:extLst>
                    <a:ext uri="{9D8B030D-6E8A-4147-A177-3AD203B41FA5}">
                      <a16:colId xmlns:a16="http://schemas.microsoft.com/office/drawing/2014/main" val="3444439670"/>
                    </a:ext>
                  </a:extLst>
                </a:gridCol>
                <a:gridCol w="804985">
                  <a:extLst>
                    <a:ext uri="{9D8B030D-6E8A-4147-A177-3AD203B41FA5}">
                      <a16:colId xmlns:a16="http://schemas.microsoft.com/office/drawing/2014/main" val="3396407056"/>
                    </a:ext>
                  </a:extLst>
                </a:gridCol>
                <a:gridCol w="804985">
                  <a:extLst>
                    <a:ext uri="{9D8B030D-6E8A-4147-A177-3AD203B41FA5}">
                      <a16:colId xmlns:a16="http://schemas.microsoft.com/office/drawing/2014/main" val="243140769"/>
                    </a:ext>
                  </a:extLst>
                </a:gridCol>
              </a:tblGrid>
              <a:tr h="839863">
                <a:tc>
                  <a:txBody>
                    <a:bodyPr/>
                    <a:lstStyle/>
                    <a:p>
                      <a:pPr algn="ctr"/>
                      <a:r>
                        <a:rPr lang="en-US" altLang="zh-CN" sz="1600" dirty="0"/>
                        <a:t>282</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-54.06</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33.50</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-8.99</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848769685"/>
                  </a:ext>
                </a:extLst>
              </a:tr>
              <a:tr h="732648">
                <a:tc>
                  <a:txBody>
                    <a:bodyPr/>
                    <a:lstStyle/>
                    <a:p>
                      <a:pPr algn="ctr"/>
                      <a:r>
                        <a:rPr lang="en-US" altLang="zh-CN" sz="1600" dirty="0"/>
                        <a:t>-29.38</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24.83</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20.34</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6.37</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789112415"/>
                  </a:ext>
                </a:extLst>
              </a:tr>
              <a:tr h="737409">
                <a:tc>
                  <a:txBody>
                    <a:bodyPr/>
                    <a:lstStyle/>
                    <a:p>
                      <a:pPr algn="ctr"/>
                      <a:r>
                        <a:rPr lang="en-US" altLang="zh-CN" sz="1600" dirty="0"/>
                        <a:t>-8</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1.22</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-4.50</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1.65</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310675218"/>
                  </a:ext>
                </a:extLst>
              </a:tr>
              <a:tr h="686515">
                <a:tc>
                  <a:txBody>
                    <a:bodyPr/>
                    <a:lstStyle/>
                    <a:p>
                      <a:pPr algn="ctr"/>
                      <a:r>
                        <a:rPr lang="en-US" altLang="zh-CN" sz="1600" dirty="0"/>
                        <a:t>-2.98</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-2.12</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-0.77</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altLang="zh-CN" sz="1600" dirty="0"/>
                        <a:t>-1.33</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706861"/>
                  </a:ext>
                </a:extLst>
              </a:tr>
            </a:tbl>
          </a:graphicData>
        </a:graphic>
      </p:graphicFrame>
      <p:sp>
        <p:nvSpPr>
          <p:cNvPr id="9" name="箭头: 右 8">
            <a:extLst>
              <a:ext uri="{FF2B5EF4-FFF2-40B4-BE49-F238E27FC236}">
                <a16:creationId xmlns:a16="http://schemas.microsoft.com/office/drawing/2014/main" id="{34A6DF74-ADC0-4DBF-BC6C-93354D97556B}"/>
              </a:ext>
            </a:extLst>
          </p:cNvPr>
          <p:cNvSpPr/>
          <p:nvPr/>
        </p:nvSpPr>
        <p:spPr>
          <a:xfrm>
            <a:off x="5673969" y="3018543"/>
            <a:ext cx="63304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66C5D5B-19D7-432B-8F30-84A1D646C6B2}"/>
              </a:ext>
            </a:extLst>
          </p:cNvPr>
          <p:cNvSpPr txBox="1"/>
          <p:nvPr/>
        </p:nvSpPr>
        <p:spPr>
          <a:xfrm>
            <a:off x="5171267" y="674670"/>
            <a:ext cx="1005403" cy="584775"/>
          </a:xfrm>
          <a:prstGeom prst="rect">
            <a:avLst/>
          </a:prstGeom>
          <a:noFill/>
        </p:spPr>
        <p:txBody>
          <a:bodyPr wrap="none" rtlCol="0">
            <a:spAutoFit/>
          </a:bodyPr>
          <a:lstStyle/>
          <a:p>
            <a:r>
              <a:rPr lang="zh-CN" altLang="en-US" sz="3200" dirty="0"/>
              <a:t>转换</a:t>
            </a:r>
          </a:p>
        </p:txBody>
      </p:sp>
    </p:spTree>
    <p:extLst>
      <p:ext uri="{BB962C8B-B14F-4D97-AF65-F5344CB8AC3E}">
        <p14:creationId xmlns:p14="http://schemas.microsoft.com/office/powerpoint/2010/main" val="1225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714" y="1413164"/>
            <a:ext cx="8386144" cy="2518755"/>
          </a:xfrm>
          <a:prstGeom prst="rect">
            <a:avLst/>
          </a:prstGeom>
        </p:spPr>
      </p:pic>
    </p:spTree>
    <p:extLst>
      <p:ext uri="{BB962C8B-B14F-4D97-AF65-F5344CB8AC3E}">
        <p14:creationId xmlns:p14="http://schemas.microsoft.com/office/powerpoint/2010/main" val="2058433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9C177-4B59-4DE2-90AA-0DE1A7A526F3}"/>
              </a:ext>
            </a:extLst>
          </p:cNvPr>
          <p:cNvSpPr/>
          <p:nvPr/>
        </p:nvSpPr>
        <p:spPr>
          <a:xfrm>
            <a:off x="82379" y="106745"/>
            <a:ext cx="2356022" cy="5189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JPEG</a:t>
            </a:r>
            <a:endParaRPr lang="zh-CN" altLang="en-US" sz="2400" dirty="0">
              <a:solidFill>
                <a:schemeClr val="tx1"/>
              </a:solidFill>
            </a:endParaRPr>
          </a:p>
        </p:txBody>
      </p:sp>
      <p:sp>
        <p:nvSpPr>
          <p:cNvPr id="5" name="矩形 4">
            <a:extLst>
              <a:ext uri="{FF2B5EF4-FFF2-40B4-BE49-F238E27FC236}">
                <a16:creationId xmlns:a16="http://schemas.microsoft.com/office/drawing/2014/main" id="{B9BA12A6-316E-4E84-8AAD-1807CB60EC91}"/>
              </a:ext>
            </a:extLst>
          </p:cNvPr>
          <p:cNvSpPr/>
          <p:nvPr/>
        </p:nvSpPr>
        <p:spPr>
          <a:xfrm>
            <a:off x="2666623" y="164064"/>
            <a:ext cx="2993127" cy="461665"/>
          </a:xfrm>
          <a:prstGeom prst="rect">
            <a:avLst/>
          </a:prstGeom>
        </p:spPr>
        <p:txBody>
          <a:bodyPr wrap="none">
            <a:spAutoFit/>
          </a:bodyPr>
          <a:lstStyle/>
          <a:p>
            <a:pPr marL="342900" indent="-342900">
              <a:buFont typeface="Arial" panose="020B0604020202020204" pitchFamily="34" charset="0"/>
              <a:buChar char="•"/>
            </a:pPr>
            <a:r>
              <a:rPr lang="zh-CN" altLang="en-US" sz="2400" dirty="0"/>
              <a:t>有损图像压缩方法</a:t>
            </a:r>
          </a:p>
        </p:txBody>
      </p:sp>
      <p:grpSp>
        <p:nvGrpSpPr>
          <p:cNvPr id="40" name="组合 39">
            <a:extLst>
              <a:ext uri="{FF2B5EF4-FFF2-40B4-BE49-F238E27FC236}">
                <a16:creationId xmlns:a16="http://schemas.microsoft.com/office/drawing/2014/main" id="{1BA0F6EA-7DD8-4520-B78F-F8F66107B019}"/>
              </a:ext>
            </a:extLst>
          </p:cNvPr>
          <p:cNvGrpSpPr/>
          <p:nvPr/>
        </p:nvGrpSpPr>
        <p:grpSpPr>
          <a:xfrm>
            <a:off x="1822623" y="1278924"/>
            <a:ext cx="790828" cy="823784"/>
            <a:chOff x="1260390" y="2446638"/>
            <a:chExt cx="790828" cy="823784"/>
          </a:xfrm>
        </p:grpSpPr>
        <p:sp>
          <p:nvSpPr>
            <p:cNvPr id="7" name="矩形 6">
              <a:extLst>
                <a:ext uri="{FF2B5EF4-FFF2-40B4-BE49-F238E27FC236}">
                  <a16:creationId xmlns:a16="http://schemas.microsoft.com/office/drawing/2014/main" id="{172D8D5F-F296-4415-92B5-C2D6E965C3BD}"/>
                </a:ext>
              </a:extLst>
            </p:cNvPr>
            <p:cNvSpPr/>
            <p:nvPr/>
          </p:nvSpPr>
          <p:spPr>
            <a:xfrm>
              <a:off x="1260390"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D578C23-63C1-4108-9D3D-F90B198D2291}"/>
                </a:ext>
              </a:extLst>
            </p:cNvPr>
            <p:cNvSpPr/>
            <p:nvPr/>
          </p:nvSpPr>
          <p:spPr>
            <a:xfrm>
              <a:off x="1458097"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F0DCCED-1296-4391-BF2F-CF42227E08AD}"/>
                </a:ext>
              </a:extLst>
            </p:cNvPr>
            <p:cNvSpPr/>
            <p:nvPr/>
          </p:nvSpPr>
          <p:spPr>
            <a:xfrm>
              <a:off x="1260390"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C5AEEA7-0CCC-487E-9EC7-84345B3486E6}"/>
                </a:ext>
              </a:extLst>
            </p:cNvPr>
            <p:cNvSpPr/>
            <p:nvPr/>
          </p:nvSpPr>
          <p:spPr>
            <a:xfrm>
              <a:off x="1458097"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7A1255D-C846-454F-AF78-114504F77B84}"/>
                </a:ext>
              </a:extLst>
            </p:cNvPr>
            <p:cNvSpPr/>
            <p:nvPr/>
          </p:nvSpPr>
          <p:spPr>
            <a:xfrm>
              <a:off x="1655804"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D4CA1AF-E919-4888-BD48-5C6B93D65CF7}"/>
                </a:ext>
              </a:extLst>
            </p:cNvPr>
            <p:cNvSpPr/>
            <p:nvPr/>
          </p:nvSpPr>
          <p:spPr>
            <a:xfrm>
              <a:off x="1853511"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6DBD46E-671B-4A0E-AF0A-DB9C245DC2BF}"/>
                </a:ext>
              </a:extLst>
            </p:cNvPr>
            <p:cNvSpPr/>
            <p:nvPr/>
          </p:nvSpPr>
          <p:spPr>
            <a:xfrm>
              <a:off x="1655804"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CAE4D0D-92F9-4303-B28B-90E0DE526FFB}"/>
                </a:ext>
              </a:extLst>
            </p:cNvPr>
            <p:cNvSpPr/>
            <p:nvPr/>
          </p:nvSpPr>
          <p:spPr>
            <a:xfrm>
              <a:off x="1853511"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45EEE2A-CD4E-4B85-AAA0-BABC27A884AE}"/>
                </a:ext>
              </a:extLst>
            </p:cNvPr>
            <p:cNvSpPr/>
            <p:nvPr/>
          </p:nvSpPr>
          <p:spPr>
            <a:xfrm>
              <a:off x="1260390"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CC82C34-BDE9-4E1A-A127-646E55386BD3}"/>
                </a:ext>
              </a:extLst>
            </p:cNvPr>
            <p:cNvSpPr/>
            <p:nvPr/>
          </p:nvSpPr>
          <p:spPr>
            <a:xfrm>
              <a:off x="1458097"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8A6ECB2-DA77-448F-B71F-F13BE11FB8AA}"/>
                </a:ext>
              </a:extLst>
            </p:cNvPr>
            <p:cNvSpPr/>
            <p:nvPr/>
          </p:nvSpPr>
          <p:spPr>
            <a:xfrm>
              <a:off x="1260390"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90D75B4-01FE-4523-86C5-531BB46D047F}"/>
                </a:ext>
              </a:extLst>
            </p:cNvPr>
            <p:cNvSpPr/>
            <p:nvPr/>
          </p:nvSpPr>
          <p:spPr>
            <a:xfrm>
              <a:off x="1458097"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45C5451-5F5E-4FD7-8957-688BD5579FB8}"/>
                </a:ext>
              </a:extLst>
            </p:cNvPr>
            <p:cNvSpPr/>
            <p:nvPr/>
          </p:nvSpPr>
          <p:spPr>
            <a:xfrm>
              <a:off x="1655804"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515754E-8D0E-4231-B1E1-57ABDE6C1A6B}"/>
                </a:ext>
              </a:extLst>
            </p:cNvPr>
            <p:cNvSpPr/>
            <p:nvPr/>
          </p:nvSpPr>
          <p:spPr>
            <a:xfrm>
              <a:off x="1853511"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B9CFD35-0D76-494E-987E-14817D85DF77}"/>
                </a:ext>
              </a:extLst>
            </p:cNvPr>
            <p:cNvSpPr/>
            <p:nvPr/>
          </p:nvSpPr>
          <p:spPr>
            <a:xfrm>
              <a:off x="1655804"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EEA308F-99C1-4735-BFDE-17B7E9F18078}"/>
                </a:ext>
              </a:extLst>
            </p:cNvPr>
            <p:cNvSpPr/>
            <p:nvPr/>
          </p:nvSpPr>
          <p:spPr>
            <a:xfrm>
              <a:off x="1853511"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B1D0294-67CC-400E-B4A2-4050ABD50492}"/>
              </a:ext>
            </a:extLst>
          </p:cNvPr>
          <p:cNvGrpSpPr/>
          <p:nvPr/>
        </p:nvGrpSpPr>
        <p:grpSpPr>
          <a:xfrm>
            <a:off x="1674341" y="1414848"/>
            <a:ext cx="790828" cy="823784"/>
            <a:chOff x="1412790" y="2599038"/>
            <a:chExt cx="790828" cy="823784"/>
          </a:xfrm>
        </p:grpSpPr>
        <p:sp>
          <p:nvSpPr>
            <p:cNvPr id="23" name="矩形 22">
              <a:extLst>
                <a:ext uri="{FF2B5EF4-FFF2-40B4-BE49-F238E27FC236}">
                  <a16:creationId xmlns:a16="http://schemas.microsoft.com/office/drawing/2014/main" id="{37FE26F2-1E33-4E52-AC64-C5154C519C5F}"/>
                </a:ext>
              </a:extLst>
            </p:cNvPr>
            <p:cNvSpPr/>
            <p:nvPr/>
          </p:nvSpPr>
          <p:spPr>
            <a:xfrm>
              <a:off x="1412790"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BCAC8C6-B2AE-4989-8944-112E9B60F615}"/>
                </a:ext>
              </a:extLst>
            </p:cNvPr>
            <p:cNvSpPr/>
            <p:nvPr/>
          </p:nvSpPr>
          <p:spPr>
            <a:xfrm>
              <a:off x="1610497"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665821C-DAB7-49E8-AF6F-491636E80C96}"/>
                </a:ext>
              </a:extLst>
            </p:cNvPr>
            <p:cNvSpPr/>
            <p:nvPr/>
          </p:nvSpPr>
          <p:spPr>
            <a:xfrm>
              <a:off x="1412790"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A46815A-47C8-4D95-BEC0-8E1B510CC331}"/>
                </a:ext>
              </a:extLst>
            </p:cNvPr>
            <p:cNvSpPr/>
            <p:nvPr/>
          </p:nvSpPr>
          <p:spPr>
            <a:xfrm>
              <a:off x="1610497"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1A25E4F-D84E-4A9E-8DC7-5310CBFF7891}"/>
                </a:ext>
              </a:extLst>
            </p:cNvPr>
            <p:cNvSpPr/>
            <p:nvPr/>
          </p:nvSpPr>
          <p:spPr>
            <a:xfrm>
              <a:off x="1808204"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E3953B4-B542-4C75-B135-1FA3F5523A34}"/>
                </a:ext>
              </a:extLst>
            </p:cNvPr>
            <p:cNvSpPr/>
            <p:nvPr/>
          </p:nvSpPr>
          <p:spPr>
            <a:xfrm>
              <a:off x="2005911"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CE7165C-EAAE-4127-9AB7-92D375A940FA}"/>
                </a:ext>
              </a:extLst>
            </p:cNvPr>
            <p:cNvSpPr/>
            <p:nvPr/>
          </p:nvSpPr>
          <p:spPr>
            <a:xfrm>
              <a:off x="1808204"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DE30535-1C26-4FC0-B52B-C68DC8C222DD}"/>
                </a:ext>
              </a:extLst>
            </p:cNvPr>
            <p:cNvSpPr/>
            <p:nvPr/>
          </p:nvSpPr>
          <p:spPr>
            <a:xfrm>
              <a:off x="2005911"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D6E0A40-E0B5-4019-BC09-200C2645CECC}"/>
                </a:ext>
              </a:extLst>
            </p:cNvPr>
            <p:cNvSpPr/>
            <p:nvPr/>
          </p:nvSpPr>
          <p:spPr>
            <a:xfrm>
              <a:off x="1412790"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DF48FB6C-51AD-4E4C-A76A-B6A5006FA6C7}"/>
                </a:ext>
              </a:extLst>
            </p:cNvPr>
            <p:cNvSpPr/>
            <p:nvPr/>
          </p:nvSpPr>
          <p:spPr>
            <a:xfrm>
              <a:off x="1610497"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33B9381-6FFE-4AC5-A73A-12A1FDB70F72}"/>
                </a:ext>
              </a:extLst>
            </p:cNvPr>
            <p:cNvSpPr/>
            <p:nvPr/>
          </p:nvSpPr>
          <p:spPr>
            <a:xfrm>
              <a:off x="1412790"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47B52DF-256E-42F5-9D6D-809F1808FF57}"/>
                </a:ext>
              </a:extLst>
            </p:cNvPr>
            <p:cNvSpPr/>
            <p:nvPr/>
          </p:nvSpPr>
          <p:spPr>
            <a:xfrm>
              <a:off x="1610497"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EB060BA-DC31-4B25-9533-1800111788DD}"/>
                </a:ext>
              </a:extLst>
            </p:cNvPr>
            <p:cNvSpPr/>
            <p:nvPr/>
          </p:nvSpPr>
          <p:spPr>
            <a:xfrm>
              <a:off x="1808204"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0DA2CE7-0619-4552-9818-53E19748F9B3}"/>
                </a:ext>
              </a:extLst>
            </p:cNvPr>
            <p:cNvSpPr/>
            <p:nvPr/>
          </p:nvSpPr>
          <p:spPr>
            <a:xfrm>
              <a:off x="2005911"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6EFDE5C-5B0E-43D6-80F4-6ADC30A76C61}"/>
                </a:ext>
              </a:extLst>
            </p:cNvPr>
            <p:cNvSpPr/>
            <p:nvPr/>
          </p:nvSpPr>
          <p:spPr>
            <a:xfrm>
              <a:off x="1808204"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CBA17428-C336-4CBD-AD63-E62A1FFE06C9}"/>
                </a:ext>
              </a:extLst>
            </p:cNvPr>
            <p:cNvSpPr/>
            <p:nvPr/>
          </p:nvSpPr>
          <p:spPr>
            <a:xfrm>
              <a:off x="2005911"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FC44AFA3-0A69-4D74-B25F-51066B2E412B}"/>
              </a:ext>
            </a:extLst>
          </p:cNvPr>
          <p:cNvGrpSpPr/>
          <p:nvPr/>
        </p:nvGrpSpPr>
        <p:grpSpPr>
          <a:xfrm>
            <a:off x="1526059" y="1554892"/>
            <a:ext cx="790828" cy="823784"/>
            <a:chOff x="1412790" y="2599038"/>
            <a:chExt cx="790828" cy="823784"/>
          </a:xfrm>
        </p:grpSpPr>
        <p:sp>
          <p:nvSpPr>
            <p:cNvPr id="58" name="矩形 57">
              <a:extLst>
                <a:ext uri="{FF2B5EF4-FFF2-40B4-BE49-F238E27FC236}">
                  <a16:creationId xmlns:a16="http://schemas.microsoft.com/office/drawing/2014/main" id="{BFB5C943-67E3-4D24-8DC2-434DF9B82295}"/>
                </a:ext>
              </a:extLst>
            </p:cNvPr>
            <p:cNvSpPr/>
            <p:nvPr/>
          </p:nvSpPr>
          <p:spPr>
            <a:xfrm>
              <a:off x="1412790"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22CA7557-2F16-4C30-96E8-5297CA36DB4A}"/>
                </a:ext>
              </a:extLst>
            </p:cNvPr>
            <p:cNvSpPr/>
            <p:nvPr/>
          </p:nvSpPr>
          <p:spPr>
            <a:xfrm>
              <a:off x="1610497"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E55597AA-CFD2-4C30-8798-A853CC65907E}"/>
                </a:ext>
              </a:extLst>
            </p:cNvPr>
            <p:cNvSpPr/>
            <p:nvPr/>
          </p:nvSpPr>
          <p:spPr>
            <a:xfrm>
              <a:off x="1412790"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DE6253AC-B6A5-4DC6-B148-D8514A57B26B}"/>
                </a:ext>
              </a:extLst>
            </p:cNvPr>
            <p:cNvSpPr/>
            <p:nvPr/>
          </p:nvSpPr>
          <p:spPr>
            <a:xfrm>
              <a:off x="1610497"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188C240-D295-45DC-843D-F06232C52228}"/>
                </a:ext>
              </a:extLst>
            </p:cNvPr>
            <p:cNvSpPr/>
            <p:nvPr/>
          </p:nvSpPr>
          <p:spPr>
            <a:xfrm>
              <a:off x="1808204"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15C2531-51A3-45D5-BD94-F0DCD43F8F09}"/>
                </a:ext>
              </a:extLst>
            </p:cNvPr>
            <p:cNvSpPr/>
            <p:nvPr/>
          </p:nvSpPr>
          <p:spPr>
            <a:xfrm>
              <a:off x="2005911"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40B391EB-E834-4EC5-A652-999A4DF3B77B}"/>
                </a:ext>
              </a:extLst>
            </p:cNvPr>
            <p:cNvSpPr/>
            <p:nvPr/>
          </p:nvSpPr>
          <p:spPr>
            <a:xfrm>
              <a:off x="1808204"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A9F6F267-0B44-4F4B-8591-12E26A430321}"/>
                </a:ext>
              </a:extLst>
            </p:cNvPr>
            <p:cNvSpPr/>
            <p:nvPr/>
          </p:nvSpPr>
          <p:spPr>
            <a:xfrm>
              <a:off x="2005911"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A5E1B0B-7051-4FC3-8BE3-71A26049E4D4}"/>
                </a:ext>
              </a:extLst>
            </p:cNvPr>
            <p:cNvSpPr/>
            <p:nvPr/>
          </p:nvSpPr>
          <p:spPr>
            <a:xfrm>
              <a:off x="1412790"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CBE5F39F-6387-4CF2-AB36-97CF54515738}"/>
                </a:ext>
              </a:extLst>
            </p:cNvPr>
            <p:cNvSpPr/>
            <p:nvPr/>
          </p:nvSpPr>
          <p:spPr>
            <a:xfrm>
              <a:off x="1610497"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66946E3-4F83-4B9F-BC4A-90B94BF8EAB3}"/>
                </a:ext>
              </a:extLst>
            </p:cNvPr>
            <p:cNvSpPr/>
            <p:nvPr/>
          </p:nvSpPr>
          <p:spPr>
            <a:xfrm>
              <a:off x="1412790"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DA70E881-080C-420C-864E-E48E55556417}"/>
                </a:ext>
              </a:extLst>
            </p:cNvPr>
            <p:cNvSpPr/>
            <p:nvPr/>
          </p:nvSpPr>
          <p:spPr>
            <a:xfrm>
              <a:off x="1610497"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37555E87-F8C9-4FCD-AEE5-2EB81D87802C}"/>
                </a:ext>
              </a:extLst>
            </p:cNvPr>
            <p:cNvSpPr/>
            <p:nvPr/>
          </p:nvSpPr>
          <p:spPr>
            <a:xfrm>
              <a:off x="1808204"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07815B89-F44A-4AFE-A575-68126DB6ECFA}"/>
                </a:ext>
              </a:extLst>
            </p:cNvPr>
            <p:cNvSpPr/>
            <p:nvPr/>
          </p:nvSpPr>
          <p:spPr>
            <a:xfrm>
              <a:off x="2005911"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268E5F41-5481-4BB5-92C8-15683A9C1EB8}"/>
                </a:ext>
              </a:extLst>
            </p:cNvPr>
            <p:cNvSpPr/>
            <p:nvPr/>
          </p:nvSpPr>
          <p:spPr>
            <a:xfrm>
              <a:off x="1808204"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0EB81901-2A98-4FC1-87DB-5E52B3B92284}"/>
                </a:ext>
              </a:extLst>
            </p:cNvPr>
            <p:cNvSpPr/>
            <p:nvPr/>
          </p:nvSpPr>
          <p:spPr>
            <a:xfrm>
              <a:off x="2005911"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文本框 73">
            <a:extLst>
              <a:ext uri="{FF2B5EF4-FFF2-40B4-BE49-F238E27FC236}">
                <a16:creationId xmlns:a16="http://schemas.microsoft.com/office/drawing/2014/main" id="{5C7E0C21-E6C8-4446-9715-45695AA29673}"/>
              </a:ext>
            </a:extLst>
          </p:cNvPr>
          <p:cNvSpPr txBox="1"/>
          <p:nvPr/>
        </p:nvSpPr>
        <p:spPr>
          <a:xfrm>
            <a:off x="1369346" y="757876"/>
            <a:ext cx="1301959" cy="369332"/>
          </a:xfrm>
          <a:prstGeom prst="rect">
            <a:avLst/>
          </a:prstGeom>
          <a:noFill/>
        </p:spPr>
        <p:txBody>
          <a:bodyPr wrap="none" rtlCol="0">
            <a:spAutoFit/>
          </a:bodyPr>
          <a:lstStyle/>
          <a:p>
            <a:r>
              <a:rPr lang="en-US" altLang="zh-CN" dirty="0"/>
              <a:t>YIQ or YUV</a:t>
            </a:r>
            <a:endParaRPr lang="zh-CN" altLang="en-US" dirty="0"/>
          </a:p>
        </p:txBody>
      </p:sp>
      <p:cxnSp>
        <p:nvCxnSpPr>
          <p:cNvPr id="76" name="直接箭头连接符 75">
            <a:extLst>
              <a:ext uri="{FF2B5EF4-FFF2-40B4-BE49-F238E27FC236}">
                <a16:creationId xmlns:a16="http://schemas.microsoft.com/office/drawing/2014/main" id="{B113CBEF-6EF8-4FAD-920F-337705645001}"/>
              </a:ext>
            </a:extLst>
          </p:cNvPr>
          <p:cNvCxnSpPr>
            <a:cxnSpLocks/>
          </p:cNvCxnSpPr>
          <p:nvPr/>
        </p:nvCxnSpPr>
        <p:spPr>
          <a:xfrm>
            <a:off x="2671305" y="1690816"/>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3F740292-90C7-4A7A-8C19-94885A538625}"/>
                  </a:ext>
                </a:extLst>
              </p:cNvPr>
              <p:cNvSpPr txBox="1"/>
              <p:nvPr/>
            </p:nvSpPr>
            <p:spPr>
              <a:xfrm>
                <a:off x="2683980" y="1251462"/>
                <a:ext cx="827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m:oMathPara>
                </a14:m>
                <a:endParaRPr lang="zh-CN" altLang="en-US" dirty="0"/>
              </a:p>
            </p:txBody>
          </p:sp>
        </mc:Choice>
        <mc:Fallback xmlns="">
          <p:sp>
            <p:nvSpPr>
              <p:cNvPr id="77" name="文本框 76">
                <a:extLst>
                  <a:ext uri="{FF2B5EF4-FFF2-40B4-BE49-F238E27FC236}">
                    <a16:creationId xmlns:a16="http://schemas.microsoft.com/office/drawing/2014/main" id="{3F740292-90C7-4A7A-8C19-94885A538625}"/>
                  </a:ext>
                </a:extLst>
              </p:cNvPr>
              <p:cNvSpPr txBox="1">
                <a:spLocks noRot="1" noChangeAspect="1" noMove="1" noResize="1" noEditPoints="1" noAdjustHandles="1" noChangeArrowheads="1" noChangeShapeType="1" noTextEdit="1"/>
              </p:cNvSpPr>
              <p:nvPr/>
            </p:nvSpPr>
            <p:spPr>
              <a:xfrm>
                <a:off x="2683980" y="1251462"/>
                <a:ext cx="827855" cy="369332"/>
              </a:xfrm>
              <a:prstGeom prst="rect">
                <a:avLst/>
              </a:prstGeom>
              <a:blipFill>
                <a:blip r:embed="rId3"/>
                <a:stretch>
                  <a:fillRect b="-13115"/>
                </a:stretch>
              </a:blipFill>
            </p:spPr>
            <p:txBody>
              <a:bodyPr/>
              <a:lstStyle/>
              <a:p>
                <a:r>
                  <a:rPr lang="zh-CN" altLang="en-US">
                    <a:noFill/>
                  </a:rPr>
                  <a:t> </a:t>
                </a:r>
              </a:p>
            </p:txBody>
          </p:sp>
        </mc:Fallback>
      </mc:AlternateContent>
      <p:sp>
        <p:nvSpPr>
          <p:cNvPr id="79" name="文本框 78">
            <a:extLst>
              <a:ext uri="{FF2B5EF4-FFF2-40B4-BE49-F238E27FC236}">
                <a16:creationId xmlns:a16="http://schemas.microsoft.com/office/drawing/2014/main" id="{6DBE906A-7382-441D-B6A2-586F54A47B60}"/>
              </a:ext>
            </a:extLst>
          </p:cNvPr>
          <p:cNvSpPr txBox="1"/>
          <p:nvPr/>
        </p:nvSpPr>
        <p:spPr>
          <a:xfrm>
            <a:off x="2770734" y="1723767"/>
            <a:ext cx="654346" cy="369332"/>
          </a:xfrm>
          <a:prstGeom prst="rect">
            <a:avLst/>
          </a:prstGeom>
          <a:noFill/>
        </p:spPr>
        <p:txBody>
          <a:bodyPr wrap="none" rtlCol="0">
            <a:spAutoFit/>
          </a:bodyPr>
          <a:lstStyle/>
          <a:p>
            <a:r>
              <a:rPr lang="en-US" altLang="zh-CN" dirty="0"/>
              <a:t>8 x 8</a:t>
            </a:r>
            <a:endParaRPr lang="zh-CN" altLang="en-US" dirty="0"/>
          </a:p>
        </p:txBody>
      </p:sp>
      <p:sp>
        <p:nvSpPr>
          <p:cNvPr id="80" name="矩形: 圆角 79">
            <a:extLst>
              <a:ext uri="{FF2B5EF4-FFF2-40B4-BE49-F238E27FC236}">
                <a16:creationId xmlns:a16="http://schemas.microsoft.com/office/drawing/2014/main" id="{27D2CD93-CAEF-44B7-9437-D3563B542AB0}"/>
              </a:ext>
            </a:extLst>
          </p:cNvPr>
          <p:cNvSpPr/>
          <p:nvPr/>
        </p:nvSpPr>
        <p:spPr>
          <a:xfrm>
            <a:off x="3618471" y="1293343"/>
            <a:ext cx="1252151"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DCT</a:t>
            </a:r>
            <a:endParaRPr lang="zh-CN" altLang="en-US" sz="3200" dirty="0">
              <a:solidFill>
                <a:schemeClr val="tx1"/>
              </a:solidFill>
            </a:endParaRPr>
          </a:p>
        </p:txBody>
      </p:sp>
      <p:cxnSp>
        <p:nvCxnSpPr>
          <p:cNvPr id="81" name="直接箭头连接符 80">
            <a:extLst>
              <a:ext uri="{FF2B5EF4-FFF2-40B4-BE49-F238E27FC236}">
                <a16:creationId xmlns:a16="http://schemas.microsoft.com/office/drawing/2014/main" id="{292AE9A7-1053-49A4-AD74-9D9B13FD2E04}"/>
              </a:ext>
            </a:extLst>
          </p:cNvPr>
          <p:cNvCxnSpPr>
            <a:cxnSpLocks/>
          </p:cNvCxnSpPr>
          <p:nvPr/>
        </p:nvCxnSpPr>
        <p:spPr>
          <a:xfrm>
            <a:off x="4877829" y="1668162"/>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25004345-ABF1-423B-A7CE-415490805D4D}"/>
                  </a:ext>
                </a:extLst>
              </p:cNvPr>
              <p:cNvSpPr txBox="1"/>
              <p:nvPr/>
            </p:nvSpPr>
            <p:spPr>
              <a:xfrm>
                <a:off x="4890504" y="1228808"/>
                <a:ext cx="9468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zh-CN" altLang="en-US" dirty="0"/>
              </a:p>
            </p:txBody>
          </p:sp>
        </mc:Choice>
        <mc:Fallback xmlns="">
          <p:sp>
            <p:nvSpPr>
              <p:cNvPr id="82" name="文本框 81">
                <a:extLst>
                  <a:ext uri="{FF2B5EF4-FFF2-40B4-BE49-F238E27FC236}">
                    <a16:creationId xmlns:a16="http://schemas.microsoft.com/office/drawing/2014/main" id="{25004345-ABF1-423B-A7CE-415490805D4D}"/>
                  </a:ext>
                </a:extLst>
              </p:cNvPr>
              <p:cNvSpPr txBox="1">
                <a:spLocks noRot="1" noChangeAspect="1" noMove="1" noResize="1" noEditPoints="1" noAdjustHandles="1" noChangeArrowheads="1" noChangeShapeType="1" noTextEdit="1"/>
              </p:cNvSpPr>
              <p:nvPr/>
            </p:nvSpPr>
            <p:spPr>
              <a:xfrm>
                <a:off x="4890504" y="1228808"/>
                <a:ext cx="946862" cy="369332"/>
              </a:xfrm>
              <a:prstGeom prst="rect">
                <a:avLst/>
              </a:prstGeom>
              <a:blipFill>
                <a:blip r:embed="rId4"/>
                <a:stretch>
                  <a:fillRect b="-13333"/>
                </a:stretch>
              </a:blipFill>
            </p:spPr>
            <p:txBody>
              <a:bodyPr/>
              <a:lstStyle/>
              <a:p>
                <a:r>
                  <a:rPr lang="zh-CN" altLang="en-US">
                    <a:noFill/>
                  </a:rPr>
                  <a:t> </a:t>
                </a:r>
              </a:p>
            </p:txBody>
          </p:sp>
        </mc:Fallback>
      </mc:AlternateContent>
      <p:sp>
        <p:nvSpPr>
          <p:cNvPr id="84" name="矩形 83">
            <a:extLst>
              <a:ext uri="{FF2B5EF4-FFF2-40B4-BE49-F238E27FC236}">
                <a16:creationId xmlns:a16="http://schemas.microsoft.com/office/drawing/2014/main" id="{10084F69-4780-454F-9BF9-41256A9D9D75}"/>
              </a:ext>
            </a:extLst>
          </p:cNvPr>
          <p:cNvSpPr/>
          <p:nvPr/>
        </p:nvSpPr>
        <p:spPr>
          <a:xfrm>
            <a:off x="5252558" y="182674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a:extLst>
              <a:ext uri="{FF2B5EF4-FFF2-40B4-BE49-F238E27FC236}">
                <a16:creationId xmlns:a16="http://schemas.microsoft.com/office/drawing/2014/main" id="{B6F69AF8-7398-4D72-9745-1A3B250A15D0}"/>
              </a:ext>
            </a:extLst>
          </p:cNvPr>
          <p:cNvSpPr/>
          <p:nvPr/>
        </p:nvSpPr>
        <p:spPr>
          <a:xfrm>
            <a:off x="5816818" y="1305700"/>
            <a:ext cx="2373653" cy="776414"/>
          </a:xfrm>
          <a:prstGeom prst="round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量化</a:t>
            </a:r>
          </a:p>
        </p:txBody>
      </p:sp>
      <p:sp>
        <p:nvSpPr>
          <p:cNvPr id="86" name="矩形 85">
            <a:extLst>
              <a:ext uri="{FF2B5EF4-FFF2-40B4-BE49-F238E27FC236}">
                <a16:creationId xmlns:a16="http://schemas.microsoft.com/office/drawing/2014/main" id="{493F7E10-CA2F-414E-B1C4-5338D46350E3}"/>
              </a:ext>
            </a:extLst>
          </p:cNvPr>
          <p:cNvSpPr/>
          <p:nvPr/>
        </p:nvSpPr>
        <p:spPr>
          <a:xfrm>
            <a:off x="6187801" y="2453334"/>
            <a:ext cx="1631092" cy="77641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solidFill>
                  <a:schemeClr val="tx1"/>
                </a:solidFill>
              </a:rPr>
              <a:t>Quantiz</a:t>
            </a:r>
            <a:endParaRPr lang="en-US" altLang="zh-CN" sz="2400" dirty="0">
              <a:solidFill>
                <a:schemeClr val="tx1"/>
              </a:solidFill>
            </a:endParaRPr>
          </a:p>
          <a:p>
            <a:pPr algn="ctr"/>
            <a:r>
              <a:rPr lang="en-US" altLang="zh-CN" sz="2400" dirty="0">
                <a:solidFill>
                  <a:schemeClr val="tx1"/>
                </a:solidFill>
              </a:rPr>
              <a:t>Tables</a:t>
            </a:r>
            <a:endParaRPr lang="zh-CN" altLang="en-US" sz="2400" dirty="0">
              <a:solidFill>
                <a:schemeClr val="tx1"/>
              </a:solidFill>
            </a:endParaRPr>
          </a:p>
        </p:txBody>
      </p:sp>
      <p:sp>
        <p:nvSpPr>
          <p:cNvPr id="87" name="矩形: 圆角 86">
            <a:extLst>
              <a:ext uri="{FF2B5EF4-FFF2-40B4-BE49-F238E27FC236}">
                <a16:creationId xmlns:a16="http://schemas.microsoft.com/office/drawing/2014/main" id="{862466B1-B656-4582-801D-D05F07B27AFA}"/>
              </a:ext>
            </a:extLst>
          </p:cNvPr>
          <p:cNvSpPr/>
          <p:nvPr/>
        </p:nvSpPr>
        <p:spPr>
          <a:xfrm>
            <a:off x="6187801" y="3989175"/>
            <a:ext cx="1631092"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DPCM</a:t>
            </a:r>
            <a:endParaRPr lang="zh-CN" altLang="en-US" sz="2800" dirty="0">
              <a:solidFill>
                <a:schemeClr val="tx1"/>
              </a:solidFill>
            </a:endParaRPr>
          </a:p>
        </p:txBody>
      </p:sp>
      <p:sp>
        <p:nvSpPr>
          <p:cNvPr id="88" name="矩形: 圆角 87">
            <a:extLst>
              <a:ext uri="{FF2B5EF4-FFF2-40B4-BE49-F238E27FC236}">
                <a16:creationId xmlns:a16="http://schemas.microsoft.com/office/drawing/2014/main" id="{FA94DB01-20D7-4E30-85C9-AFD95075781B}"/>
              </a:ext>
            </a:extLst>
          </p:cNvPr>
          <p:cNvSpPr/>
          <p:nvPr/>
        </p:nvSpPr>
        <p:spPr>
          <a:xfrm>
            <a:off x="6187801" y="4957121"/>
            <a:ext cx="1631092"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RLC</a:t>
            </a:r>
            <a:endParaRPr lang="zh-CN" altLang="en-US" sz="2800" dirty="0">
              <a:solidFill>
                <a:schemeClr val="tx1"/>
              </a:solidFill>
            </a:endParaRPr>
          </a:p>
        </p:txBody>
      </p:sp>
      <p:cxnSp>
        <p:nvCxnSpPr>
          <p:cNvPr id="90" name="连接符: 肘形 89">
            <a:extLst>
              <a:ext uri="{FF2B5EF4-FFF2-40B4-BE49-F238E27FC236}">
                <a16:creationId xmlns:a16="http://schemas.microsoft.com/office/drawing/2014/main" id="{3F5FF271-98D8-4AD9-ADE9-5A710B6CE02F}"/>
              </a:ext>
            </a:extLst>
          </p:cNvPr>
          <p:cNvCxnSpPr>
            <a:stCxn id="85" idx="3"/>
            <a:endCxn id="87" idx="3"/>
          </p:cNvCxnSpPr>
          <p:nvPr/>
        </p:nvCxnSpPr>
        <p:spPr>
          <a:xfrm flipH="1">
            <a:off x="7818893" y="1693907"/>
            <a:ext cx="371578" cy="2683475"/>
          </a:xfrm>
          <a:prstGeom prst="bentConnector3">
            <a:avLst>
              <a:gd name="adj1" fmla="val -615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08CA84E2-C107-4E1D-B748-460901B117E0}"/>
              </a:ext>
            </a:extLst>
          </p:cNvPr>
          <p:cNvCxnSpPr>
            <a:stCxn id="85" idx="3"/>
            <a:endCxn id="88" idx="3"/>
          </p:cNvCxnSpPr>
          <p:nvPr/>
        </p:nvCxnSpPr>
        <p:spPr>
          <a:xfrm flipH="1">
            <a:off x="7818893" y="1693907"/>
            <a:ext cx="371578" cy="3651421"/>
          </a:xfrm>
          <a:prstGeom prst="bentConnector3">
            <a:avLst>
              <a:gd name="adj1" fmla="val -6152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ECD3A502-D97B-4368-9D61-4CE2014BA1E3}"/>
              </a:ext>
            </a:extLst>
          </p:cNvPr>
          <p:cNvSpPr txBox="1"/>
          <p:nvPr/>
        </p:nvSpPr>
        <p:spPr>
          <a:xfrm>
            <a:off x="8705335" y="4596714"/>
            <a:ext cx="1899879" cy="369332"/>
          </a:xfrm>
          <a:prstGeom prst="rect">
            <a:avLst/>
          </a:prstGeom>
          <a:noFill/>
        </p:spPr>
        <p:txBody>
          <a:bodyPr wrap="none" rtlCol="0">
            <a:spAutoFit/>
          </a:bodyPr>
          <a:lstStyle/>
          <a:p>
            <a:r>
              <a:rPr lang="en-US" altLang="zh-CN" dirty="0" err="1"/>
              <a:t>ZigZag</a:t>
            </a:r>
            <a:r>
              <a:rPr lang="en-US" altLang="zh-CN" dirty="0"/>
              <a:t> Ordering </a:t>
            </a:r>
            <a:endParaRPr lang="zh-CN" altLang="en-US" dirty="0"/>
          </a:p>
        </p:txBody>
      </p:sp>
      <p:sp>
        <p:nvSpPr>
          <p:cNvPr id="94" name="文本框 93">
            <a:extLst>
              <a:ext uri="{FF2B5EF4-FFF2-40B4-BE49-F238E27FC236}">
                <a16:creationId xmlns:a16="http://schemas.microsoft.com/office/drawing/2014/main" id="{036BDED8-A640-4E22-8776-64338C613BED}"/>
              </a:ext>
            </a:extLst>
          </p:cNvPr>
          <p:cNvSpPr txBox="1"/>
          <p:nvPr/>
        </p:nvSpPr>
        <p:spPr>
          <a:xfrm>
            <a:off x="7898567" y="3989175"/>
            <a:ext cx="486030" cy="369332"/>
          </a:xfrm>
          <a:prstGeom prst="rect">
            <a:avLst/>
          </a:prstGeom>
          <a:noFill/>
        </p:spPr>
        <p:txBody>
          <a:bodyPr wrap="none" rtlCol="0">
            <a:spAutoFit/>
          </a:bodyPr>
          <a:lstStyle/>
          <a:p>
            <a:r>
              <a:rPr lang="en-US" altLang="zh-CN" dirty="0"/>
              <a:t>DC</a:t>
            </a:r>
            <a:endParaRPr lang="zh-CN" altLang="en-US" dirty="0"/>
          </a:p>
        </p:txBody>
      </p:sp>
      <p:sp>
        <p:nvSpPr>
          <p:cNvPr id="95" name="文本框 94">
            <a:extLst>
              <a:ext uri="{FF2B5EF4-FFF2-40B4-BE49-F238E27FC236}">
                <a16:creationId xmlns:a16="http://schemas.microsoft.com/office/drawing/2014/main" id="{9EB1752D-C090-4293-8563-31A535F5E0BD}"/>
              </a:ext>
            </a:extLst>
          </p:cNvPr>
          <p:cNvSpPr txBox="1"/>
          <p:nvPr/>
        </p:nvSpPr>
        <p:spPr>
          <a:xfrm>
            <a:off x="7898567" y="4985433"/>
            <a:ext cx="486030" cy="369332"/>
          </a:xfrm>
          <a:prstGeom prst="rect">
            <a:avLst/>
          </a:prstGeom>
          <a:noFill/>
        </p:spPr>
        <p:txBody>
          <a:bodyPr wrap="none" rtlCol="0">
            <a:spAutoFit/>
          </a:bodyPr>
          <a:lstStyle/>
          <a:p>
            <a:r>
              <a:rPr lang="en-US" altLang="zh-CN" dirty="0"/>
              <a:t>AC</a:t>
            </a:r>
            <a:endParaRPr lang="zh-CN" altLang="en-US" dirty="0"/>
          </a:p>
        </p:txBody>
      </p:sp>
      <p:sp>
        <p:nvSpPr>
          <p:cNvPr id="96" name="矩形: 圆角 95">
            <a:extLst>
              <a:ext uri="{FF2B5EF4-FFF2-40B4-BE49-F238E27FC236}">
                <a16:creationId xmlns:a16="http://schemas.microsoft.com/office/drawing/2014/main" id="{DC35E3AB-0193-4F74-8957-489F69BAFEA1}"/>
              </a:ext>
            </a:extLst>
          </p:cNvPr>
          <p:cNvSpPr/>
          <p:nvPr/>
        </p:nvSpPr>
        <p:spPr>
          <a:xfrm>
            <a:off x="3425080" y="4222584"/>
            <a:ext cx="1631092" cy="1406608"/>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Entropy</a:t>
            </a:r>
          </a:p>
          <a:p>
            <a:pPr algn="ctr"/>
            <a:r>
              <a:rPr lang="en-US" altLang="zh-CN" sz="2800" dirty="0">
                <a:solidFill>
                  <a:schemeClr val="tx1"/>
                </a:solidFill>
              </a:rPr>
              <a:t>Coding</a:t>
            </a:r>
            <a:endParaRPr lang="zh-CN" altLang="en-US" sz="2800" dirty="0">
              <a:solidFill>
                <a:schemeClr val="tx1"/>
              </a:solidFill>
            </a:endParaRPr>
          </a:p>
        </p:txBody>
      </p:sp>
      <p:sp>
        <p:nvSpPr>
          <p:cNvPr id="97" name="矩形 96">
            <a:extLst>
              <a:ext uri="{FF2B5EF4-FFF2-40B4-BE49-F238E27FC236}">
                <a16:creationId xmlns:a16="http://schemas.microsoft.com/office/drawing/2014/main" id="{820997F8-F14E-41D8-8D70-7AF34550B655}"/>
              </a:ext>
            </a:extLst>
          </p:cNvPr>
          <p:cNvSpPr/>
          <p:nvPr/>
        </p:nvSpPr>
        <p:spPr>
          <a:xfrm>
            <a:off x="3425080" y="3082154"/>
            <a:ext cx="1631092" cy="77641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Coding</a:t>
            </a:r>
          </a:p>
          <a:p>
            <a:pPr algn="ctr"/>
            <a:r>
              <a:rPr lang="en-US" altLang="zh-CN" sz="2400" dirty="0">
                <a:solidFill>
                  <a:schemeClr val="tx1"/>
                </a:solidFill>
              </a:rPr>
              <a:t>Tables</a:t>
            </a:r>
            <a:endParaRPr lang="zh-CN" altLang="en-US" sz="2400" dirty="0">
              <a:solidFill>
                <a:schemeClr val="tx1"/>
              </a:solidFill>
            </a:endParaRPr>
          </a:p>
        </p:txBody>
      </p:sp>
      <p:cxnSp>
        <p:nvCxnSpPr>
          <p:cNvPr id="99" name="直接箭头连接符 98">
            <a:extLst>
              <a:ext uri="{FF2B5EF4-FFF2-40B4-BE49-F238E27FC236}">
                <a16:creationId xmlns:a16="http://schemas.microsoft.com/office/drawing/2014/main" id="{15B77E3C-DF3C-4CC4-9904-E3495211EDC0}"/>
              </a:ext>
            </a:extLst>
          </p:cNvPr>
          <p:cNvCxnSpPr>
            <a:stCxn id="86" idx="0"/>
            <a:endCxn id="85" idx="2"/>
          </p:cNvCxnSpPr>
          <p:nvPr/>
        </p:nvCxnSpPr>
        <p:spPr>
          <a:xfrm flipV="1">
            <a:off x="7003347" y="2082114"/>
            <a:ext cx="298" cy="37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ACD16ACF-1976-4479-BBE1-D68167FB2D4E}"/>
              </a:ext>
            </a:extLst>
          </p:cNvPr>
          <p:cNvSpPr/>
          <p:nvPr/>
        </p:nvSpPr>
        <p:spPr>
          <a:xfrm>
            <a:off x="650985" y="3487093"/>
            <a:ext cx="1631092" cy="41978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Header</a:t>
            </a:r>
            <a:endParaRPr lang="zh-CN" altLang="en-US" sz="2400" dirty="0">
              <a:solidFill>
                <a:schemeClr val="tx1"/>
              </a:solidFill>
            </a:endParaRPr>
          </a:p>
        </p:txBody>
      </p:sp>
      <p:sp>
        <p:nvSpPr>
          <p:cNvPr id="101" name="矩形 100">
            <a:extLst>
              <a:ext uri="{FF2B5EF4-FFF2-40B4-BE49-F238E27FC236}">
                <a16:creationId xmlns:a16="http://schemas.microsoft.com/office/drawing/2014/main" id="{4E612E41-EC5C-4D85-9F86-9A6597F61BCF}"/>
              </a:ext>
            </a:extLst>
          </p:cNvPr>
          <p:cNvSpPr/>
          <p:nvPr/>
        </p:nvSpPr>
        <p:spPr>
          <a:xfrm>
            <a:off x="650985" y="3898985"/>
            <a:ext cx="1631092" cy="41978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Tables</a:t>
            </a:r>
            <a:endParaRPr lang="zh-CN" altLang="en-US" sz="2400" dirty="0">
              <a:solidFill>
                <a:schemeClr val="tx1"/>
              </a:solidFill>
            </a:endParaRPr>
          </a:p>
        </p:txBody>
      </p:sp>
      <p:sp>
        <p:nvSpPr>
          <p:cNvPr id="102" name="矩形 101">
            <a:extLst>
              <a:ext uri="{FF2B5EF4-FFF2-40B4-BE49-F238E27FC236}">
                <a16:creationId xmlns:a16="http://schemas.microsoft.com/office/drawing/2014/main" id="{68A62B2D-7FA6-4E41-B694-50DE61E91339}"/>
              </a:ext>
            </a:extLst>
          </p:cNvPr>
          <p:cNvSpPr/>
          <p:nvPr/>
        </p:nvSpPr>
        <p:spPr>
          <a:xfrm>
            <a:off x="650985" y="4322722"/>
            <a:ext cx="1631092" cy="16889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Data</a:t>
            </a:r>
            <a:endParaRPr lang="zh-CN" altLang="en-US" sz="2400" dirty="0">
              <a:solidFill>
                <a:schemeClr val="tx1"/>
              </a:solidFill>
            </a:endParaRPr>
          </a:p>
        </p:txBody>
      </p:sp>
      <p:cxnSp>
        <p:nvCxnSpPr>
          <p:cNvPr id="104" name="直接箭头连接符 103">
            <a:extLst>
              <a:ext uri="{FF2B5EF4-FFF2-40B4-BE49-F238E27FC236}">
                <a16:creationId xmlns:a16="http://schemas.microsoft.com/office/drawing/2014/main" id="{D5FA754C-ECCC-45AC-9872-9C07E41BF3F0}"/>
              </a:ext>
            </a:extLst>
          </p:cNvPr>
          <p:cNvCxnSpPr>
            <a:stCxn id="97" idx="2"/>
            <a:endCxn id="96" idx="0"/>
          </p:cNvCxnSpPr>
          <p:nvPr/>
        </p:nvCxnSpPr>
        <p:spPr>
          <a:xfrm>
            <a:off x="4240626" y="3858568"/>
            <a:ext cx="0" cy="3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0A3EA68B-E3AF-49EB-B93D-E095CAB19E88}"/>
              </a:ext>
            </a:extLst>
          </p:cNvPr>
          <p:cNvCxnSpPr>
            <a:stCxn id="87" idx="1"/>
          </p:cNvCxnSpPr>
          <p:nvPr/>
        </p:nvCxnSpPr>
        <p:spPr>
          <a:xfrm flipH="1">
            <a:off x="5060092" y="4377382"/>
            <a:ext cx="1127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6DCA7028-8555-49CB-90F9-30C1992635E0}"/>
              </a:ext>
            </a:extLst>
          </p:cNvPr>
          <p:cNvCxnSpPr>
            <a:cxnSpLocks/>
            <a:stCxn id="88" idx="1"/>
          </p:cNvCxnSpPr>
          <p:nvPr/>
        </p:nvCxnSpPr>
        <p:spPr>
          <a:xfrm flipH="1">
            <a:off x="5056172" y="5345328"/>
            <a:ext cx="1131629" cy="9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连接符: 肘形 113">
            <a:extLst>
              <a:ext uri="{FF2B5EF4-FFF2-40B4-BE49-F238E27FC236}">
                <a16:creationId xmlns:a16="http://schemas.microsoft.com/office/drawing/2014/main" id="{E7324847-BD61-4712-B200-E9BF0A5F482D}"/>
              </a:ext>
            </a:extLst>
          </p:cNvPr>
          <p:cNvCxnSpPr>
            <a:stCxn id="86" idx="1"/>
            <a:endCxn id="101" idx="3"/>
          </p:cNvCxnSpPr>
          <p:nvPr/>
        </p:nvCxnSpPr>
        <p:spPr>
          <a:xfrm rot="10800000" flipV="1">
            <a:off x="2282077" y="2841540"/>
            <a:ext cx="3905724" cy="1267337"/>
          </a:xfrm>
          <a:prstGeom prst="bentConnector3">
            <a:avLst>
              <a:gd name="adj1" fmla="val 8480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2" name="连接符: 肘形 121">
            <a:extLst>
              <a:ext uri="{FF2B5EF4-FFF2-40B4-BE49-F238E27FC236}">
                <a16:creationId xmlns:a16="http://schemas.microsoft.com/office/drawing/2014/main" id="{630AE6C0-B119-437F-A751-717FEDA1785D}"/>
              </a:ext>
            </a:extLst>
          </p:cNvPr>
          <p:cNvCxnSpPr>
            <a:stCxn id="97" idx="1"/>
            <a:endCxn id="101" idx="3"/>
          </p:cNvCxnSpPr>
          <p:nvPr/>
        </p:nvCxnSpPr>
        <p:spPr>
          <a:xfrm rot="10800000" flipV="1">
            <a:off x="2282078" y="3470360"/>
            <a:ext cx="1143003" cy="638517"/>
          </a:xfrm>
          <a:prstGeom prst="bentConnector3">
            <a:avLst>
              <a:gd name="adj1" fmla="val 47838"/>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E40D0396-CA06-478A-AC6D-92AF2B58511B}"/>
              </a:ext>
            </a:extLst>
          </p:cNvPr>
          <p:cNvCxnSpPr>
            <a:cxnSpLocks/>
            <a:stCxn id="96" idx="1"/>
          </p:cNvCxnSpPr>
          <p:nvPr/>
        </p:nvCxnSpPr>
        <p:spPr>
          <a:xfrm flipH="1">
            <a:off x="2267462" y="4925888"/>
            <a:ext cx="1157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C4D10896-CF41-4F4E-A657-B0D131802B31}"/>
              </a:ext>
            </a:extLst>
          </p:cNvPr>
          <p:cNvSpPr txBox="1"/>
          <p:nvPr/>
        </p:nvSpPr>
        <p:spPr>
          <a:xfrm>
            <a:off x="219274" y="759935"/>
            <a:ext cx="601447" cy="369332"/>
          </a:xfrm>
          <a:prstGeom prst="rect">
            <a:avLst/>
          </a:prstGeom>
          <a:noFill/>
        </p:spPr>
        <p:txBody>
          <a:bodyPr wrap="none" rtlCol="0">
            <a:spAutoFit/>
          </a:bodyPr>
          <a:lstStyle/>
          <a:p>
            <a:r>
              <a:rPr lang="en-US" altLang="zh-CN" dirty="0"/>
              <a:t>RGB</a:t>
            </a:r>
            <a:endParaRPr lang="zh-CN" altLang="en-US" dirty="0"/>
          </a:p>
        </p:txBody>
      </p:sp>
      <p:cxnSp>
        <p:nvCxnSpPr>
          <p:cNvPr id="131" name="直接箭头连接符 130">
            <a:extLst>
              <a:ext uri="{FF2B5EF4-FFF2-40B4-BE49-F238E27FC236}">
                <a16:creationId xmlns:a16="http://schemas.microsoft.com/office/drawing/2014/main" id="{D27EA087-D2D9-4F53-9AD6-A6E3FCFED217}"/>
              </a:ext>
            </a:extLst>
          </p:cNvPr>
          <p:cNvCxnSpPr>
            <a:stCxn id="129" idx="3"/>
          </p:cNvCxnSpPr>
          <p:nvPr/>
        </p:nvCxnSpPr>
        <p:spPr>
          <a:xfrm flipV="1">
            <a:off x="820721" y="942542"/>
            <a:ext cx="439669" cy="2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A4783C6-0F9B-417E-A459-773D3AF8E175}"/>
              </a:ext>
            </a:extLst>
          </p:cNvPr>
          <p:cNvSpPr txBox="1"/>
          <p:nvPr/>
        </p:nvSpPr>
        <p:spPr>
          <a:xfrm>
            <a:off x="8384597" y="997975"/>
            <a:ext cx="3405499" cy="461665"/>
          </a:xfrm>
          <a:prstGeom prst="rect">
            <a:avLst/>
          </a:prstGeom>
          <a:noFill/>
        </p:spPr>
        <p:txBody>
          <a:bodyPr wrap="square" rtlCol="0">
            <a:spAutoFit/>
          </a:bodyPr>
          <a:lstStyle/>
          <a:p>
            <a:r>
              <a:rPr lang="zh-CN" altLang="en-US" sz="2400" dirty="0"/>
              <a:t>减少高频成分中的信息 </a:t>
            </a:r>
          </a:p>
        </p:txBody>
      </p:sp>
    </p:spTree>
    <p:extLst>
      <p:ext uri="{BB962C8B-B14F-4D97-AF65-F5344CB8AC3E}">
        <p14:creationId xmlns:p14="http://schemas.microsoft.com/office/powerpoint/2010/main" val="4096309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3677224-152C-4216-BF0E-F7D7FB729723}"/>
              </a:ext>
            </a:extLst>
          </p:cNvPr>
          <p:cNvSpPr txBox="1"/>
          <p:nvPr/>
        </p:nvSpPr>
        <p:spPr>
          <a:xfrm>
            <a:off x="302485" y="266744"/>
            <a:ext cx="3673614" cy="523220"/>
          </a:xfrm>
          <a:prstGeom prst="rect">
            <a:avLst/>
          </a:prstGeom>
          <a:solidFill>
            <a:schemeClr val="accent2"/>
          </a:solidFill>
          <a:ln>
            <a:solidFill>
              <a:schemeClr val="tx1"/>
            </a:solidFill>
          </a:ln>
        </p:spPr>
        <p:txBody>
          <a:bodyPr wrap="square" rtlCol="0">
            <a:spAutoFit/>
          </a:bodyPr>
          <a:lstStyle/>
          <a:p>
            <a:r>
              <a:rPr lang="en-US" altLang="zh-CN" sz="2800" dirty="0"/>
              <a:t>JPEG </a:t>
            </a:r>
            <a:r>
              <a:rPr lang="zh-CN" altLang="en-US" sz="2800" dirty="0"/>
              <a:t>文件 恢复</a:t>
            </a:r>
          </a:p>
        </p:txBody>
      </p:sp>
      <p:sp>
        <p:nvSpPr>
          <p:cNvPr id="2" name="矩形 1">
            <a:extLst>
              <a:ext uri="{FF2B5EF4-FFF2-40B4-BE49-F238E27FC236}">
                <a16:creationId xmlns:a16="http://schemas.microsoft.com/office/drawing/2014/main" id="{5959F9CA-7869-412F-81CE-FBA3B56ED31E}"/>
              </a:ext>
            </a:extLst>
          </p:cNvPr>
          <p:cNvSpPr/>
          <p:nvPr/>
        </p:nvSpPr>
        <p:spPr>
          <a:xfrm>
            <a:off x="1894610" y="1639944"/>
            <a:ext cx="6096000" cy="4154984"/>
          </a:xfrm>
          <a:prstGeom prst="rect">
            <a:avLst/>
          </a:prstGeom>
        </p:spPr>
        <p:txBody>
          <a:bodyPr>
            <a:spAutoFit/>
          </a:bodyPr>
          <a:lstStyle/>
          <a:p>
            <a:pPr marL="285750" indent="-285750">
              <a:buFont typeface="Arial" panose="020B0604020202020204" pitchFamily="34" charset="0"/>
              <a:buChar char="•"/>
            </a:pPr>
            <a:r>
              <a:rPr lang="en-US" altLang="zh-CN" sz="2400" dirty="0">
                <a:solidFill>
                  <a:srgbClr val="181617"/>
                </a:solidFill>
                <a:latin typeface="open sans"/>
              </a:rPr>
              <a:t>JPEG</a:t>
            </a:r>
            <a:r>
              <a:rPr lang="zh-CN" altLang="en-US" sz="2400" dirty="0">
                <a:solidFill>
                  <a:srgbClr val="181617"/>
                </a:solidFill>
                <a:latin typeface="open sans"/>
              </a:rPr>
              <a:t>扫描不完整</a:t>
            </a:r>
          </a:p>
          <a:p>
            <a:pPr marL="285750" indent="-285750">
              <a:buFont typeface="Arial" panose="020B0604020202020204" pitchFamily="34" charset="0"/>
              <a:buChar char="•"/>
            </a:pPr>
            <a:endParaRPr lang="zh-CN" altLang="en-US" sz="2400" dirty="0">
              <a:solidFill>
                <a:srgbClr val="181617"/>
              </a:solidFill>
              <a:latin typeface="open sans"/>
            </a:endParaRPr>
          </a:p>
          <a:p>
            <a:pPr marL="285750" indent="-285750">
              <a:buFont typeface="Arial" panose="020B0604020202020204" pitchFamily="34" charset="0"/>
              <a:buChar char="•"/>
            </a:pPr>
            <a:r>
              <a:rPr lang="en-US" altLang="zh-CN" sz="2400" dirty="0">
                <a:solidFill>
                  <a:srgbClr val="181617"/>
                </a:solidFill>
                <a:latin typeface="open sans"/>
              </a:rPr>
              <a:t>JPEG</a:t>
            </a:r>
            <a:r>
              <a:rPr lang="zh-CN" altLang="en-US" sz="2400" dirty="0">
                <a:solidFill>
                  <a:srgbClr val="181617"/>
                </a:solidFill>
                <a:latin typeface="open sans"/>
              </a:rPr>
              <a:t>码错误</a:t>
            </a:r>
          </a:p>
          <a:p>
            <a:pPr marL="285750" indent="-285750">
              <a:buFont typeface="Arial" panose="020B0604020202020204" pitchFamily="34" charset="0"/>
              <a:buChar char="•"/>
            </a:pPr>
            <a:endParaRPr lang="zh-CN" altLang="en-US" sz="2400" dirty="0">
              <a:solidFill>
                <a:srgbClr val="181617"/>
              </a:solidFill>
              <a:latin typeface="open sans"/>
            </a:endParaRPr>
          </a:p>
          <a:p>
            <a:pPr marL="285750" indent="-285750">
              <a:buFont typeface="Arial" panose="020B0604020202020204" pitchFamily="34" charset="0"/>
              <a:buChar char="•"/>
            </a:pPr>
            <a:r>
              <a:rPr lang="zh-CN" altLang="en-US" sz="2400" dirty="0">
                <a:solidFill>
                  <a:srgbClr val="181617"/>
                </a:solidFill>
                <a:latin typeface="open sans"/>
              </a:rPr>
              <a:t>损坏的文件头</a:t>
            </a:r>
          </a:p>
          <a:p>
            <a:pPr marL="285750" indent="-285750">
              <a:buFont typeface="Arial" panose="020B0604020202020204" pitchFamily="34" charset="0"/>
              <a:buChar char="•"/>
            </a:pPr>
            <a:endParaRPr lang="zh-CN" altLang="en-US" sz="2400" dirty="0">
              <a:solidFill>
                <a:srgbClr val="181617"/>
              </a:solidFill>
              <a:latin typeface="open sans"/>
            </a:endParaRPr>
          </a:p>
          <a:p>
            <a:pPr marL="285750" indent="-285750">
              <a:buFont typeface="Arial" panose="020B0604020202020204" pitchFamily="34" charset="0"/>
              <a:buChar char="•"/>
            </a:pPr>
            <a:r>
              <a:rPr lang="zh-CN" altLang="en-US" sz="2400" dirty="0">
                <a:solidFill>
                  <a:srgbClr val="181617"/>
                </a:solidFill>
                <a:latin typeface="open sans"/>
              </a:rPr>
              <a:t>存储设备坏道</a:t>
            </a:r>
          </a:p>
          <a:p>
            <a:pPr marL="285750" indent="-285750">
              <a:buFont typeface="Arial" panose="020B0604020202020204" pitchFamily="34" charset="0"/>
              <a:buChar char="•"/>
            </a:pPr>
            <a:endParaRPr lang="zh-CN" altLang="en-US" sz="2400" dirty="0">
              <a:solidFill>
                <a:srgbClr val="181617"/>
              </a:solidFill>
              <a:latin typeface="open sans"/>
            </a:endParaRPr>
          </a:p>
          <a:p>
            <a:pPr marL="285750" indent="-285750">
              <a:buFont typeface="Arial" panose="020B0604020202020204" pitchFamily="34" charset="0"/>
              <a:buChar char="•"/>
            </a:pPr>
            <a:r>
              <a:rPr lang="zh-CN" altLang="en-US" sz="2400" dirty="0">
                <a:solidFill>
                  <a:srgbClr val="181617"/>
                </a:solidFill>
                <a:latin typeface="open sans"/>
              </a:rPr>
              <a:t>病毒感染</a:t>
            </a:r>
            <a:endParaRPr lang="en-US" altLang="zh-CN" sz="2400" dirty="0">
              <a:solidFill>
                <a:srgbClr val="181617"/>
              </a:solidFill>
              <a:latin typeface="open sans"/>
            </a:endParaRPr>
          </a:p>
          <a:p>
            <a:pPr marL="285750" indent="-285750">
              <a:buFont typeface="Arial" panose="020B0604020202020204" pitchFamily="34" charset="0"/>
              <a:buChar char="•"/>
            </a:pPr>
            <a:endParaRPr lang="en-US" altLang="zh-CN" sz="2400" dirty="0">
              <a:solidFill>
                <a:srgbClr val="181617"/>
              </a:solidFill>
              <a:latin typeface="open sans"/>
            </a:endParaRPr>
          </a:p>
          <a:p>
            <a:r>
              <a:rPr lang="en-US" altLang="zh-CN" sz="2400" dirty="0">
                <a:solidFill>
                  <a:srgbClr val="181617"/>
                </a:solidFill>
                <a:latin typeface="open sans"/>
              </a:rPr>
              <a:t>- JPEG</a:t>
            </a:r>
            <a:r>
              <a:rPr lang="zh-CN" altLang="en-US" sz="2400" dirty="0">
                <a:solidFill>
                  <a:srgbClr val="181617"/>
                </a:solidFill>
                <a:latin typeface="open sans"/>
              </a:rPr>
              <a:t>文件被破坏</a:t>
            </a:r>
            <a:endParaRPr lang="en-US" altLang="zh-CN" sz="2400" dirty="0">
              <a:solidFill>
                <a:srgbClr val="181617"/>
              </a:solidFill>
              <a:latin typeface="open sans"/>
            </a:endParaRPr>
          </a:p>
        </p:txBody>
      </p:sp>
      <p:pic>
        <p:nvPicPr>
          <p:cNvPr id="5" name="图片 4">
            <a:extLst>
              <a:ext uri="{FF2B5EF4-FFF2-40B4-BE49-F238E27FC236}">
                <a16:creationId xmlns:a16="http://schemas.microsoft.com/office/drawing/2014/main" id="{43447DFB-A003-4C49-AD7F-498A97800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191" y="1290669"/>
            <a:ext cx="2709347" cy="3376205"/>
          </a:xfrm>
          <a:prstGeom prst="rect">
            <a:avLst/>
          </a:prstGeom>
        </p:spPr>
      </p:pic>
      <p:sp>
        <p:nvSpPr>
          <p:cNvPr id="3" name="矩形 2"/>
          <p:cNvSpPr/>
          <p:nvPr/>
        </p:nvSpPr>
        <p:spPr>
          <a:xfrm>
            <a:off x="4848160" y="6244215"/>
            <a:ext cx="3993401" cy="369332"/>
          </a:xfrm>
          <a:prstGeom prst="rect">
            <a:avLst/>
          </a:prstGeom>
        </p:spPr>
        <p:txBody>
          <a:bodyPr wrap="none">
            <a:spAutoFit/>
          </a:bodyPr>
          <a:lstStyle/>
          <a:p>
            <a:r>
              <a:rPr lang="en-US" altLang="zh-CN" dirty="0">
                <a:solidFill>
                  <a:srgbClr val="181617"/>
                </a:solidFill>
                <a:latin typeface="open sans"/>
              </a:rPr>
              <a:t>JPEG</a:t>
            </a:r>
            <a:r>
              <a:rPr lang="zh-CN" altLang="en-US" dirty="0">
                <a:solidFill>
                  <a:srgbClr val="181617"/>
                </a:solidFill>
                <a:latin typeface="open sans"/>
              </a:rPr>
              <a:t>是算法名称，文件格式称为</a:t>
            </a:r>
            <a:r>
              <a:rPr lang="en-US" altLang="zh-CN" dirty="0">
                <a:solidFill>
                  <a:srgbClr val="181617"/>
                </a:solidFill>
                <a:latin typeface="open sans"/>
              </a:rPr>
              <a:t>JFIF</a:t>
            </a:r>
            <a:endParaRPr lang="zh-CN" altLang="en-US" dirty="0"/>
          </a:p>
        </p:txBody>
      </p:sp>
    </p:spTree>
    <p:extLst>
      <p:ext uri="{BB962C8B-B14F-4D97-AF65-F5344CB8AC3E}">
        <p14:creationId xmlns:p14="http://schemas.microsoft.com/office/powerpoint/2010/main" val="715130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6E171-1934-46E3-B215-F9E81ED7AAAD}"/>
              </a:ext>
            </a:extLst>
          </p:cNvPr>
          <p:cNvSpPr/>
          <p:nvPr/>
        </p:nvSpPr>
        <p:spPr>
          <a:xfrm>
            <a:off x="532979" y="0"/>
            <a:ext cx="1005403" cy="584775"/>
          </a:xfrm>
          <a:prstGeom prst="rect">
            <a:avLst/>
          </a:prstGeom>
        </p:spPr>
        <p:txBody>
          <a:bodyPr wrap="none">
            <a:spAutoFit/>
          </a:bodyPr>
          <a:lstStyle/>
          <a:p>
            <a:pPr algn="ctr"/>
            <a:r>
              <a:rPr lang="zh-CN" altLang="en-US" sz="3200" dirty="0"/>
              <a:t>量化</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D4F10B0-7AB2-46C9-8D56-6269C4A9ABD9}"/>
                  </a:ext>
                </a:extLst>
              </p:cNvPr>
              <p:cNvSpPr txBox="1"/>
              <p:nvPr/>
            </p:nvSpPr>
            <p:spPr>
              <a:xfrm>
                <a:off x="5257707" y="439416"/>
                <a:ext cx="351243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𝑥</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𝑦</m:t>
                          </m:r>
                        </m:e>
                      </m:d>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𝐹</m:t>
                      </m:r>
                      <m:d>
                        <m:dPr>
                          <m:ctrlPr>
                            <a:rPr lang="en-US" altLang="zh-CN" sz="3600" b="0" i="1" smtClean="0">
                              <a:latin typeface="Cambria Math" panose="02040503050406030204" pitchFamily="18" charset="0"/>
                              <a:ea typeface="Cambria Math" panose="02040503050406030204" pitchFamily="18" charset="0"/>
                            </a:rPr>
                          </m:ctrlPr>
                        </m:dPr>
                        <m:e>
                          <m:r>
                            <a:rPr lang="en-US" altLang="zh-CN" sz="3600" b="0" i="1" smtClean="0">
                              <a:latin typeface="Cambria Math" panose="02040503050406030204" pitchFamily="18" charset="0"/>
                              <a:ea typeface="Cambria Math" panose="02040503050406030204" pitchFamily="18" charset="0"/>
                            </a:rPr>
                            <m:t>𝑢</m:t>
                          </m:r>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𝑣</m:t>
                          </m:r>
                        </m:e>
                      </m:d>
                    </m:oMath>
                  </m:oMathPara>
                </a14:m>
                <a:endParaRPr lang="en-US" altLang="zh-CN" sz="3600" b="0" dirty="0">
                  <a:ea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CD4F10B0-7AB2-46C9-8D56-6269C4A9ABD9}"/>
                  </a:ext>
                </a:extLst>
              </p:cNvPr>
              <p:cNvSpPr txBox="1">
                <a:spLocks noRot="1" noChangeAspect="1" noMove="1" noResize="1" noEditPoints="1" noAdjustHandles="1" noChangeArrowheads="1" noChangeShapeType="1" noTextEdit="1"/>
              </p:cNvSpPr>
              <p:nvPr/>
            </p:nvSpPr>
            <p:spPr>
              <a:xfrm>
                <a:off x="5257707" y="439416"/>
                <a:ext cx="3512436" cy="5539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0E45CD0-9201-4E79-AFCD-2A52677CBE86}"/>
                  </a:ext>
                </a:extLst>
              </p:cNvPr>
              <p:cNvSpPr txBox="1"/>
              <p:nvPr/>
            </p:nvSpPr>
            <p:spPr>
              <a:xfrm>
                <a:off x="5181889" y="1874363"/>
                <a:ext cx="5338448" cy="11576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3600" b="0" i="1" smtClean="0">
                              <a:latin typeface="Cambria Math" panose="02040503050406030204" pitchFamily="18" charset="0"/>
                              <a:ea typeface="Cambria Math" panose="02040503050406030204" pitchFamily="18" charset="0"/>
                            </a:rPr>
                          </m:ctrlPr>
                        </m:accPr>
                        <m:e>
                          <m:r>
                            <a:rPr lang="en-US" altLang="zh-CN" sz="3600" b="0" i="1" smtClean="0">
                              <a:latin typeface="Cambria Math" panose="02040503050406030204" pitchFamily="18" charset="0"/>
                              <a:ea typeface="Cambria Math" panose="02040503050406030204" pitchFamily="18" charset="0"/>
                            </a:rPr>
                            <m:t>𝐹</m:t>
                          </m:r>
                        </m:e>
                      </m:acc>
                      <m:d>
                        <m:dPr>
                          <m:ctrlPr>
                            <a:rPr lang="en-US" altLang="zh-CN" sz="3600" b="0" i="1" smtClean="0">
                              <a:latin typeface="Cambria Math" panose="02040503050406030204" pitchFamily="18" charset="0"/>
                              <a:ea typeface="Cambria Math" panose="02040503050406030204" pitchFamily="18" charset="0"/>
                            </a:rPr>
                          </m:ctrlPr>
                        </m:dPr>
                        <m:e>
                          <m:r>
                            <a:rPr lang="en-US" altLang="zh-CN" sz="3600" b="0" i="1" smtClean="0">
                              <a:latin typeface="Cambria Math" panose="02040503050406030204" pitchFamily="18" charset="0"/>
                              <a:ea typeface="Cambria Math" panose="02040503050406030204" pitchFamily="18" charset="0"/>
                            </a:rPr>
                            <m:t>𝑢</m:t>
                          </m:r>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𝑣</m:t>
                          </m:r>
                        </m:e>
                      </m:d>
                      <m:r>
                        <a:rPr lang="en-US" altLang="zh-CN" sz="3600" b="0" i="0" smtClean="0">
                          <a:latin typeface="Cambria Math" panose="02040503050406030204" pitchFamily="18" charset="0"/>
                          <a:ea typeface="Cambria Math" panose="02040503050406030204" pitchFamily="18" charset="0"/>
                        </a:rPr>
                        <m:t>=</m:t>
                      </m:r>
                      <m:r>
                        <m:rPr>
                          <m:sty m:val="p"/>
                        </m:rPr>
                        <a:rPr lang="en-US" altLang="zh-CN" sz="3600" b="0" i="0" smtClean="0">
                          <a:latin typeface="Cambria Math" panose="02040503050406030204" pitchFamily="18" charset="0"/>
                          <a:ea typeface="Cambria Math" panose="02040503050406030204" pitchFamily="18" charset="0"/>
                        </a:rPr>
                        <m:t>round</m:t>
                      </m:r>
                      <m:r>
                        <a:rPr lang="en-US" altLang="zh-CN" sz="3600" b="0" i="0" smtClean="0">
                          <a:latin typeface="Cambria Math" panose="02040503050406030204" pitchFamily="18" charset="0"/>
                          <a:ea typeface="Cambria Math" panose="02040503050406030204" pitchFamily="18" charset="0"/>
                        </a:rPr>
                        <m:t>( </m:t>
                      </m:r>
                      <m:f>
                        <m:fPr>
                          <m:ctrlPr>
                            <a:rPr lang="en-US" altLang="zh-CN" sz="3600" b="0" i="1" smtClean="0">
                              <a:latin typeface="Cambria Math" panose="02040503050406030204" pitchFamily="18" charset="0"/>
                              <a:ea typeface="Cambria Math" panose="02040503050406030204" pitchFamily="18" charset="0"/>
                            </a:rPr>
                          </m:ctrlPr>
                        </m:fPr>
                        <m:num>
                          <m:r>
                            <a:rPr lang="en-US" altLang="zh-CN" sz="3600" b="0" i="1" smtClean="0">
                              <a:latin typeface="Cambria Math" panose="02040503050406030204" pitchFamily="18" charset="0"/>
                              <a:ea typeface="Cambria Math" panose="02040503050406030204" pitchFamily="18" charset="0"/>
                            </a:rPr>
                            <m:t>𝐹</m:t>
                          </m:r>
                          <m:d>
                            <m:dPr>
                              <m:ctrlPr>
                                <a:rPr lang="en-US" altLang="zh-CN" sz="3600" b="0" i="1" smtClean="0">
                                  <a:latin typeface="Cambria Math" panose="02040503050406030204" pitchFamily="18" charset="0"/>
                                  <a:ea typeface="Cambria Math" panose="02040503050406030204" pitchFamily="18" charset="0"/>
                                </a:rPr>
                              </m:ctrlPr>
                            </m:dPr>
                            <m:e>
                              <m:r>
                                <a:rPr lang="en-US" altLang="zh-CN" sz="3600" b="0" i="1" smtClean="0">
                                  <a:latin typeface="Cambria Math" panose="02040503050406030204" pitchFamily="18" charset="0"/>
                                  <a:ea typeface="Cambria Math" panose="02040503050406030204" pitchFamily="18" charset="0"/>
                                </a:rPr>
                                <m:t>𝑢</m:t>
                              </m:r>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𝑣</m:t>
                              </m:r>
                            </m:e>
                          </m:d>
                        </m:num>
                        <m:den>
                          <m:r>
                            <a:rPr lang="en-US" altLang="zh-CN" sz="3600" b="0" i="1" smtClean="0">
                              <a:latin typeface="Cambria Math" panose="02040503050406030204" pitchFamily="18" charset="0"/>
                              <a:ea typeface="Cambria Math" panose="02040503050406030204" pitchFamily="18" charset="0"/>
                            </a:rPr>
                            <m:t>𝑄</m:t>
                          </m:r>
                          <m:d>
                            <m:dPr>
                              <m:ctrlPr>
                                <a:rPr lang="en-US" altLang="zh-CN" sz="3600" b="0" i="1" smtClean="0">
                                  <a:latin typeface="Cambria Math" panose="02040503050406030204" pitchFamily="18" charset="0"/>
                                  <a:ea typeface="Cambria Math" panose="02040503050406030204" pitchFamily="18" charset="0"/>
                                </a:rPr>
                              </m:ctrlPr>
                            </m:dPr>
                            <m:e>
                              <m:r>
                                <a:rPr lang="en-US" altLang="zh-CN" sz="3600" b="0" i="1" smtClean="0">
                                  <a:latin typeface="Cambria Math" panose="02040503050406030204" pitchFamily="18" charset="0"/>
                                  <a:ea typeface="Cambria Math" panose="02040503050406030204" pitchFamily="18" charset="0"/>
                                </a:rPr>
                                <m:t>𝑢</m:t>
                              </m:r>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𝑣</m:t>
                              </m:r>
                            </m:e>
                          </m:d>
                        </m:den>
                      </m:f>
                      <m:r>
                        <a:rPr lang="en-US" altLang="zh-CN" sz="3600" b="0" i="0" smtClean="0">
                          <a:latin typeface="Cambria Math" panose="02040503050406030204" pitchFamily="18" charset="0"/>
                          <a:ea typeface="Cambria Math" panose="02040503050406030204" pitchFamily="18" charset="0"/>
                        </a:rPr>
                        <m:t> )</m:t>
                      </m:r>
                    </m:oMath>
                  </m:oMathPara>
                </a14:m>
                <a:endParaRPr lang="en-US" altLang="zh-CN" sz="3600" b="0" dirty="0">
                  <a:ea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30E45CD0-9201-4E79-AFCD-2A52677CBE86}"/>
                  </a:ext>
                </a:extLst>
              </p:cNvPr>
              <p:cNvSpPr txBox="1">
                <a:spLocks noRot="1" noChangeAspect="1" noMove="1" noResize="1" noEditPoints="1" noAdjustHandles="1" noChangeArrowheads="1" noChangeShapeType="1" noTextEdit="1"/>
              </p:cNvSpPr>
              <p:nvPr/>
            </p:nvSpPr>
            <p:spPr>
              <a:xfrm>
                <a:off x="5181889" y="1874363"/>
                <a:ext cx="5338448" cy="1157625"/>
              </a:xfrm>
              <a:prstGeom prst="rect">
                <a:avLst/>
              </a:prstGeom>
              <a:blipFill>
                <a:blip r:embed="rId4"/>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6EBA7D55-56A6-456A-AAAF-5671BC434FC8}"/>
              </a:ext>
            </a:extLst>
          </p:cNvPr>
          <p:cNvSpPr/>
          <p:nvPr/>
        </p:nvSpPr>
        <p:spPr>
          <a:xfrm>
            <a:off x="8556003" y="1170757"/>
            <a:ext cx="1656224" cy="523220"/>
          </a:xfrm>
          <a:prstGeom prst="rect">
            <a:avLst/>
          </a:prstGeom>
        </p:spPr>
        <p:txBody>
          <a:bodyPr wrap="none">
            <a:spAutoFit/>
          </a:bodyPr>
          <a:lstStyle/>
          <a:p>
            <a:pPr algn="ctr"/>
            <a:r>
              <a:rPr lang="en-US" altLang="zh-CN" sz="2800" dirty="0"/>
              <a:t>DCT </a:t>
            </a:r>
            <a:r>
              <a:rPr lang="zh-CN" altLang="en-US" sz="2800" dirty="0"/>
              <a:t>系数</a:t>
            </a:r>
          </a:p>
        </p:txBody>
      </p:sp>
      <p:sp>
        <p:nvSpPr>
          <p:cNvPr id="6" name="矩形 5">
            <a:extLst>
              <a:ext uri="{FF2B5EF4-FFF2-40B4-BE49-F238E27FC236}">
                <a16:creationId xmlns:a16="http://schemas.microsoft.com/office/drawing/2014/main" id="{F8655D70-E886-4496-9F31-ACEFEEA6775A}"/>
              </a:ext>
            </a:extLst>
          </p:cNvPr>
          <p:cNvSpPr/>
          <p:nvPr/>
        </p:nvSpPr>
        <p:spPr>
          <a:xfrm>
            <a:off x="8708572" y="3146316"/>
            <a:ext cx="1622560" cy="523220"/>
          </a:xfrm>
          <a:prstGeom prst="rect">
            <a:avLst/>
          </a:prstGeom>
        </p:spPr>
        <p:txBody>
          <a:bodyPr wrap="none">
            <a:spAutoFit/>
          </a:bodyPr>
          <a:lstStyle/>
          <a:p>
            <a:pPr algn="ctr"/>
            <a:r>
              <a:rPr lang="zh-CN" altLang="en-US" sz="2800" dirty="0"/>
              <a:t>量化矩阵</a:t>
            </a:r>
          </a:p>
        </p:txBody>
      </p:sp>
      <p:graphicFrame>
        <p:nvGraphicFramePr>
          <p:cNvPr id="8" name="表格 7">
            <a:extLst>
              <a:ext uri="{FF2B5EF4-FFF2-40B4-BE49-F238E27FC236}">
                <a16:creationId xmlns:a16="http://schemas.microsoft.com/office/drawing/2014/main" id="{FA085354-369B-4A6A-88A6-A577BAD5DED4}"/>
              </a:ext>
            </a:extLst>
          </p:cNvPr>
          <p:cNvGraphicFramePr>
            <a:graphicFrameLocks noGrp="1"/>
          </p:cNvGraphicFramePr>
          <p:nvPr>
            <p:extLst/>
          </p:nvPr>
        </p:nvGraphicFramePr>
        <p:xfrm>
          <a:off x="410139" y="1818447"/>
          <a:ext cx="4419248" cy="4059248"/>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376090183"/>
                    </a:ext>
                  </a:extLst>
                </a:gridCol>
                <a:gridCol w="552406">
                  <a:extLst>
                    <a:ext uri="{9D8B030D-6E8A-4147-A177-3AD203B41FA5}">
                      <a16:colId xmlns:a16="http://schemas.microsoft.com/office/drawing/2014/main" val="4087695165"/>
                    </a:ext>
                  </a:extLst>
                </a:gridCol>
                <a:gridCol w="552406">
                  <a:extLst>
                    <a:ext uri="{9D8B030D-6E8A-4147-A177-3AD203B41FA5}">
                      <a16:colId xmlns:a16="http://schemas.microsoft.com/office/drawing/2014/main" val="879536292"/>
                    </a:ext>
                  </a:extLst>
                </a:gridCol>
                <a:gridCol w="552406">
                  <a:extLst>
                    <a:ext uri="{9D8B030D-6E8A-4147-A177-3AD203B41FA5}">
                      <a16:colId xmlns:a16="http://schemas.microsoft.com/office/drawing/2014/main" val="2754134610"/>
                    </a:ext>
                  </a:extLst>
                </a:gridCol>
                <a:gridCol w="552406">
                  <a:extLst>
                    <a:ext uri="{9D8B030D-6E8A-4147-A177-3AD203B41FA5}">
                      <a16:colId xmlns:a16="http://schemas.microsoft.com/office/drawing/2014/main" val="3565655414"/>
                    </a:ext>
                  </a:extLst>
                </a:gridCol>
                <a:gridCol w="552406">
                  <a:extLst>
                    <a:ext uri="{9D8B030D-6E8A-4147-A177-3AD203B41FA5}">
                      <a16:colId xmlns:a16="http://schemas.microsoft.com/office/drawing/2014/main" val="4252441037"/>
                    </a:ext>
                  </a:extLst>
                </a:gridCol>
                <a:gridCol w="552406">
                  <a:extLst>
                    <a:ext uri="{9D8B030D-6E8A-4147-A177-3AD203B41FA5}">
                      <a16:colId xmlns:a16="http://schemas.microsoft.com/office/drawing/2014/main" val="85978412"/>
                    </a:ext>
                  </a:extLst>
                </a:gridCol>
                <a:gridCol w="552406">
                  <a:extLst>
                    <a:ext uri="{9D8B030D-6E8A-4147-A177-3AD203B41FA5}">
                      <a16:colId xmlns:a16="http://schemas.microsoft.com/office/drawing/2014/main" val="1169925421"/>
                    </a:ext>
                  </a:extLst>
                </a:gridCol>
              </a:tblGrid>
              <a:tr h="507406">
                <a:tc>
                  <a:txBody>
                    <a:bodyPr/>
                    <a:lstStyle/>
                    <a:p>
                      <a:pPr algn="ctr"/>
                      <a:r>
                        <a:rPr lang="en-US" altLang="zh-CN" sz="1800" dirty="0"/>
                        <a:t>16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24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1800" dirty="0"/>
                        <a:t>40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1800" dirty="0"/>
                        <a:t>51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800" dirty="0"/>
                        <a:t>61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439480549"/>
                  </a:ext>
                </a:extLst>
              </a:tr>
              <a:tr h="507406">
                <a:tc>
                  <a:txBody>
                    <a:bodyPr/>
                    <a:lstStyle/>
                    <a:p>
                      <a:pPr algn="ctr"/>
                      <a:r>
                        <a:rPr lang="en-US" altLang="zh-CN" sz="1800" dirty="0"/>
                        <a:t>12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26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1800" dirty="0"/>
                        <a:t>58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800" dirty="0"/>
                        <a:t>60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800" dirty="0"/>
                        <a:t>55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70868548"/>
                  </a:ext>
                </a:extLst>
              </a:tr>
              <a:tr h="507406">
                <a:tc>
                  <a:txBody>
                    <a:bodyPr/>
                    <a:lstStyle/>
                    <a:p>
                      <a:pPr algn="ctr"/>
                      <a:r>
                        <a:rPr lang="en-US" altLang="zh-CN" sz="1800" dirty="0"/>
                        <a:t>14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24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40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57</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800" dirty="0"/>
                        <a:t>69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800" dirty="0"/>
                        <a:t>56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164120409"/>
                  </a:ext>
                </a:extLst>
              </a:tr>
              <a:tr h="507406">
                <a:tc>
                  <a:txBody>
                    <a:bodyPr/>
                    <a:lstStyle/>
                    <a:p>
                      <a:pPr algn="ctr"/>
                      <a:r>
                        <a:rPr lang="en-US" altLang="zh-CN" sz="1800" dirty="0"/>
                        <a:t>14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17</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22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1800" dirty="0"/>
                        <a:t>29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51</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87</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1800" dirty="0"/>
                        <a:t>80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1800" dirty="0"/>
                        <a:t>62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479552107"/>
                  </a:ext>
                </a:extLst>
              </a:tr>
              <a:tr h="507406">
                <a:tc>
                  <a:txBody>
                    <a:bodyPr/>
                    <a:lstStyle/>
                    <a:p>
                      <a:pPr algn="ctr"/>
                      <a:r>
                        <a:rPr lang="en-US" altLang="zh-CN" sz="1800" dirty="0"/>
                        <a:t>18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22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1800" dirty="0"/>
                        <a:t>37</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1800" dirty="0"/>
                        <a:t>56</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68</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109</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CN" sz="1800" dirty="0"/>
                        <a:t>103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CN" sz="1800" dirty="0"/>
                        <a:t>77</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540044365"/>
                  </a:ext>
                </a:extLst>
              </a:tr>
              <a:tr h="507406">
                <a:tc>
                  <a:txBody>
                    <a:bodyPr/>
                    <a:lstStyle/>
                    <a:p>
                      <a:pPr algn="ctr"/>
                      <a:r>
                        <a:rPr lang="en-US" altLang="zh-CN" sz="1800" dirty="0"/>
                        <a:t>24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1800" dirty="0"/>
                        <a:t>35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1800" dirty="0"/>
                        <a:t>55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800" dirty="0"/>
                        <a:t>64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800" kern="1200" dirty="0">
                          <a:solidFill>
                            <a:schemeClr val="tx1"/>
                          </a:solidFill>
                          <a:latin typeface="+mn-lt"/>
                          <a:ea typeface="+mn-ea"/>
                          <a:cs typeface="+mn-cs"/>
                        </a:rPr>
                        <a:t>81</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1800" dirty="0"/>
                        <a:t>104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CN" sz="1800" dirty="0"/>
                        <a:t>113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CN" sz="1800" dirty="0"/>
                        <a:t>92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235102185"/>
                  </a:ext>
                </a:extLst>
              </a:tr>
              <a:tr h="5074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49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1800" dirty="0"/>
                        <a:t>64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800" dirty="0"/>
                        <a:t>78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800" dirty="0"/>
                        <a:t>87</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1800" dirty="0"/>
                        <a:t>103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CN" sz="1800" dirty="0"/>
                        <a:t>121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CN" sz="1800" dirty="0"/>
                        <a:t>120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CN" sz="1800" dirty="0"/>
                        <a:t>101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4388246"/>
                  </a:ext>
                </a:extLst>
              </a:tr>
              <a:tr h="5074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72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800" dirty="0"/>
                        <a:t>92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1800" dirty="0"/>
                        <a:t>95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1800" dirty="0"/>
                        <a:t>98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1800" dirty="0"/>
                        <a:t>112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CN" sz="1800" dirty="0"/>
                        <a:t>100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CN" sz="1800" dirty="0"/>
                        <a:t>103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CN" sz="1800" dirty="0"/>
                        <a:t>99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493487439"/>
                  </a:ext>
                </a:extLst>
              </a:tr>
            </a:tbl>
          </a:graphicData>
        </a:graphic>
      </p:graphicFrame>
      <p:sp>
        <p:nvSpPr>
          <p:cNvPr id="9" name="文本框 8">
            <a:extLst>
              <a:ext uri="{FF2B5EF4-FFF2-40B4-BE49-F238E27FC236}">
                <a16:creationId xmlns:a16="http://schemas.microsoft.com/office/drawing/2014/main" id="{857FB8C0-5504-4019-A04A-26F92903CB1A}"/>
              </a:ext>
            </a:extLst>
          </p:cNvPr>
          <p:cNvSpPr txBox="1"/>
          <p:nvPr/>
        </p:nvSpPr>
        <p:spPr>
          <a:xfrm>
            <a:off x="260209" y="1170757"/>
            <a:ext cx="1723549" cy="461665"/>
          </a:xfrm>
          <a:prstGeom prst="rect">
            <a:avLst/>
          </a:prstGeom>
          <a:noFill/>
        </p:spPr>
        <p:txBody>
          <a:bodyPr wrap="none" rtlCol="0">
            <a:spAutoFit/>
          </a:bodyPr>
          <a:lstStyle/>
          <a:p>
            <a:r>
              <a:rPr lang="zh-CN" altLang="en-US" sz="2400" dirty="0"/>
              <a:t>亮度量化表</a:t>
            </a:r>
          </a:p>
        </p:txBody>
      </p:sp>
      <p:sp>
        <p:nvSpPr>
          <p:cNvPr id="10" name="矩形 9">
            <a:extLst>
              <a:ext uri="{FF2B5EF4-FFF2-40B4-BE49-F238E27FC236}">
                <a16:creationId xmlns:a16="http://schemas.microsoft.com/office/drawing/2014/main" id="{E447A861-858A-4F7A-A80A-513828B71032}"/>
              </a:ext>
            </a:extLst>
          </p:cNvPr>
          <p:cNvSpPr/>
          <p:nvPr/>
        </p:nvSpPr>
        <p:spPr>
          <a:xfrm>
            <a:off x="260209" y="6187751"/>
            <a:ext cx="1973617" cy="461665"/>
          </a:xfrm>
          <a:prstGeom prst="rect">
            <a:avLst/>
          </a:prstGeom>
        </p:spPr>
        <p:txBody>
          <a:bodyPr wrap="none">
            <a:spAutoFit/>
          </a:bodyPr>
          <a:lstStyle/>
          <a:p>
            <a:r>
              <a:rPr lang="zh-CN" altLang="en-US" sz="2400" dirty="0"/>
              <a:t>色度量化表</a:t>
            </a:r>
            <a:r>
              <a:rPr lang="en-US" altLang="zh-CN" sz="2400" b="1" dirty="0">
                <a:solidFill>
                  <a:srgbClr val="FF0000"/>
                </a:solidFill>
              </a:rPr>
              <a:t>…</a:t>
            </a:r>
            <a:endParaRPr lang="zh-CN" altLang="en-US" sz="2400" b="1" dirty="0">
              <a:solidFill>
                <a:srgbClr val="FF0000"/>
              </a:solidFill>
            </a:endParaRPr>
          </a:p>
        </p:txBody>
      </p:sp>
      <p:sp>
        <p:nvSpPr>
          <p:cNvPr id="11" name="矩形 10"/>
          <p:cNvSpPr/>
          <p:nvPr/>
        </p:nvSpPr>
        <p:spPr>
          <a:xfrm>
            <a:off x="4931229" y="4307084"/>
            <a:ext cx="7554686" cy="461665"/>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333333"/>
                </a:solidFill>
                <a:latin typeface="tahoma" panose="020B0604030504040204" pitchFamily="34" charset="0"/>
              </a:rPr>
              <a:t>在</a:t>
            </a:r>
            <a:r>
              <a:rPr lang="en-US" altLang="zh-CN" sz="2400" dirty="0">
                <a:solidFill>
                  <a:srgbClr val="333333"/>
                </a:solidFill>
                <a:latin typeface="tahoma" panose="020B0604030504040204" pitchFamily="34" charset="0"/>
              </a:rPr>
              <a:t>JPEG</a:t>
            </a:r>
            <a:r>
              <a:rPr lang="zh-CN" altLang="en-US" sz="2400" dirty="0">
                <a:solidFill>
                  <a:srgbClr val="333333"/>
                </a:solidFill>
                <a:latin typeface="tahoma" panose="020B0604030504040204" pitchFamily="34" charset="0"/>
              </a:rPr>
              <a:t>压缩中，量化步骤是造成损失的主要原因。  </a:t>
            </a:r>
            <a:endParaRPr lang="zh-CN" altLang="en-US" sz="2400" dirty="0"/>
          </a:p>
        </p:txBody>
      </p:sp>
    </p:spTree>
    <p:extLst>
      <p:ext uri="{BB962C8B-B14F-4D97-AF65-F5344CB8AC3E}">
        <p14:creationId xmlns:p14="http://schemas.microsoft.com/office/powerpoint/2010/main" val="3563199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1AF9D7-A7BE-4A7D-8C6A-B60592115868}"/>
              </a:ext>
            </a:extLst>
          </p:cNvPr>
          <p:cNvSpPr txBox="1"/>
          <p:nvPr/>
        </p:nvSpPr>
        <p:spPr>
          <a:xfrm>
            <a:off x="198354" y="41674"/>
            <a:ext cx="5971507" cy="584775"/>
          </a:xfrm>
          <a:prstGeom prst="rect">
            <a:avLst/>
          </a:prstGeom>
          <a:noFill/>
        </p:spPr>
        <p:txBody>
          <a:bodyPr wrap="none" rtlCol="0">
            <a:spAutoFit/>
          </a:bodyPr>
          <a:lstStyle/>
          <a:p>
            <a:r>
              <a:rPr lang="zh-CN" altLang="en-US" sz="3200" dirty="0"/>
              <a:t>一个数字图像中典型的</a:t>
            </a:r>
            <a:r>
              <a:rPr lang="en-US" altLang="zh-CN" sz="3200" dirty="0"/>
              <a:t>DCT </a:t>
            </a:r>
            <a:r>
              <a:rPr lang="zh-CN" altLang="en-US" sz="3200" dirty="0"/>
              <a:t>矩阵</a:t>
            </a:r>
          </a:p>
        </p:txBody>
      </p:sp>
      <p:graphicFrame>
        <p:nvGraphicFramePr>
          <p:cNvPr id="3" name="表格 2">
            <a:extLst>
              <a:ext uri="{FF2B5EF4-FFF2-40B4-BE49-F238E27FC236}">
                <a16:creationId xmlns:a16="http://schemas.microsoft.com/office/drawing/2014/main" id="{34776902-435C-4D99-9FBA-1D9E298C58BD}"/>
              </a:ext>
            </a:extLst>
          </p:cNvPr>
          <p:cNvGraphicFramePr>
            <a:graphicFrameLocks noGrp="1"/>
          </p:cNvGraphicFramePr>
          <p:nvPr>
            <p:extLst/>
          </p:nvPr>
        </p:nvGraphicFramePr>
        <p:xfrm>
          <a:off x="4014744" y="2406113"/>
          <a:ext cx="4365464" cy="4134536"/>
        </p:xfrm>
        <a:graphic>
          <a:graphicData uri="http://schemas.openxmlformats.org/drawingml/2006/table">
            <a:tbl>
              <a:tblPr firstRow="1" bandRow="1">
                <a:tableStyleId>{2D5ABB26-0587-4C30-8999-92F81FD0307C}</a:tableStyleId>
              </a:tblPr>
              <a:tblGrid>
                <a:gridCol w="545683">
                  <a:extLst>
                    <a:ext uri="{9D8B030D-6E8A-4147-A177-3AD203B41FA5}">
                      <a16:colId xmlns:a16="http://schemas.microsoft.com/office/drawing/2014/main" val="3376090183"/>
                    </a:ext>
                  </a:extLst>
                </a:gridCol>
                <a:gridCol w="545683">
                  <a:extLst>
                    <a:ext uri="{9D8B030D-6E8A-4147-A177-3AD203B41FA5}">
                      <a16:colId xmlns:a16="http://schemas.microsoft.com/office/drawing/2014/main" val="4087695165"/>
                    </a:ext>
                  </a:extLst>
                </a:gridCol>
                <a:gridCol w="545683">
                  <a:extLst>
                    <a:ext uri="{9D8B030D-6E8A-4147-A177-3AD203B41FA5}">
                      <a16:colId xmlns:a16="http://schemas.microsoft.com/office/drawing/2014/main" val="879536292"/>
                    </a:ext>
                  </a:extLst>
                </a:gridCol>
                <a:gridCol w="545683">
                  <a:extLst>
                    <a:ext uri="{9D8B030D-6E8A-4147-A177-3AD203B41FA5}">
                      <a16:colId xmlns:a16="http://schemas.microsoft.com/office/drawing/2014/main" val="2754134610"/>
                    </a:ext>
                  </a:extLst>
                </a:gridCol>
                <a:gridCol w="545683">
                  <a:extLst>
                    <a:ext uri="{9D8B030D-6E8A-4147-A177-3AD203B41FA5}">
                      <a16:colId xmlns:a16="http://schemas.microsoft.com/office/drawing/2014/main" val="3565655414"/>
                    </a:ext>
                  </a:extLst>
                </a:gridCol>
                <a:gridCol w="545683">
                  <a:extLst>
                    <a:ext uri="{9D8B030D-6E8A-4147-A177-3AD203B41FA5}">
                      <a16:colId xmlns:a16="http://schemas.microsoft.com/office/drawing/2014/main" val="4252441037"/>
                    </a:ext>
                  </a:extLst>
                </a:gridCol>
                <a:gridCol w="545683">
                  <a:extLst>
                    <a:ext uri="{9D8B030D-6E8A-4147-A177-3AD203B41FA5}">
                      <a16:colId xmlns:a16="http://schemas.microsoft.com/office/drawing/2014/main" val="85978412"/>
                    </a:ext>
                  </a:extLst>
                </a:gridCol>
                <a:gridCol w="545683">
                  <a:extLst>
                    <a:ext uri="{9D8B030D-6E8A-4147-A177-3AD203B41FA5}">
                      <a16:colId xmlns:a16="http://schemas.microsoft.com/office/drawing/2014/main" val="2762687971"/>
                    </a:ext>
                  </a:extLst>
                </a:gridCol>
              </a:tblGrid>
              <a:tr h="516817">
                <a:tc>
                  <a:txBody>
                    <a:bodyPr/>
                    <a:lstStyle/>
                    <a:p>
                      <a:pPr algn="ctr"/>
                      <a:r>
                        <a:rPr lang="en-US" altLang="zh-CN" sz="1800" dirty="0"/>
                        <a:t>20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800" dirty="0"/>
                        <a:t>-10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9480549"/>
                  </a:ext>
                </a:extLst>
              </a:tr>
              <a:tr h="516817">
                <a:tc>
                  <a:txBody>
                    <a:bodyPr/>
                    <a:lstStyle/>
                    <a:p>
                      <a:pPr algn="ctr"/>
                      <a:r>
                        <a:rPr lang="en-US" altLang="zh-CN" sz="1800" dirty="0"/>
                        <a:t>11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-9</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868548"/>
                  </a:ext>
                </a:extLst>
              </a:tr>
              <a:tr h="516817">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-8</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120409"/>
                  </a:ext>
                </a:extLst>
              </a:tr>
              <a:tr h="516817">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9552107"/>
                  </a:ext>
                </a:extLst>
              </a:tr>
              <a:tr h="516817">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0044365"/>
                  </a:ext>
                </a:extLst>
              </a:tr>
              <a:tr h="516817">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5102185"/>
                  </a:ext>
                </a:extLst>
              </a:tr>
              <a:tr h="5168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7255814"/>
                  </a:ext>
                </a:extLst>
              </a:tr>
              <a:tr h="5168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88246"/>
                  </a:ext>
                </a:extLst>
              </a:tr>
            </a:tbl>
          </a:graphicData>
        </a:graphic>
      </p:graphicFrame>
      <p:cxnSp>
        <p:nvCxnSpPr>
          <p:cNvPr id="6" name="直接箭头连接符 5">
            <a:extLst>
              <a:ext uri="{FF2B5EF4-FFF2-40B4-BE49-F238E27FC236}">
                <a16:creationId xmlns:a16="http://schemas.microsoft.com/office/drawing/2014/main" id="{1A65AFFA-D625-4B46-BCE2-016A062AC9DF}"/>
              </a:ext>
            </a:extLst>
          </p:cNvPr>
          <p:cNvCxnSpPr/>
          <p:nvPr/>
        </p:nvCxnSpPr>
        <p:spPr>
          <a:xfrm>
            <a:off x="3787612" y="2829261"/>
            <a:ext cx="0" cy="33671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2373EA8-307D-45A8-B6F4-C46A8AAD46A6}"/>
              </a:ext>
            </a:extLst>
          </p:cNvPr>
          <p:cNvSpPr txBox="1"/>
          <p:nvPr/>
        </p:nvSpPr>
        <p:spPr>
          <a:xfrm>
            <a:off x="2279114" y="6196404"/>
            <a:ext cx="867545" cy="461665"/>
          </a:xfrm>
          <a:prstGeom prst="rect">
            <a:avLst/>
          </a:prstGeom>
          <a:noFill/>
        </p:spPr>
        <p:txBody>
          <a:bodyPr wrap="none" rtlCol="0">
            <a:spAutoFit/>
          </a:bodyPr>
          <a:lstStyle/>
          <a:p>
            <a:r>
              <a:rPr lang="zh-CN" altLang="en-US" sz="2400" dirty="0"/>
              <a:t>高频</a:t>
            </a:r>
            <a:r>
              <a:rPr lang="en-US" altLang="zh-CN" sz="2400" dirty="0"/>
              <a:t>.</a:t>
            </a:r>
            <a:endParaRPr lang="zh-CN" altLang="en-US" sz="2400" dirty="0"/>
          </a:p>
        </p:txBody>
      </p:sp>
      <p:sp>
        <p:nvSpPr>
          <p:cNvPr id="8" name="文本框 7">
            <a:extLst>
              <a:ext uri="{FF2B5EF4-FFF2-40B4-BE49-F238E27FC236}">
                <a16:creationId xmlns:a16="http://schemas.microsoft.com/office/drawing/2014/main" id="{84B865DB-65D4-4512-ACB7-1FF6BFFB9C80}"/>
              </a:ext>
            </a:extLst>
          </p:cNvPr>
          <p:cNvSpPr txBox="1"/>
          <p:nvPr/>
        </p:nvSpPr>
        <p:spPr>
          <a:xfrm>
            <a:off x="2226461" y="2406113"/>
            <a:ext cx="867545" cy="461665"/>
          </a:xfrm>
          <a:prstGeom prst="rect">
            <a:avLst/>
          </a:prstGeom>
          <a:noFill/>
        </p:spPr>
        <p:txBody>
          <a:bodyPr wrap="none" rtlCol="0">
            <a:spAutoFit/>
          </a:bodyPr>
          <a:lstStyle/>
          <a:p>
            <a:r>
              <a:rPr lang="zh-CN" altLang="en-US" sz="2400" dirty="0"/>
              <a:t>低频</a:t>
            </a:r>
            <a:r>
              <a:rPr lang="en-US" altLang="zh-CN" sz="2400" dirty="0"/>
              <a:t>.</a:t>
            </a:r>
            <a:endParaRPr lang="zh-CN" altLang="en-US" sz="2400" dirty="0"/>
          </a:p>
        </p:txBody>
      </p:sp>
      <p:sp>
        <p:nvSpPr>
          <p:cNvPr id="10" name="文本框 9">
            <a:extLst>
              <a:ext uri="{FF2B5EF4-FFF2-40B4-BE49-F238E27FC236}">
                <a16:creationId xmlns:a16="http://schemas.microsoft.com/office/drawing/2014/main" id="{24BFA929-7A41-40C4-AE80-650063F05FC4}"/>
              </a:ext>
            </a:extLst>
          </p:cNvPr>
          <p:cNvSpPr txBox="1"/>
          <p:nvPr/>
        </p:nvSpPr>
        <p:spPr>
          <a:xfrm>
            <a:off x="4021220" y="1500928"/>
            <a:ext cx="1510350" cy="461665"/>
          </a:xfrm>
          <a:prstGeom prst="rect">
            <a:avLst/>
          </a:prstGeom>
          <a:noFill/>
        </p:spPr>
        <p:txBody>
          <a:bodyPr wrap="none" rtlCol="0">
            <a:spAutoFit/>
          </a:bodyPr>
          <a:lstStyle/>
          <a:p>
            <a:r>
              <a:rPr lang="zh-CN" altLang="en-US" sz="2400" dirty="0"/>
              <a:t>直流项</a:t>
            </a:r>
            <a:r>
              <a:rPr lang="en-US" altLang="zh-CN" sz="2400" dirty="0"/>
              <a:t>DC</a:t>
            </a:r>
            <a:endParaRPr lang="zh-CN" altLang="en-US" sz="2400" dirty="0"/>
          </a:p>
        </p:txBody>
      </p:sp>
      <p:cxnSp>
        <p:nvCxnSpPr>
          <p:cNvPr id="12" name="直接箭头连接符 11">
            <a:extLst>
              <a:ext uri="{FF2B5EF4-FFF2-40B4-BE49-F238E27FC236}">
                <a16:creationId xmlns:a16="http://schemas.microsoft.com/office/drawing/2014/main" id="{D1737A65-623D-4ED2-9C3F-B8051C8F0324}"/>
              </a:ext>
            </a:extLst>
          </p:cNvPr>
          <p:cNvCxnSpPr/>
          <p:nvPr/>
        </p:nvCxnSpPr>
        <p:spPr>
          <a:xfrm flipH="1">
            <a:off x="4399877" y="2062747"/>
            <a:ext cx="376518" cy="4222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6164E3E-F837-4ABC-8F28-5C2A3707B6FE}"/>
              </a:ext>
            </a:extLst>
          </p:cNvPr>
          <p:cNvSpPr txBox="1"/>
          <p:nvPr/>
        </p:nvSpPr>
        <p:spPr>
          <a:xfrm>
            <a:off x="9449717" y="4190559"/>
            <a:ext cx="1330814" cy="830997"/>
          </a:xfrm>
          <a:prstGeom prst="rect">
            <a:avLst/>
          </a:prstGeom>
          <a:noFill/>
        </p:spPr>
        <p:txBody>
          <a:bodyPr wrap="none" rtlCol="0">
            <a:spAutoFit/>
          </a:bodyPr>
          <a:lstStyle/>
          <a:p>
            <a:r>
              <a:rPr lang="en-US" altLang="zh-CN" sz="2400" dirty="0"/>
              <a:t>AC entry</a:t>
            </a:r>
          </a:p>
          <a:p>
            <a:r>
              <a:rPr lang="zh-CN" altLang="en-US" sz="2400" dirty="0"/>
              <a:t>交流项</a:t>
            </a:r>
          </a:p>
        </p:txBody>
      </p:sp>
      <p:sp>
        <p:nvSpPr>
          <p:cNvPr id="14" name="右大括号 13">
            <a:extLst>
              <a:ext uri="{FF2B5EF4-FFF2-40B4-BE49-F238E27FC236}">
                <a16:creationId xmlns:a16="http://schemas.microsoft.com/office/drawing/2014/main" id="{AEDD3B5E-4A3C-4450-8E33-BFF591E290D4}"/>
              </a:ext>
            </a:extLst>
          </p:cNvPr>
          <p:cNvSpPr/>
          <p:nvPr/>
        </p:nvSpPr>
        <p:spPr>
          <a:xfrm>
            <a:off x="8745966" y="2646381"/>
            <a:ext cx="337993" cy="35500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E0CDB01-EB52-492A-90DD-D9A3881B7BDD}"/>
              </a:ext>
            </a:extLst>
          </p:cNvPr>
          <p:cNvSpPr/>
          <p:nvPr/>
        </p:nvSpPr>
        <p:spPr>
          <a:xfrm>
            <a:off x="6096000" y="973177"/>
            <a:ext cx="800219" cy="461665"/>
          </a:xfrm>
          <a:prstGeom prst="rect">
            <a:avLst/>
          </a:prstGeom>
        </p:spPr>
        <p:txBody>
          <a:bodyPr wrap="none">
            <a:spAutoFit/>
          </a:bodyPr>
          <a:lstStyle/>
          <a:p>
            <a:r>
              <a:rPr lang="zh-CN" altLang="en-US" sz="2400" dirty="0"/>
              <a:t>均值</a:t>
            </a:r>
          </a:p>
        </p:txBody>
      </p:sp>
      <p:sp>
        <p:nvSpPr>
          <p:cNvPr id="16" name="矩形 15">
            <a:extLst>
              <a:ext uri="{FF2B5EF4-FFF2-40B4-BE49-F238E27FC236}">
                <a16:creationId xmlns:a16="http://schemas.microsoft.com/office/drawing/2014/main" id="{87922029-14F1-49B9-922A-4A2BD9131F23}"/>
              </a:ext>
            </a:extLst>
          </p:cNvPr>
          <p:cNvSpPr/>
          <p:nvPr/>
        </p:nvSpPr>
        <p:spPr>
          <a:xfrm>
            <a:off x="6082266" y="1716498"/>
            <a:ext cx="5059680" cy="461665"/>
          </a:xfrm>
          <a:prstGeom prst="rect">
            <a:avLst/>
          </a:prstGeom>
        </p:spPr>
        <p:txBody>
          <a:bodyPr wrap="square">
            <a:spAutoFit/>
          </a:bodyPr>
          <a:lstStyle/>
          <a:p>
            <a:r>
              <a:rPr lang="zh-CN" altLang="en-US" sz="2400" dirty="0"/>
              <a:t>前一组直流分量的相对值</a:t>
            </a:r>
          </a:p>
        </p:txBody>
      </p:sp>
      <p:cxnSp>
        <p:nvCxnSpPr>
          <p:cNvPr id="18" name="连接符: 肘形 17">
            <a:extLst>
              <a:ext uri="{FF2B5EF4-FFF2-40B4-BE49-F238E27FC236}">
                <a16:creationId xmlns:a16="http://schemas.microsoft.com/office/drawing/2014/main" id="{D0385029-1A75-4C7E-9275-DC72304EF175}"/>
              </a:ext>
            </a:extLst>
          </p:cNvPr>
          <p:cNvCxnSpPr>
            <a:stCxn id="15" idx="1"/>
            <a:endCxn id="10" idx="3"/>
          </p:cNvCxnSpPr>
          <p:nvPr/>
        </p:nvCxnSpPr>
        <p:spPr>
          <a:xfrm rot="10800000" flipV="1">
            <a:off x="5531570" y="1204009"/>
            <a:ext cx="564430" cy="527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1F9786FD-B9FF-48D4-8B9F-A74F68B56489}"/>
              </a:ext>
            </a:extLst>
          </p:cNvPr>
          <p:cNvCxnSpPr>
            <a:stCxn id="16" idx="1"/>
            <a:endCxn id="10" idx="3"/>
          </p:cNvCxnSpPr>
          <p:nvPr/>
        </p:nvCxnSpPr>
        <p:spPr>
          <a:xfrm rot="10800000">
            <a:off x="5531570" y="1731761"/>
            <a:ext cx="550696" cy="21557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9006513" y="5305108"/>
            <a:ext cx="3185487" cy="369332"/>
          </a:xfrm>
          <a:prstGeom prst="rect">
            <a:avLst/>
          </a:prstGeom>
        </p:spPr>
        <p:txBody>
          <a:bodyPr wrap="none">
            <a:spAutoFit/>
          </a:bodyPr>
          <a:lstStyle/>
          <a:p>
            <a:r>
              <a:rPr lang="zh-CN" altLang="en-US" dirty="0"/>
              <a:t>量化后将许多高频值减少到零</a:t>
            </a:r>
          </a:p>
        </p:txBody>
      </p:sp>
    </p:spTree>
    <p:extLst>
      <p:ext uri="{BB962C8B-B14F-4D97-AF65-F5344CB8AC3E}">
        <p14:creationId xmlns:p14="http://schemas.microsoft.com/office/powerpoint/2010/main" val="1014206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9C177-4B59-4DE2-90AA-0DE1A7A526F3}"/>
              </a:ext>
            </a:extLst>
          </p:cNvPr>
          <p:cNvSpPr/>
          <p:nvPr/>
        </p:nvSpPr>
        <p:spPr>
          <a:xfrm>
            <a:off x="82379" y="106745"/>
            <a:ext cx="2356022" cy="5189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JPEG</a:t>
            </a:r>
            <a:endParaRPr lang="zh-CN" altLang="en-US" sz="2400" dirty="0">
              <a:solidFill>
                <a:schemeClr val="tx1"/>
              </a:solidFill>
            </a:endParaRPr>
          </a:p>
        </p:txBody>
      </p:sp>
      <p:grpSp>
        <p:nvGrpSpPr>
          <p:cNvPr id="40" name="组合 39">
            <a:extLst>
              <a:ext uri="{FF2B5EF4-FFF2-40B4-BE49-F238E27FC236}">
                <a16:creationId xmlns:a16="http://schemas.microsoft.com/office/drawing/2014/main" id="{1BA0F6EA-7DD8-4520-B78F-F8F66107B019}"/>
              </a:ext>
            </a:extLst>
          </p:cNvPr>
          <p:cNvGrpSpPr/>
          <p:nvPr/>
        </p:nvGrpSpPr>
        <p:grpSpPr>
          <a:xfrm>
            <a:off x="1822623" y="1278924"/>
            <a:ext cx="790828" cy="823784"/>
            <a:chOff x="1260390" y="2446638"/>
            <a:chExt cx="790828" cy="823784"/>
          </a:xfrm>
        </p:grpSpPr>
        <p:sp>
          <p:nvSpPr>
            <p:cNvPr id="7" name="矩形 6">
              <a:extLst>
                <a:ext uri="{FF2B5EF4-FFF2-40B4-BE49-F238E27FC236}">
                  <a16:creationId xmlns:a16="http://schemas.microsoft.com/office/drawing/2014/main" id="{172D8D5F-F296-4415-92B5-C2D6E965C3BD}"/>
                </a:ext>
              </a:extLst>
            </p:cNvPr>
            <p:cNvSpPr/>
            <p:nvPr/>
          </p:nvSpPr>
          <p:spPr>
            <a:xfrm>
              <a:off x="1260390"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D578C23-63C1-4108-9D3D-F90B198D2291}"/>
                </a:ext>
              </a:extLst>
            </p:cNvPr>
            <p:cNvSpPr/>
            <p:nvPr/>
          </p:nvSpPr>
          <p:spPr>
            <a:xfrm>
              <a:off x="1458097"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F0DCCED-1296-4391-BF2F-CF42227E08AD}"/>
                </a:ext>
              </a:extLst>
            </p:cNvPr>
            <p:cNvSpPr/>
            <p:nvPr/>
          </p:nvSpPr>
          <p:spPr>
            <a:xfrm>
              <a:off x="1260390"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C5AEEA7-0CCC-487E-9EC7-84345B3486E6}"/>
                </a:ext>
              </a:extLst>
            </p:cNvPr>
            <p:cNvSpPr/>
            <p:nvPr/>
          </p:nvSpPr>
          <p:spPr>
            <a:xfrm>
              <a:off x="1458097"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7A1255D-C846-454F-AF78-114504F77B84}"/>
                </a:ext>
              </a:extLst>
            </p:cNvPr>
            <p:cNvSpPr/>
            <p:nvPr/>
          </p:nvSpPr>
          <p:spPr>
            <a:xfrm>
              <a:off x="1655804"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D4CA1AF-E919-4888-BD48-5C6B93D65CF7}"/>
                </a:ext>
              </a:extLst>
            </p:cNvPr>
            <p:cNvSpPr/>
            <p:nvPr/>
          </p:nvSpPr>
          <p:spPr>
            <a:xfrm>
              <a:off x="1853511"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6DBD46E-671B-4A0E-AF0A-DB9C245DC2BF}"/>
                </a:ext>
              </a:extLst>
            </p:cNvPr>
            <p:cNvSpPr/>
            <p:nvPr/>
          </p:nvSpPr>
          <p:spPr>
            <a:xfrm>
              <a:off x="1655804"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CAE4D0D-92F9-4303-B28B-90E0DE526FFB}"/>
                </a:ext>
              </a:extLst>
            </p:cNvPr>
            <p:cNvSpPr/>
            <p:nvPr/>
          </p:nvSpPr>
          <p:spPr>
            <a:xfrm>
              <a:off x="1853511"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45EEE2A-CD4E-4B85-AAA0-BABC27A884AE}"/>
                </a:ext>
              </a:extLst>
            </p:cNvPr>
            <p:cNvSpPr/>
            <p:nvPr/>
          </p:nvSpPr>
          <p:spPr>
            <a:xfrm>
              <a:off x="1260390"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CC82C34-BDE9-4E1A-A127-646E55386BD3}"/>
                </a:ext>
              </a:extLst>
            </p:cNvPr>
            <p:cNvSpPr/>
            <p:nvPr/>
          </p:nvSpPr>
          <p:spPr>
            <a:xfrm>
              <a:off x="1458097"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8A6ECB2-DA77-448F-B71F-F13BE11FB8AA}"/>
                </a:ext>
              </a:extLst>
            </p:cNvPr>
            <p:cNvSpPr/>
            <p:nvPr/>
          </p:nvSpPr>
          <p:spPr>
            <a:xfrm>
              <a:off x="1260390"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90D75B4-01FE-4523-86C5-531BB46D047F}"/>
                </a:ext>
              </a:extLst>
            </p:cNvPr>
            <p:cNvSpPr/>
            <p:nvPr/>
          </p:nvSpPr>
          <p:spPr>
            <a:xfrm>
              <a:off x="1458097"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45C5451-5F5E-4FD7-8957-688BD5579FB8}"/>
                </a:ext>
              </a:extLst>
            </p:cNvPr>
            <p:cNvSpPr/>
            <p:nvPr/>
          </p:nvSpPr>
          <p:spPr>
            <a:xfrm>
              <a:off x="1655804"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515754E-8D0E-4231-B1E1-57ABDE6C1A6B}"/>
                </a:ext>
              </a:extLst>
            </p:cNvPr>
            <p:cNvSpPr/>
            <p:nvPr/>
          </p:nvSpPr>
          <p:spPr>
            <a:xfrm>
              <a:off x="1853511"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B9CFD35-0D76-494E-987E-14817D85DF77}"/>
                </a:ext>
              </a:extLst>
            </p:cNvPr>
            <p:cNvSpPr/>
            <p:nvPr/>
          </p:nvSpPr>
          <p:spPr>
            <a:xfrm>
              <a:off x="1655804"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EEA308F-99C1-4735-BFDE-17B7E9F18078}"/>
                </a:ext>
              </a:extLst>
            </p:cNvPr>
            <p:cNvSpPr/>
            <p:nvPr/>
          </p:nvSpPr>
          <p:spPr>
            <a:xfrm>
              <a:off x="1853511"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B1D0294-67CC-400E-B4A2-4050ABD50492}"/>
              </a:ext>
            </a:extLst>
          </p:cNvPr>
          <p:cNvGrpSpPr/>
          <p:nvPr/>
        </p:nvGrpSpPr>
        <p:grpSpPr>
          <a:xfrm>
            <a:off x="1674341" y="1414848"/>
            <a:ext cx="790828" cy="823784"/>
            <a:chOff x="1412790" y="2599038"/>
            <a:chExt cx="790828" cy="823784"/>
          </a:xfrm>
        </p:grpSpPr>
        <p:sp>
          <p:nvSpPr>
            <p:cNvPr id="23" name="矩形 22">
              <a:extLst>
                <a:ext uri="{FF2B5EF4-FFF2-40B4-BE49-F238E27FC236}">
                  <a16:creationId xmlns:a16="http://schemas.microsoft.com/office/drawing/2014/main" id="{37FE26F2-1E33-4E52-AC64-C5154C519C5F}"/>
                </a:ext>
              </a:extLst>
            </p:cNvPr>
            <p:cNvSpPr/>
            <p:nvPr/>
          </p:nvSpPr>
          <p:spPr>
            <a:xfrm>
              <a:off x="1412790"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BCAC8C6-B2AE-4989-8944-112E9B60F615}"/>
                </a:ext>
              </a:extLst>
            </p:cNvPr>
            <p:cNvSpPr/>
            <p:nvPr/>
          </p:nvSpPr>
          <p:spPr>
            <a:xfrm>
              <a:off x="1610497"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665821C-DAB7-49E8-AF6F-491636E80C96}"/>
                </a:ext>
              </a:extLst>
            </p:cNvPr>
            <p:cNvSpPr/>
            <p:nvPr/>
          </p:nvSpPr>
          <p:spPr>
            <a:xfrm>
              <a:off x="1412790"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A46815A-47C8-4D95-BEC0-8E1B510CC331}"/>
                </a:ext>
              </a:extLst>
            </p:cNvPr>
            <p:cNvSpPr/>
            <p:nvPr/>
          </p:nvSpPr>
          <p:spPr>
            <a:xfrm>
              <a:off x="1610497"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1A25E4F-D84E-4A9E-8DC7-5310CBFF7891}"/>
                </a:ext>
              </a:extLst>
            </p:cNvPr>
            <p:cNvSpPr/>
            <p:nvPr/>
          </p:nvSpPr>
          <p:spPr>
            <a:xfrm>
              <a:off x="1808204"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E3953B4-B542-4C75-B135-1FA3F5523A34}"/>
                </a:ext>
              </a:extLst>
            </p:cNvPr>
            <p:cNvSpPr/>
            <p:nvPr/>
          </p:nvSpPr>
          <p:spPr>
            <a:xfrm>
              <a:off x="2005911"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CE7165C-EAAE-4127-9AB7-92D375A940FA}"/>
                </a:ext>
              </a:extLst>
            </p:cNvPr>
            <p:cNvSpPr/>
            <p:nvPr/>
          </p:nvSpPr>
          <p:spPr>
            <a:xfrm>
              <a:off x="1808204"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DE30535-1C26-4FC0-B52B-C68DC8C222DD}"/>
                </a:ext>
              </a:extLst>
            </p:cNvPr>
            <p:cNvSpPr/>
            <p:nvPr/>
          </p:nvSpPr>
          <p:spPr>
            <a:xfrm>
              <a:off x="2005911"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D6E0A40-E0B5-4019-BC09-200C2645CECC}"/>
                </a:ext>
              </a:extLst>
            </p:cNvPr>
            <p:cNvSpPr/>
            <p:nvPr/>
          </p:nvSpPr>
          <p:spPr>
            <a:xfrm>
              <a:off x="1412790"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DF48FB6C-51AD-4E4C-A76A-B6A5006FA6C7}"/>
                </a:ext>
              </a:extLst>
            </p:cNvPr>
            <p:cNvSpPr/>
            <p:nvPr/>
          </p:nvSpPr>
          <p:spPr>
            <a:xfrm>
              <a:off x="1610497"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33B9381-6FFE-4AC5-A73A-12A1FDB70F72}"/>
                </a:ext>
              </a:extLst>
            </p:cNvPr>
            <p:cNvSpPr/>
            <p:nvPr/>
          </p:nvSpPr>
          <p:spPr>
            <a:xfrm>
              <a:off x="1412790"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47B52DF-256E-42F5-9D6D-809F1808FF57}"/>
                </a:ext>
              </a:extLst>
            </p:cNvPr>
            <p:cNvSpPr/>
            <p:nvPr/>
          </p:nvSpPr>
          <p:spPr>
            <a:xfrm>
              <a:off x="1610497"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EB060BA-DC31-4B25-9533-1800111788DD}"/>
                </a:ext>
              </a:extLst>
            </p:cNvPr>
            <p:cNvSpPr/>
            <p:nvPr/>
          </p:nvSpPr>
          <p:spPr>
            <a:xfrm>
              <a:off x="1808204"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0DA2CE7-0619-4552-9818-53E19748F9B3}"/>
                </a:ext>
              </a:extLst>
            </p:cNvPr>
            <p:cNvSpPr/>
            <p:nvPr/>
          </p:nvSpPr>
          <p:spPr>
            <a:xfrm>
              <a:off x="2005911"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6EFDE5C-5B0E-43D6-80F4-6ADC30A76C61}"/>
                </a:ext>
              </a:extLst>
            </p:cNvPr>
            <p:cNvSpPr/>
            <p:nvPr/>
          </p:nvSpPr>
          <p:spPr>
            <a:xfrm>
              <a:off x="1808204"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CBA17428-C336-4CBD-AD63-E62A1FFE06C9}"/>
                </a:ext>
              </a:extLst>
            </p:cNvPr>
            <p:cNvSpPr/>
            <p:nvPr/>
          </p:nvSpPr>
          <p:spPr>
            <a:xfrm>
              <a:off x="2005911"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FC44AFA3-0A69-4D74-B25F-51066B2E412B}"/>
              </a:ext>
            </a:extLst>
          </p:cNvPr>
          <p:cNvGrpSpPr/>
          <p:nvPr/>
        </p:nvGrpSpPr>
        <p:grpSpPr>
          <a:xfrm>
            <a:off x="1526059" y="1554892"/>
            <a:ext cx="790828" cy="823784"/>
            <a:chOff x="1412790" y="2599038"/>
            <a:chExt cx="790828" cy="823784"/>
          </a:xfrm>
        </p:grpSpPr>
        <p:sp>
          <p:nvSpPr>
            <p:cNvPr id="58" name="矩形 57">
              <a:extLst>
                <a:ext uri="{FF2B5EF4-FFF2-40B4-BE49-F238E27FC236}">
                  <a16:creationId xmlns:a16="http://schemas.microsoft.com/office/drawing/2014/main" id="{BFB5C943-67E3-4D24-8DC2-434DF9B82295}"/>
                </a:ext>
              </a:extLst>
            </p:cNvPr>
            <p:cNvSpPr/>
            <p:nvPr/>
          </p:nvSpPr>
          <p:spPr>
            <a:xfrm>
              <a:off x="1412790"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22CA7557-2F16-4C30-96E8-5297CA36DB4A}"/>
                </a:ext>
              </a:extLst>
            </p:cNvPr>
            <p:cNvSpPr/>
            <p:nvPr/>
          </p:nvSpPr>
          <p:spPr>
            <a:xfrm>
              <a:off x="1610497"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E55597AA-CFD2-4C30-8798-A853CC65907E}"/>
                </a:ext>
              </a:extLst>
            </p:cNvPr>
            <p:cNvSpPr/>
            <p:nvPr/>
          </p:nvSpPr>
          <p:spPr>
            <a:xfrm>
              <a:off x="1412790"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DE6253AC-B6A5-4DC6-B148-D8514A57B26B}"/>
                </a:ext>
              </a:extLst>
            </p:cNvPr>
            <p:cNvSpPr/>
            <p:nvPr/>
          </p:nvSpPr>
          <p:spPr>
            <a:xfrm>
              <a:off x="1610497"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188C240-D295-45DC-843D-F06232C52228}"/>
                </a:ext>
              </a:extLst>
            </p:cNvPr>
            <p:cNvSpPr/>
            <p:nvPr/>
          </p:nvSpPr>
          <p:spPr>
            <a:xfrm>
              <a:off x="1808204"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15C2531-51A3-45D5-BD94-F0DCD43F8F09}"/>
                </a:ext>
              </a:extLst>
            </p:cNvPr>
            <p:cNvSpPr/>
            <p:nvPr/>
          </p:nvSpPr>
          <p:spPr>
            <a:xfrm>
              <a:off x="2005911"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40B391EB-E834-4EC5-A652-999A4DF3B77B}"/>
                </a:ext>
              </a:extLst>
            </p:cNvPr>
            <p:cNvSpPr/>
            <p:nvPr/>
          </p:nvSpPr>
          <p:spPr>
            <a:xfrm>
              <a:off x="1808204"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A9F6F267-0B44-4F4B-8591-12E26A430321}"/>
                </a:ext>
              </a:extLst>
            </p:cNvPr>
            <p:cNvSpPr/>
            <p:nvPr/>
          </p:nvSpPr>
          <p:spPr>
            <a:xfrm>
              <a:off x="2005911"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A5E1B0B-7051-4FC3-8BE3-71A26049E4D4}"/>
                </a:ext>
              </a:extLst>
            </p:cNvPr>
            <p:cNvSpPr/>
            <p:nvPr/>
          </p:nvSpPr>
          <p:spPr>
            <a:xfrm>
              <a:off x="1412790"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CBE5F39F-6387-4CF2-AB36-97CF54515738}"/>
                </a:ext>
              </a:extLst>
            </p:cNvPr>
            <p:cNvSpPr/>
            <p:nvPr/>
          </p:nvSpPr>
          <p:spPr>
            <a:xfrm>
              <a:off x="1610497"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66946E3-4F83-4B9F-BC4A-90B94BF8EAB3}"/>
                </a:ext>
              </a:extLst>
            </p:cNvPr>
            <p:cNvSpPr/>
            <p:nvPr/>
          </p:nvSpPr>
          <p:spPr>
            <a:xfrm>
              <a:off x="1412790"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DA70E881-080C-420C-864E-E48E55556417}"/>
                </a:ext>
              </a:extLst>
            </p:cNvPr>
            <p:cNvSpPr/>
            <p:nvPr/>
          </p:nvSpPr>
          <p:spPr>
            <a:xfrm>
              <a:off x="1610497"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37555E87-F8C9-4FCD-AEE5-2EB81D87802C}"/>
                </a:ext>
              </a:extLst>
            </p:cNvPr>
            <p:cNvSpPr/>
            <p:nvPr/>
          </p:nvSpPr>
          <p:spPr>
            <a:xfrm>
              <a:off x="1808204"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07815B89-F44A-4AFE-A575-68126DB6ECFA}"/>
                </a:ext>
              </a:extLst>
            </p:cNvPr>
            <p:cNvSpPr/>
            <p:nvPr/>
          </p:nvSpPr>
          <p:spPr>
            <a:xfrm>
              <a:off x="2005911"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268E5F41-5481-4BB5-92C8-15683A9C1EB8}"/>
                </a:ext>
              </a:extLst>
            </p:cNvPr>
            <p:cNvSpPr/>
            <p:nvPr/>
          </p:nvSpPr>
          <p:spPr>
            <a:xfrm>
              <a:off x="1808204"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0EB81901-2A98-4FC1-87DB-5E52B3B92284}"/>
                </a:ext>
              </a:extLst>
            </p:cNvPr>
            <p:cNvSpPr/>
            <p:nvPr/>
          </p:nvSpPr>
          <p:spPr>
            <a:xfrm>
              <a:off x="2005911"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文本框 73">
            <a:extLst>
              <a:ext uri="{FF2B5EF4-FFF2-40B4-BE49-F238E27FC236}">
                <a16:creationId xmlns:a16="http://schemas.microsoft.com/office/drawing/2014/main" id="{5C7E0C21-E6C8-4446-9715-45695AA29673}"/>
              </a:ext>
            </a:extLst>
          </p:cNvPr>
          <p:cNvSpPr txBox="1"/>
          <p:nvPr/>
        </p:nvSpPr>
        <p:spPr>
          <a:xfrm>
            <a:off x="1369346" y="757876"/>
            <a:ext cx="1301959" cy="369332"/>
          </a:xfrm>
          <a:prstGeom prst="rect">
            <a:avLst/>
          </a:prstGeom>
          <a:noFill/>
        </p:spPr>
        <p:txBody>
          <a:bodyPr wrap="none" rtlCol="0">
            <a:spAutoFit/>
          </a:bodyPr>
          <a:lstStyle/>
          <a:p>
            <a:r>
              <a:rPr lang="en-US" altLang="zh-CN" dirty="0"/>
              <a:t>YIQ or YUV</a:t>
            </a:r>
            <a:endParaRPr lang="zh-CN" altLang="en-US" dirty="0"/>
          </a:p>
        </p:txBody>
      </p:sp>
      <p:cxnSp>
        <p:nvCxnSpPr>
          <p:cNvPr id="76" name="直接箭头连接符 75">
            <a:extLst>
              <a:ext uri="{FF2B5EF4-FFF2-40B4-BE49-F238E27FC236}">
                <a16:creationId xmlns:a16="http://schemas.microsoft.com/office/drawing/2014/main" id="{B113CBEF-6EF8-4FAD-920F-337705645001}"/>
              </a:ext>
            </a:extLst>
          </p:cNvPr>
          <p:cNvCxnSpPr>
            <a:cxnSpLocks/>
          </p:cNvCxnSpPr>
          <p:nvPr/>
        </p:nvCxnSpPr>
        <p:spPr>
          <a:xfrm>
            <a:off x="2671305" y="1690816"/>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3F740292-90C7-4A7A-8C19-94885A538625}"/>
                  </a:ext>
                </a:extLst>
              </p:cNvPr>
              <p:cNvSpPr txBox="1"/>
              <p:nvPr/>
            </p:nvSpPr>
            <p:spPr>
              <a:xfrm>
                <a:off x="2683980" y="1251462"/>
                <a:ext cx="827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m:oMathPara>
                </a14:m>
                <a:endParaRPr lang="zh-CN" altLang="en-US" dirty="0"/>
              </a:p>
            </p:txBody>
          </p:sp>
        </mc:Choice>
        <mc:Fallback xmlns="">
          <p:sp>
            <p:nvSpPr>
              <p:cNvPr id="77" name="文本框 76">
                <a:extLst>
                  <a:ext uri="{FF2B5EF4-FFF2-40B4-BE49-F238E27FC236}">
                    <a16:creationId xmlns:a16="http://schemas.microsoft.com/office/drawing/2014/main" id="{3F740292-90C7-4A7A-8C19-94885A538625}"/>
                  </a:ext>
                </a:extLst>
              </p:cNvPr>
              <p:cNvSpPr txBox="1">
                <a:spLocks noRot="1" noChangeAspect="1" noMove="1" noResize="1" noEditPoints="1" noAdjustHandles="1" noChangeArrowheads="1" noChangeShapeType="1" noTextEdit="1"/>
              </p:cNvSpPr>
              <p:nvPr/>
            </p:nvSpPr>
            <p:spPr>
              <a:xfrm>
                <a:off x="2683980" y="1251462"/>
                <a:ext cx="827855" cy="369332"/>
              </a:xfrm>
              <a:prstGeom prst="rect">
                <a:avLst/>
              </a:prstGeom>
              <a:blipFill>
                <a:blip r:embed="rId3"/>
                <a:stretch>
                  <a:fillRect b="-13115"/>
                </a:stretch>
              </a:blipFill>
            </p:spPr>
            <p:txBody>
              <a:bodyPr/>
              <a:lstStyle/>
              <a:p>
                <a:r>
                  <a:rPr lang="zh-CN" altLang="en-US">
                    <a:noFill/>
                  </a:rPr>
                  <a:t> </a:t>
                </a:r>
              </a:p>
            </p:txBody>
          </p:sp>
        </mc:Fallback>
      </mc:AlternateContent>
      <p:sp>
        <p:nvSpPr>
          <p:cNvPr id="79" name="文本框 78">
            <a:extLst>
              <a:ext uri="{FF2B5EF4-FFF2-40B4-BE49-F238E27FC236}">
                <a16:creationId xmlns:a16="http://schemas.microsoft.com/office/drawing/2014/main" id="{6DBE906A-7382-441D-B6A2-586F54A47B60}"/>
              </a:ext>
            </a:extLst>
          </p:cNvPr>
          <p:cNvSpPr txBox="1"/>
          <p:nvPr/>
        </p:nvSpPr>
        <p:spPr>
          <a:xfrm>
            <a:off x="2770734" y="1723767"/>
            <a:ext cx="654346" cy="369332"/>
          </a:xfrm>
          <a:prstGeom prst="rect">
            <a:avLst/>
          </a:prstGeom>
          <a:noFill/>
        </p:spPr>
        <p:txBody>
          <a:bodyPr wrap="none" rtlCol="0">
            <a:spAutoFit/>
          </a:bodyPr>
          <a:lstStyle/>
          <a:p>
            <a:r>
              <a:rPr lang="en-US" altLang="zh-CN" dirty="0"/>
              <a:t>8 x 8</a:t>
            </a:r>
            <a:endParaRPr lang="zh-CN" altLang="en-US" dirty="0"/>
          </a:p>
        </p:txBody>
      </p:sp>
      <p:sp>
        <p:nvSpPr>
          <p:cNvPr id="80" name="矩形: 圆角 79">
            <a:extLst>
              <a:ext uri="{FF2B5EF4-FFF2-40B4-BE49-F238E27FC236}">
                <a16:creationId xmlns:a16="http://schemas.microsoft.com/office/drawing/2014/main" id="{27D2CD93-CAEF-44B7-9437-D3563B542AB0}"/>
              </a:ext>
            </a:extLst>
          </p:cNvPr>
          <p:cNvSpPr/>
          <p:nvPr/>
        </p:nvSpPr>
        <p:spPr>
          <a:xfrm>
            <a:off x="3618471" y="1293343"/>
            <a:ext cx="1252151"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DCT</a:t>
            </a:r>
            <a:endParaRPr lang="zh-CN" altLang="en-US" sz="3200" dirty="0">
              <a:solidFill>
                <a:schemeClr val="tx1"/>
              </a:solidFill>
            </a:endParaRPr>
          </a:p>
        </p:txBody>
      </p:sp>
      <p:cxnSp>
        <p:nvCxnSpPr>
          <p:cNvPr id="81" name="直接箭头连接符 80">
            <a:extLst>
              <a:ext uri="{FF2B5EF4-FFF2-40B4-BE49-F238E27FC236}">
                <a16:creationId xmlns:a16="http://schemas.microsoft.com/office/drawing/2014/main" id="{292AE9A7-1053-49A4-AD74-9D9B13FD2E04}"/>
              </a:ext>
            </a:extLst>
          </p:cNvPr>
          <p:cNvCxnSpPr>
            <a:cxnSpLocks/>
          </p:cNvCxnSpPr>
          <p:nvPr/>
        </p:nvCxnSpPr>
        <p:spPr>
          <a:xfrm>
            <a:off x="4877829" y="1668162"/>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25004345-ABF1-423B-A7CE-415490805D4D}"/>
                  </a:ext>
                </a:extLst>
              </p:cNvPr>
              <p:cNvSpPr txBox="1"/>
              <p:nvPr/>
            </p:nvSpPr>
            <p:spPr>
              <a:xfrm>
                <a:off x="4890504" y="1228808"/>
                <a:ext cx="9468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zh-CN" altLang="en-US" dirty="0"/>
              </a:p>
            </p:txBody>
          </p:sp>
        </mc:Choice>
        <mc:Fallback xmlns="">
          <p:sp>
            <p:nvSpPr>
              <p:cNvPr id="82" name="文本框 81">
                <a:extLst>
                  <a:ext uri="{FF2B5EF4-FFF2-40B4-BE49-F238E27FC236}">
                    <a16:creationId xmlns:a16="http://schemas.microsoft.com/office/drawing/2014/main" id="{25004345-ABF1-423B-A7CE-415490805D4D}"/>
                  </a:ext>
                </a:extLst>
              </p:cNvPr>
              <p:cNvSpPr txBox="1">
                <a:spLocks noRot="1" noChangeAspect="1" noMove="1" noResize="1" noEditPoints="1" noAdjustHandles="1" noChangeArrowheads="1" noChangeShapeType="1" noTextEdit="1"/>
              </p:cNvSpPr>
              <p:nvPr/>
            </p:nvSpPr>
            <p:spPr>
              <a:xfrm>
                <a:off x="4890504" y="1228808"/>
                <a:ext cx="946862" cy="369332"/>
              </a:xfrm>
              <a:prstGeom prst="rect">
                <a:avLst/>
              </a:prstGeom>
              <a:blipFill>
                <a:blip r:embed="rId4"/>
                <a:stretch>
                  <a:fillRect b="-13333"/>
                </a:stretch>
              </a:blipFill>
            </p:spPr>
            <p:txBody>
              <a:bodyPr/>
              <a:lstStyle/>
              <a:p>
                <a:r>
                  <a:rPr lang="zh-CN" altLang="en-US">
                    <a:noFill/>
                  </a:rPr>
                  <a:t> </a:t>
                </a:r>
              </a:p>
            </p:txBody>
          </p:sp>
        </mc:Fallback>
      </mc:AlternateContent>
      <p:sp>
        <p:nvSpPr>
          <p:cNvPr id="84" name="矩形 83">
            <a:extLst>
              <a:ext uri="{FF2B5EF4-FFF2-40B4-BE49-F238E27FC236}">
                <a16:creationId xmlns:a16="http://schemas.microsoft.com/office/drawing/2014/main" id="{10084F69-4780-454F-9BF9-41256A9D9D75}"/>
              </a:ext>
            </a:extLst>
          </p:cNvPr>
          <p:cNvSpPr/>
          <p:nvPr/>
        </p:nvSpPr>
        <p:spPr>
          <a:xfrm>
            <a:off x="5252558" y="182674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a:extLst>
              <a:ext uri="{FF2B5EF4-FFF2-40B4-BE49-F238E27FC236}">
                <a16:creationId xmlns:a16="http://schemas.microsoft.com/office/drawing/2014/main" id="{B6F69AF8-7398-4D72-9745-1A3B250A15D0}"/>
              </a:ext>
            </a:extLst>
          </p:cNvPr>
          <p:cNvSpPr/>
          <p:nvPr/>
        </p:nvSpPr>
        <p:spPr>
          <a:xfrm>
            <a:off x="5816818" y="1305700"/>
            <a:ext cx="2373653"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Quantization</a:t>
            </a:r>
            <a:endParaRPr lang="zh-CN" altLang="en-US" sz="2800" dirty="0">
              <a:solidFill>
                <a:schemeClr val="tx1"/>
              </a:solidFill>
            </a:endParaRPr>
          </a:p>
        </p:txBody>
      </p:sp>
      <p:sp>
        <p:nvSpPr>
          <p:cNvPr id="86" name="矩形 85">
            <a:extLst>
              <a:ext uri="{FF2B5EF4-FFF2-40B4-BE49-F238E27FC236}">
                <a16:creationId xmlns:a16="http://schemas.microsoft.com/office/drawing/2014/main" id="{493F7E10-CA2F-414E-B1C4-5338D46350E3}"/>
              </a:ext>
            </a:extLst>
          </p:cNvPr>
          <p:cNvSpPr/>
          <p:nvPr/>
        </p:nvSpPr>
        <p:spPr>
          <a:xfrm>
            <a:off x="6187801" y="2453334"/>
            <a:ext cx="1631092" cy="77641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solidFill>
                  <a:schemeClr val="tx1"/>
                </a:solidFill>
              </a:rPr>
              <a:t>Quantiz</a:t>
            </a:r>
            <a:endParaRPr lang="en-US" altLang="zh-CN" sz="2400" dirty="0">
              <a:solidFill>
                <a:schemeClr val="tx1"/>
              </a:solidFill>
            </a:endParaRPr>
          </a:p>
          <a:p>
            <a:pPr algn="ctr"/>
            <a:r>
              <a:rPr lang="en-US" altLang="zh-CN" sz="2400" dirty="0">
                <a:solidFill>
                  <a:schemeClr val="tx1"/>
                </a:solidFill>
              </a:rPr>
              <a:t>Tables</a:t>
            </a:r>
            <a:endParaRPr lang="zh-CN" altLang="en-US" sz="2400" dirty="0">
              <a:solidFill>
                <a:schemeClr val="tx1"/>
              </a:solidFill>
            </a:endParaRPr>
          </a:p>
        </p:txBody>
      </p:sp>
      <p:sp>
        <p:nvSpPr>
          <p:cNvPr id="87" name="矩形: 圆角 86">
            <a:extLst>
              <a:ext uri="{FF2B5EF4-FFF2-40B4-BE49-F238E27FC236}">
                <a16:creationId xmlns:a16="http://schemas.microsoft.com/office/drawing/2014/main" id="{862466B1-B656-4582-801D-D05F07B27AFA}"/>
              </a:ext>
            </a:extLst>
          </p:cNvPr>
          <p:cNvSpPr/>
          <p:nvPr/>
        </p:nvSpPr>
        <p:spPr>
          <a:xfrm>
            <a:off x="6187801" y="3989175"/>
            <a:ext cx="1631092"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DPCM</a:t>
            </a:r>
            <a:endParaRPr lang="zh-CN" altLang="en-US" sz="2800" dirty="0">
              <a:solidFill>
                <a:schemeClr val="tx1"/>
              </a:solidFill>
            </a:endParaRPr>
          </a:p>
        </p:txBody>
      </p:sp>
      <p:sp>
        <p:nvSpPr>
          <p:cNvPr id="88" name="矩形: 圆角 87">
            <a:extLst>
              <a:ext uri="{FF2B5EF4-FFF2-40B4-BE49-F238E27FC236}">
                <a16:creationId xmlns:a16="http://schemas.microsoft.com/office/drawing/2014/main" id="{FA94DB01-20D7-4E30-85C9-AFD95075781B}"/>
              </a:ext>
            </a:extLst>
          </p:cNvPr>
          <p:cNvSpPr/>
          <p:nvPr/>
        </p:nvSpPr>
        <p:spPr>
          <a:xfrm>
            <a:off x="6187801" y="4957121"/>
            <a:ext cx="1631092"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RLC</a:t>
            </a:r>
            <a:endParaRPr lang="zh-CN" altLang="en-US" sz="2800" dirty="0">
              <a:solidFill>
                <a:schemeClr val="tx1"/>
              </a:solidFill>
            </a:endParaRPr>
          </a:p>
        </p:txBody>
      </p:sp>
      <p:cxnSp>
        <p:nvCxnSpPr>
          <p:cNvPr id="90" name="连接符: 肘形 89">
            <a:extLst>
              <a:ext uri="{FF2B5EF4-FFF2-40B4-BE49-F238E27FC236}">
                <a16:creationId xmlns:a16="http://schemas.microsoft.com/office/drawing/2014/main" id="{3F5FF271-98D8-4AD9-ADE9-5A710B6CE02F}"/>
              </a:ext>
            </a:extLst>
          </p:cNvPr>
          <p:cNvCxnSpPr>
            <a:stCxn id="85" idx="3"/>
            <a:endCxn id="87" idx="3"/>
          </p:cNvCxnSpPr>
          <p:nvPr/>
        </p:nvCxnSpPr>
        <p:spPr>
          <a:xfrm flipH="1">
            <a:off x="7818893" y="1693907"/>
            <a:ext cx="371578" cy="2683475"/>
          </a:xfrm>
          <a:prstGeom prst="bentConnector3">
            <a:avLst>
              <a:gd name="adj1" fmla="val -615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08CA84E2-C107-4E1D-B748-460901B117E0}"/>
              </a:ext>
            </a:extLst>
          </p:cNvPr>
          <p:cNvCxnSpPr>
            <a:stCxn id="85" idx="3"/>
            <a:endCxn id="88" idx="3"/>
          </p:cNvCxnSpPr>
          <p:nvPr/>
        </p:nvCxnSpPr>
        <p:spPr>
          <a:xfrm flipH="1">
            <a:off x="7818893" y="1693907"/>
            <a:ext cx="371578" cy="3651421"/>
          </a:xfrm>
          <a:prstGeom prst="bentConnector3">
            <a:avLst>
              <a:gd name="adj1" fmla="val -6152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ECD3A502-D97B-4368-9D61-4CE2014BA1E3}"/>
              </a:ext>
            </a:extLst>
          </p:cNvPr>
          <p:cNvSpPr txBox="1"/>
          <p:nvPr/>
        </p:nvSpPr>
        <p:spPr>
          <a:xfrm>
            <a:off x="8705335" y="4596714"/>
            <a:ext cx="3235181" cy="584775"/>
          </a:xfrm>
          <a:prstGeom prst="rect">
            <a:avLst/>
          </a:prstGeom>
          <a:noFill/>
        </p:spPr>
        <p:txBody>
          <a:bodyPr wrap="none" rtlCol="0">
            <a:spAutoFit/>
          </a:bodyPr>
          <a:lstStyle/>
          <a:p>
            <a:r>
              <a:rPr lang="en-US" altLang="zh-CN" sz="3200" dirty="0" err="1">
                <a:solidFill>
                  <a:srgbClr val="FF0000"/>
                </a:solidFill>
              </a:rPr>
              <a:t>ZigZag</a:t>
            </a:r>
            <a:r>
              <a:rPr lang="en-US" altLang="zh-CN" sz="3200" dirty="0">
                <a:solidFill>
                  <a:srgbClr val="FF0000"/>
                </a:solidFill>
              </a:rPr>
              <a:t> Ordering </a:t>
            </a:r>
            <a:endParaRPr lang="zh-CN" altLang="en-US" sz="3200" dirty="0">
              <a:solidFill>
                <a:srgbClr val="FF0000"/>
              </a:solidFill>
            </a:endParaRPr>
          </a:p>
        </p:txBody>
      </p:sp>
      <p:sp>
        <p:nvSpPr>
          <p:cNvPr id="94" name="文本框 93">
            <a:extLst>
              <a:ext uri="{FF2B5EF4-FFF2-40B4-BE49-F238E27FC236}">
                <a16:creationId xmlns:a16="http://schemas.microsoft.com/office/drawing/2014/main" id="{036BDED8-A640-4E22-8776-64338C613BED}"/>
              </a:ext>
            </a:extLst>
          </p:cNvPr>
          <p:cNvSpPr txBox="1"/>
          <p:nvPr/>
        </p:nvSpPr>
        <p:spPr>
          <a:xfrm>
            <a:off x="7898567" y="3989175"/>
            <a:ext cx="486030" cy="369332"/>
          </a:xfrm>
          <a:prstGeom prst="rect">
            <a:avLst/>
          </a:prstGeom>
          <a:noFill/>
        </p:spPr>
        <p:txBody>
          <a:bodyPr wrap="none" rtlCol="0">
            <a:spAutoFit/>
          </a:bodyPr>
          <a:lstStyle/>
          <a:p>
            <a:r>
              <a:rPr lang="en-US" altLang="zh-CN" dirty="0"/>
              <a:t>DC</a:t>
            </a:r>
            <a:endParaRPr lang="zh-CN" altLang="en-US" dirty="0"/>
          </a:p>
        </p:txBody>
      </p:sp>
      <p:sp>
        <p:nvSpPr>
          <p:cNvPr id="95" name="文本框 94">
            <a:extLst>
              <a:ext uri="{FF2B5EF4-FFF2-40B4-BE49-F238E27FC236}">
                <a16:creationId xmlns:a16="http://schemas.microsoft.com/office/drawing/2014/main" id="{9EB1752D-C090-4293-8563-31A535F5E0BD}"/>
              </a:ext>
            </a:extLst>
          </p:cNvPr>
          <p:cNvSpPr txBox="1"/>
          <p:nvPr/>
        </p:nvSpPr>
        <p:spPr>
          <a:xfrm>
            <a:off x="7898567" y="4985433"/>
            <a:ext cx="486030" cy="369332"/>
          </a:xfrm>
          <a:prstGeom prst="rect">
            <a:avLst/>
          </a:prstGeom>
          <a:noFill/>
        </p:spPr>
        <p:txBody>
          <a:bodyPr wrap="none" rtlCol="0">
            <a:spAutoFit/>
          </a:bodyPr>
          <a:lstStyle/>
          <a:p>
            <a:r>
              <a:rPr lang="en-US" altLang="zh-CN" dirty="0"/>
              <a:t>AC</a:t>
            </a:r>
            <a:endParaRPr lang="zh-CN" altLang="en-US" dirty="0"/>
          </a:p>
        </p:txBody>
      </p:sp>
      <p:sp>
        <p:nvSpPr>
          <p:cNvPr id="96" name="矩形: 圆角 95">
            <a:extLst>
              <a:ext uri="{FF2B5EF4-FFF2-40B4-BE49-F238E27FC236}">
                <a16:creationId xmlns:a16="http://schemas.microsoft.com/office/drawing/2014/main" id="{DC35E3AB-0193-4F74-8957-489F69BAFEA1}"/>
              </a:ext>
            </a:extLst>
          </p:cNvPr>
          <p:cNvSpPr/>
          <p:nvPr/>
        </p:nvSpPr>
        <p:spPr>
          <a:xfrm>
            <a:off x="3425080" y="4222584"/>
            <a:ext cx="1631092" cy="1406608"/>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Entropy</a:t>
            </a:r>
          </a:p>
          <a:p>
            <a:pPr algn="ctr"/>
            <a:r>
              <a:rPr lang="en-US" altLang="zh-CN" sz="2800" dirty="0">
                <a:solidFill>
                  <a:schemeClr val="tx1"/>
                </a:solidFill>
              </a:rPr>
              <a:t>Coding</a:t>
            </a:r>
            <a:endParaRPr lang="zh-CN" altLang="en-US" sz="2800" dirty="0">
              <a:solidFill>
                <a:schemeClr val="tx1"/>
              </a:solidFill>
            </a:endParaRPr>
          </a:p>
        </p:txBody>
      </p:sp>
      <p:sp>
        <p:nvSpPr>
          <p:cNvPr id="97" name="矩形 96">
            <a:extLst>
              <a:ext uri="{FF2B5EF4-FFF2-40B4-BE49-F238E27FC236}">
                <a16:creationId xmlns:a16="http://schemas.microsoft.com/office/drawing/2014/main" id="{820997F8-F14E-41D8-8D70-7AF34550B655}"/>
              </a:ext>
            </a:extLst>
          </p:cNvPr>
          <p:cNvSpPr/>
          <p:nvPr/>
        </p:nvSpPr>
        <p:spPr>
          <a:xfrm>
            <a:off x="3425080" y="3082154"/>
            <a:ext cx="1631092" cy="77641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Coding</a:t>
            </a:r>
          </a:p>
          <a:p>
            <a:pPr algn="ctr"/>
            <a:r>
              <a:rPr lang="en-US" altLang="zh-CN" sz="2400" dirty="0">
                <a:solidFill>
                  <a:schemeClr val="tx1"/>
                </a:solidFill>
              </a:rPr>
              <a:t>Tables</a:t>
            </a:r>
            <a:endParaRPr lang="zh-CN" altLang="en-US" sz="2400" dirty="0">
              <a:solidFill>
                <a:schemeClr val="tx1"/>
              </a:solidFill>
            </a:endParaRPr>
          </a:p>
        </p:txBody>
      </p:sp>
      <p:cxnSp>
        <p:nvCxnSpPr>
          <p:cNvPr id="99" name="直接箭头连接符 98">
            <a:extLst>
              <a:ext uri="{FF2B5EF4-FFF2-40B4-BE49-F238E27FC236}">
                <a16:creationId xmlns:a16="http://schemas.microsoft.com/office/drawing/2014/main" id="{15B77E3C-DF3C-4CC4-9904-E3495211EDC0}"/>
              </a:ext>
            </a:extLst>
          </p:cNvPr>
          <p:cNvCxnSpPr>
            <a:stCxn id="86" idx="0"/>
            <a:endCxn id="85" idx="2"/>
          </p:cNvCxnSpPr>
          <p:nvPr/>
        </p:nvCxnSpPr>
        <p:spPr>
          <a:xfrm flipV="1">
            <a:off x="7003347" y="2082114"/>
            <a:ext cx="298" cy="37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ACD16ACF-1976-4479-BBE1-D68167FB2D4E}"/>
              </a:ext>
            </a:extLst>
          </p:cNvPr>
          <p:cNvSpPr/>
          <p:nvPr/>
        </p:nvSpPr>
        <p:spPr>
          <a:xfrm>
            <a:off x="650985" y="3487093"/>
            <a:ext cx="1631092" cy="41978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Header</a:t>
            </a:r>
            <a:endParaRPr lang="zh-CN" altLang="en-US" sz="2400" dirty="0">
              <a:solidFill>
                <a:schemeClr val="tx1"/>
              </a:solidFill>
            </a:endParaRPr>
          </a:p>
        </p:txBody>
      </p:sp>
      <p:sp>
        <p:nvSpPr>
          <p:cNvPr id="101" name="矩形 100">
            <a:extLst>
              <a:ext uri="{FF2B5EF4-FFF2-40B4-BE49-F238E27FC236}">
                <a16:creationId xmlns:a16="http://schemas.microsoft.com/office/drawing/2014/main" id="{4E612E41-EC5C-4D85-9F86-9A6597F61BCF}"/>
              </a:ext>
            </a:extLst>
          </p:cNvPr>
          <p:cNvSpPr/>
          <p:nvPr/>
        </p:nvSpPr>
        <p:spPr>
          <a:xfrm>
            <a:off x="650985" y="3898985"/>
            <a:ext cx="1631092" cy="41978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Tables</a:t>
            </a:r>
            <a:endParaRPr lang="zh-CN" altLang="en-US" sz="2400" dirty="0">
              <a:solidFill>
                <a:schemeClr val="tx1"/>
              </a:solidFill>
            </a:endParaRPr>
          </a:p>
        </p:txBody>
      </p:sp>
      <p:sp>
        <p:nvSpPr>
          <p:cNvPr id="102" name="矩形 101">
            <a:extLst>
              <a:ext uri="{FF2B5EF4-FFF2-40B4-BE49-F238E27FC236}">
                <a16:creationId xmlns:a16="http://schemas.microsoft.com/office/drawing/2014/main" id="{68A62B2D-7FA6-4E41-B694-50DE61E91339}"/>
              </a:ext>
            </a:extLst>
          </p:cNvPr>
          <p:cNvSpPr/>
          <p:nvPr/>
        </p:nvSpPr>
        <p:spPr>
          <a:xfrm>
            <a:off x="650985" y="4322722"/>
            <a:ext cx="1631092" cy="16889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Data</a:t>
            </a:r>
            <a:endParaRPr lang="zh-CN" altLang="en-US" sz="2400" dirty="0">
              <a:solidFill>
                <a:schemeClr val="tx1"/>
              </a:solidFill>
            </a:endParaRPr>
          </a:p>
        </p:txBody>
      </p:sp>
      <p:cxnSp>
        <p:nvCxnSpPr>
          <p:cNvPr id="104" name="直接箭头连接符 103">
            <a:extLst>
              <a:ext uri="{FF2B5EF4-FFF2-40B4-BE49-F238E27FC236}">
                <a16:creationId xmlns:a16="http://schemas.microsoft.com/office/drawing/2014/main" id="{D5FA754C-ECCC-45AC-9872-9C07E41BF3F0}"/>
              </a:ext>
            </a:extLst>
          </p:cNvPr>
          <p:cNvCxnSpPr>
            <a:stCxn id="97" idx="2"/>
            <a:endCxn id="96" idx="0"/>
          </p:cNvCxnSpPr>
          <p:nvPr/>
        </p:nvCxnSpPr>
        <p:spPr>
          <a:xfrm>
            <a:off x="4240626" y="3858568"/>
            <a:ext cx="0" cy="3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0A3EA68B-E3AF-49EB-B93D-E095CAB19E88}"/>
              </a:ext>
            </a:extLst>
          </p:cNvPr>
          <p:cNvCxnSpPr>
            <a:stCxn id="87" idx="1"/>
          </p:cNvCxnSpPr>
          <p:nvPr/>
        </p:nvCxnSpPr>
        <p:spPr>
          <a:xfrm flipH="1">
            <a:off x="5060092" y="4377382"/>
            <a:ext cx="1127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6DCA7028-8555-49CB-90F9-30C1992635E0}"/>
              </a:ext>
            </a:extLst>
          </p:cNvPr>
          <p:cNvCxnSpPr>
            <a:cxnSpLocks/>
            <a:stCxn id="88" idx="1"/>
          </p:cNvCxnSpPr>
          <p:nvPr/>
        </p:nvCxnSpPr>
        <p:spPr>
          <a:xfrm flipH="1">
            <a:off x="5056172" y="5345328"/>
            <a:ext cx="1131629" cy="9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连接符: 肘形 113">
            <a:extLst>
              <a:ext uri="{FF2B5EF4-FFF2-40B4-BE49-F238E27FC236}">
                <a16:creationId xmlns:a16="http://schemas.microsoft.com/office/drawing/2014/main" id="{E7324847-BD61-4712-B200-E9BF0A5F482D}"/>
              </a:ext>
            </a:extLst>
          </p:cNvPr>
          <p:cNvCxnSpPr>
            <a:stCxn id="86" idx="1"/>
            <a:endCxn id="101" idx="3"/>
          </p:cNvCxnSpPr>
          <p:nvPr/>
        </p:nvCxnSpPr>
        <p:spPr>
          <a:xfrm rot="10800000" flipV="1">
            <a:off x="2282077" y="2841540"/>
            <a:ext cx="3905724" cy="1267337"/>
          </a:xfrm>
          <a:prstGeom prst="bentConnector3">
            <a:avLst>
              <a:gd name="adj1" fmla="val 8480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2" name="连接符: 肘形 121">
            <a:extLst>
              <a:ext uri="{FF2B5EF4-FFF2-40B4-BE49-F238E27FC236}">
                <a16:creationId xmlns:a16="http://schemas.microsoft.com/office/drawing/2014/main" id="{630AE6C0-B119-437F-A751-717FEDA1785D}"/>
              </a:ext>
            </a:extLst>
          </p:cNvPr>
          <p:cNvCxnSpPr>
            <a:stCxn id="97" idx="1"/>
            <a:endCxn id="101" idx="3"/>
          </p:cNvCxnSpPr>
          <p:nvPr/>
        </p:nvCxnSpPr>
        <p:spPr>
          <a:xfrm rot="10800000" flipV="1">
            <a:off x="2282078" y="3470360"/>
            <a:ext cx="1143003" cy="638517"/>
          </a:xfrm>
          <a:prstGeom prst="bentConnector3">
            <a:avLst>
              <a:gd name="adj1" fmla="val 47838"/>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E40D0396-CA06-478A-AC6D-92AF2B58511B}"/>
              </a:ext>
            </a:extLst>
          </p:cNvPr>
          <p:cNvCxnSpPr>
            <a:cxnSpLocks/>
            <a:stCxn id="96" idx="1"/>
          </p:cNvCxnSpPr>
          <p:nvPr/>
        </p:nvCxnSpPr>
        <p:spPr>
          <a:xfrm flipH="1">
            <a:off x="2267462" y="4925888"/>
            <a:ext cx="1157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C4D10896-CF41-4F4E-A657-B0D131802B31}"/>
              </a:ext>
            </a:extLst>
          </p:cNvPr>
          <p:cNvSpPr txBox="1"/>
          <p:nvPr/>
        </p:nvSpPr>
        <p:spPr>
          <a:xfrm>
            <a:off x="219274" y="759935"/>
            <a:ext cx="601447" cy="369332"/>
          </a:xfrm>
          <a:prstGeom prst="rect">
            <a:avLst/>
          </a:prstGeom>
          <a:noFill/>
        </p:spPr>
        <p:txBody>
          <a:bodyPr wrap="none" rtlCol="0">
            <a:spAutoFit/>
          </a:bodyPr>
          <a:lstStyle/>
          <a:p>
            <a:r>
              <a:rPr lang="en-US" altLang="zh-CN" dirty="0"/>
              <a:t>RGB</a:t>
            </a:r>
            <a:endParaRPr lang="zh-CN" altLang="en-US" dirty="0"/>
          </a:p>
        </p:txBody>
      </p:sp>
      <p:cxnSp>
        <p:nvCxnSpPr>
          <p:cNvPr id="131" name="直接箭头连接符 130">
            <a:extLst>
              <a:ext uri="{FF2B5EF4-FFF2-40B4-BE49-F238E27FC236}">
                <a16:creationId xmlns:a16="http://schemas.microsoft.com/office/drawing/2014/main" id="{D27EA087-D2D9-4F53-9AD6-A6E3FCFED217}"/>
              </a:ext>
            </a:extLst>
          </p:cNvPr>
          <p:cNvCxnSpPr>
            <a:stCxn id="129" idx="3"/>
          </p:cNvCxnSpPr>
          <p:nvPr/>
        </p:nvCxnSpPr>
        <p:spPr>
          <a:xfrm flipV="1">
            <a:off x="820721" y="942542"/>
            <a:ext cx="439669" cy="2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A4783C6-0F9B-417E-A459-773D3AF8E175}"/>
              </a:ext>
            </a:extLst>
          </p:cNvPr>
          <p:cNvSpPr txBox="1"/>
          <p:nvPr/>
        </p:nvSpPr>
        <p:spPr>
          <a:xfrm>
            <a:off x="8535017" y="1206497"/>
            <a:ext cx="3405499" cy="461665"/>
          </a:xfrm>
          <a:prstGeom prst="rect">
            <a:avLst/>
          </a:prstGeom>
          <a:noFill/>
        </p:spPr>
        <p:txBody>
          <a:bodyPr wrap="square" rtlCol="0">
            <a:spAutoFit/>
          </a:bodyPr>
          <a:lstStyle/>
          <a:p>
            <a:r>
              <a:rPr lang="zh-CN" altLang="en-US" sz="2400" dirty="0"/>
              <a:t>减少了高频部分的信息 </a:t>
            </a:r>
          </a:p>
        </p:txBody>
      </p:sp>
      <p:sp>
        <p:nvSpPr>
          <p:cNvPr id="4" name="矩形 3">
            <a:extLst>
              <a:ext uri="{FF2B5EF4-FFF2-40B4-BE49-F238E27FC236}">
                <a16:creationId xmlns:a16="http://schemas.microsoft.com/office/drawing/2014/main" id="{B4C7B449-D27A-44EF-8FFF-4F2D722DD93D}"/>
              </a:ext>
            </a:extLst>
          </p:cNvPr>
          <p:cNvSpPr/>
          <p:nvPr/>
        </p:nvSpPr>
        <p:spPr>
          <a:xfrm>
            <a:off x="5733286" y="3529054"/>
            <a:ext cx="3732753" cy="369332"/>
          </a:xfrm>
          <a:prstGeom prst="rect">
            <a:avLst/>
          </a:prstGeom>
        </p:spPr>
        <p:txBody>
          <a:bodyPr wrap="none">
            <a:spAutoFit/>
          </a:bodyPr>
          <a:lstStyle/>
          <a:p>
            <a:r>
              <a:rPr lang="en-US" altLang="zh-CN" dirty="0">
                <a:solidFill>
                  <a:srgbClr val="FF0000"/>
                </a:solidFill>
                <a:latin typeface="arial" panose="020B0604020202020204" pitchFamily="34" charset="0"/>
              </a:rPr>
              <a:t>Differential Pulse Code Modulation</a:t>
            </a:r>
            <a:endParaRPr lang="zh-CN" altLang="en-US" dirty="0">
              <a:solidFill>
                <a:srgbClr val="FF0000"/>
              </a:solidFill>
            </a:endParaRPr>
          </a:p>
        </p:txBody>
      </p:sp>
      <p:sp>
        <p:nvSpPr>
          <p:cNvPr id="6" name="矩形 5">
            <a:extLst>
              <a:ext uri="{FF2B5EF4-FFF2-40B4-BE49-F238E27FC236}">
                <a16:creationId xmlns:a16="http://schemas.microsoft.com/office/drawing/2014/main" id="{E4B4CD53-6DD3-45ED-88CD-5335ADE15B4F}"/>
              </a:ext>
            </a:extLst>
          </p:cNvPr>
          <p:cNvSpPr/>
          <p:nvPr/>
        </p:nvSpPr>
        <p:spPr>
          <a:xfrm>
            <a:off x="5980468" y="5797025"/>
            <a:ext cx="2095445" cy="369332"/>
          </a:xfrm>
          <a:prstGeom prst="rect">
            <a:avLst/>
          </a:prstGeom>
        </p:spPr>
        <p:txBody>
          <a:bodyPr wrap="none">
            <a:spAutoFit/>
          </a:bodyPr>
          <a:lstStyle/>
          <a:p>
            <a:r>
              <a:rPr lang="en-US" altLang="zh-CN" dirty="0">
                <a:solidFill>
                  <a:srgbClr val="FF0000"/>
                </a:solidFill>
                <a:latin typeface="Arial" panose="020B0604020202020204" pitchFamily="34" charset="0"/>
                <a:cs typeface="Arial" panose="020B0604020202020204" pitchFamily="34" charset="0"/>
              </a:rPr>
              <a:t>Run length Coding</a:t>
            </a:r>
            <a:endParaRPr lang="zh-CN" altLang="en-US" dirty="0">
              <a:solidFill>
                <a:srgbClr val="FF0000"/>
              </a:solidFill>
              <a:latin typeface="Arial" panose="020B0604020202020204" pitchFamily="34" charset="0"/>
              <a:cs typeface="Arial" panose="020B0604020202020204" pitchFamily="34" charset="0"/>
            </a:endParaRPr>
          </a:p>
        </p:txBody>
      </p:sp>
      <p:sp>
        <p:nvSpPr>
          <p:cNvPr id="41" name="矩形 40"/>
          <p:cNvSpPr/>
          <p:nvPr/>
        </p:nvSpPr>
        <p:spPr>
          <a:xfrm>
            <a:off x="9427957" y="3487093"/>
            <a:ext cx="2031325" cy="461665"/>
          </a:xfrm>
          <a:prstGeom prst="rect">
            <a:avLst/>
          </a:prstGeom>
        </p:spPr>
        <p:txBody>
          <a:bodyPr wrap="none">
            <a:spAutoFit/>
          </a:bodyPr>
          <a:lstStyle/>
          <a:p>
            <a:r>
              <a:rPr lang="zh-CN" altLang="en-US" sz="2400" dirty="0">
                <a:solidFill>
                  <a:srgbClr val="333333"/>
                </a:solidFill>
                <a:latin typeface="tahoma" panose="020B0604030504040204" pitchFamily="34" charset="0"/>
              </a:rPr>
              <a:t>差分脉码调制</a:t>
            </a:r>
            <a:endParaRPr lang="zh-CN" altLang="en-US" sz="2400" dirty="0"/>
          </a:p>
        </p:txBody>
      </p:sp>
      <p:sp>
        <p:nvSpPr>
          <p:cNvPr id="42" name="矩形 41"/>
          <p:cNvSpPr/>
          <p:nvPr/>
        </p:nvSpPr>
        <p:spPr>
          <a:xfrm>
            <a:off x="8228086" y="5759278"/>
            <a:ext cx="1762021" cy="461665"/>
          </a:xfrm>
          <a:prstGeom prst="rect">
            <a:avLst/>
          </a:prstGeom>
        </p:spPr>
        <p:txBody>
          <a:bodyPr wrap="none">
            <a:spAutoFit/>
          </a:bodyPr>
          <a:lstStyle/>
          <a:p>
            <a:pPr marL="342900" indent="-342900">
              <a:buFont typeface="Arial" panose="020B0604020202020204" pitchFamily="34" charset="0"/>
              <a:buChar char="•"/>
            </a:pPr>
            <a:r>
              <a:rPr lang="zh-CN" altLang="en-US" sz="2400" dirty="0"/>
              <a:t>行程编码</a:t>
            </a:r>
          </a:p>
        </p:txBody>
      </p:sp>
      <p:sp>
        <p:nvSpPr>
          <p:cNvPr id="91" name="矩形 90"/>
          <p:cNvSpPr/>
          <p:nvPr/>
        </p:nvSpPr>
        <p:spPr>
          <a:xfrm>
            <a:off x="4425780" y="5589891"/>
            <a:ext cx="1762021" cy="461665"/>
          </a:xfrm>
          <a:prstGeom prst="rect">
            <a:avLst/>
          </a:prstGeom>
        </p:spPr>
        <p:txBody>
          <a:bodyPr wrap="none">
            <a:spAutoFit/>
          </a:bodyPr>
          <a:lstStyle/>
          <a:p>
            <a:pPr marL="342900" indent="-342900">
              <a:buFont typeface="Arial" panose="020B0604020202020204" pitchFamily="34" charset="0"/>
              <a:buChar char="•"/>
            </a:pPr>
            <a:r>
              <a:rPr lang="zh-CN" altLang="en-US" sz="2400" dirty="0"/>
              <a:t>中间格式</a:t>
            </a:r>
          </a:p>
        </p:txBody>
      </p:sp>
      <p:sp>
        <p:nvSpPr>
          <p:cNvPr id="98" name="矩形 97">
            <a:extLst>
              <a:ext uri="{FF2B5EF4-FFF2-40B4-BE49-F238E27FC236}">
                <a16:creationId xmlns:a16="http://schemas.microsoft.com/office/drawing/2014/main" id="{B9BA12A6-316E-4E84-8AAD-1807CB60EC91}"/>
              </a:ext>
            </a:extLst>
          </p:cNvPr>
          <p:cNvSpPr/>
          <p:nvPr/>
        </p:nvSpPr>
        <p:spPr>
          <a:xfrm>
            <a:off x="2666623" y="164064"/>
            <a:ext cx="2993127" cy="461665"/>
          </a:xfrm>
          <a:prstGeom prst="rect">
            <a:avLst/>
          </a:prstGeom>
        </p:spPr>
        <p:txBody>
          <a:bodyPr wrap="none">
            <a:spAutoFit/>
          </a:bodyPr>
          <a:lstStyle/>
          <a:p>
            <a:pPr marL="342900" indent="-342900">
              <a:buFont typeface="Arial" panose="020B0604020202020204" pitchFamily="34" charset="0"/>
              <a:buChar char="•"/>
            </a:pPr>
            <a:r>
              <a:rPr lang="zh-CN" altLang="en-US" sz="2400" dirty="0"/>
              <a:t>有损图像压缩方法</a:t>
            </a:r>
          </a:p>
        </p:txBody>
      </p:sp>
    </p:spTree>
    <p:extLst>
      <p:ext uri="{BB962C8B-B14F-4D97-AF65-F5344CB8AC3E}">
        <p14:creationId xmlns:p14="http://schemas.microsoft.com/office/powerpoint/2010/main" val="782955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8A3390-FFB5-4C57-96D2-89902510AF99}"/>
              </a:ext>
            </a:extLst>
          </p:cNvPr>
          <p:cNvSpPr txBox="1"/>
          <p:nvPr/>
        </p:nvSpPr>
        <p:spPr>
          <a:xfrm>
            <a:off x="1259096" y="148729"/>
            <a:ext cx="2539478" cy="523220"/>
          </a:xfrm>
          <a:prstGeom prst="rect">
            <a:avLst/>
          </a:prstGeom>
          <a:noFill/>
        </p:spPr>
        <p:txBody>
          <a:bodyPr wrap="none" rtlCol="0">
            <a:spAutoFit/>
          </a:bodyPr>
          <a:lstStyle/>
          <a:p>
            <a:r>
              <a:rPr lang="en-US" altLang="zh-CN" sz="2800" dirty="0"/>
              <a:t>DC Coefficients</a:t>
            </a:r>
            <a:endParaRPr lang="zh-CN" altLang="en-US" sz="2800" dirty="0"/>
          </a:p>
        </p:txBody>
      </p:sp>
      <p:graphicFrame>
        <p:nvGraphicFramePr>
          <p:cNvPr id="85" name="表格 84">
            <a:extLst>
              <a:ext uri="{FF2B5EF4-FFF2-40B4-BE49-F238E27FC236}">
                <a16:creationId xmlns:a16="http://schemas.microsoft.com/office/drawing/2014/main" id="{216DAA11-F56C-4CF0-BD83-1E6333EAA82D}"/>
              </a:ext>
            </a:extLst>
          </p:cNvPr>
          <p:cNvGraphicFramePr>
            <a:graphicFrameLocks noGrp="1"/>
          </p:cNvGraphicFramePr>
          <p:nvPr>
            <p:extLst/>
          </p:nvPr>
        </p:nvGraphicFramePr>
        <p:xfrm>
          <a:off x="5300475" y="3012597"/>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t>12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86" name="表格 85">
            <a:extLst>
              <a:ext uri="{FF2B5EF4-FFF2-40B4-BE49-F238E27FC236}">
                <a16:creationId xmlns:a16="http://schemas.microsoft.com/office/drawing/2014/main" id="{9DEAD77E-B82D-4A79-A9C8-1413C4755D6E}"/>
              </a:ext>
            </a:extLst>
          </p:cNvPr>
          <p:cNvGraphicFramePr>
            <a:graphicFrameLocks noGrp="1"/>
          </p:cNvGraphicFramePr>
          <p:nvPr>
            <p:extLst/>
          </p:nvPr>
        </p:nvGraphicFramePr>
        <p:xfrm>
          <a:off x="6681258" y="3016048"/>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sp>
        <p:nvSpPr>
          <p:cNvPr id="87" name="文本框 86">
            <a:extLst>
              <a:ext uri="{FF2B5EF4-FFF2-40B4-BE49-F238E27FC236}">
                <a16:creationId xmlns:a16="http://schemas.microsoft.com/office/drawing/2014/main" id="{FD8F138F-EE14-44A1-B03D-5467EA8BDB9F}"/>
              </a:ext>
            </a:extLst>
          </p:cNvPr>
          <p:cNvSpPr txBox="1"/>
          <p:nvPr/>
        </p:nvSpPr>
        <p:spPr>
          <a:xfrm>
            <a:off x="7750416" y="3345350"/>
            <a:ext cx="651140" cy="369332"/>
          </a:xfrm>
          <a:prstGeom prst="rect">
            <a:avLst/>
          </a:prstGeom>
          <a:noFill/>
        </p:spPr>
        <p:txBody>
          <a:bodyPr wrap="none" rtlCol="0">
            <a:spAutoFit/>
          </a:bodyPr>
          <a:lstStyle/>
          <a:p>
            <a:r>
              <a:rPr lang="en-US" altLang="zh-CN" dirty="0"/>
              <a:t>1x64</a:t>
            </a:r>
            <a:endParaRPr lang="zh-CN" altLang="en-US" dirty="0"/>
          </a:p>
        </p:txBody>
      </p:sp>
      <p:graphicFrame>
        <p:nvGraphicFramePr>
          <p:cNvPr id="88" name="表格 87">
            <a:extLst>
              <a:ext uri="{FF2B5EF4-FFF2-40B4-BE49-F238E27FC236}">
                <a16:creationId xmlns:a16="http://schemas.microsoft.com/office/drawing/2014/main" id="{C4B7AEFA-0E67-4366-987A-3D9CFFCD1165}"/>
              </a:ext>
            </a:extLst>
          </p:cNvPr>
          <p:cNvGraphicFramePr>
            <a:graphicFrameLocks noGrp="1"/>
          </p:cNvGraphicFramePr>
          <p:nvPr>
            <p:extLst/>
          </p:nvPr>
        </p:nvGraphicFramePr>
        <p:xfrm>
          <a:off x="5300475" y="3693757"/>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t>15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89" name="表格 88">
            <a:extLst>
              <a:ext uri="{FF2B5EF4-FFF2-40B4-BE49-F238E27FC236}">
                <a16:creationId xmlns:a16="http://schemas.microsoft.com/office/drawing/2014/main" id="{6EEB047D-A18E-47DF-9210-7D7B59FBEA09}"/>
              </a:ext>
            </a:extLst>
          </p:cNvPr>
          <p:cNvGraphicFramePr>
            <a:graphicFrameLocks noGrp="1"/>
          </p:cNvGraphicFramePr>
          <p:nvPr>
            <p:extLst/>
          </p:nvPr>
        </p:nvGraphicFramePr>
        <p:xfrm>
          <a:off x="6681258" y="3697208"/>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90" name="表格 89">
            <a:extLst>
              <a:ext uri="{FF2B5EF4-FFF2-40B4-BE49-F238E27FC236}">
                <a16:creationId xmlns:a16="http://schemas.microsoft.com/office/drawing/2014/main" id="{3C9B508A-D1E9-408E-8ACA-76250BB14F0A}"/>
              </a:ext>
            </a:extLst>
          </p:cNvPr>
          <p:cNvGraphicFramePr>
            <a:graphicFrameLocks noGrp="1"/>
          </p:cNvGraphicFramePr>
          <p:nvPr>
            <p:extLst/>
          </p:nvPr>
        </p:nvGraphicFramePr>
        <p:xfrm>
          <a:off x="5300475" y="4363216"/>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t>14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91" name="表格 90">
            <a:extLst>
              <a:ext uri="{FF2B5EF4-FFF2-40B4-BE49-F238E27FC236}">
                <a16:creationId xmlns:a16="http://schemas.microsoft.com/office/drawing/2014/main" id="{93DCFD9D-432D-4F1C-8C77-34D55F86E1FA}"/>
              </a:ext>
            </a:extLst>
          </p:cNvPr>
          <p:cNvGraphicFramePr>
            <a:graphicFrameLocks noGrp="1"/>
          </p:cNvGraphicFramePr>
          <p:nvPr>
            <p:extLst/>
          </p:nvPr>
        </p:nvGraphicFramePr>
        <p:xfrm>
          <a:off x="6681258" y="4366667"/>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92" name="表格 91">
            <a:extLst>
              <a:ext uri="{FF2B5EF4-FFF2-40B4-BE49-F238E27FC236}">
                <a16:creationId xmlns:a16="http://schemas.microsoft.com/office/drawing/2014/main" id="{0EE53EFA-03F3-4EC2-9C9D-0B0A49589B28}"/>
              </a:ext>
            </a:extLst>
          </p:cNvPr>
          <p:cNvGraphicFramePr>
            <a:graphicFrameLocks noGrp="1"/>
          </p:cNvGraphicFramePr>
          <p:nvPr>
            <p:extLst/>
          </p:nvPr>
        </p:nvGraphicFramePr>
        <p:xfrm>
          <a:off x="9017042" y="3009146"/>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t>12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93" name="表格 92">
            <a:extLst>
              <a:ext uri="{FF2B5EF4-FFF2-40B4-BE49-F238E27FC236}">
                <a16:creationId xmlns:a16="http://schemas.microsoft.com/office/drawing/2014/main" id="{4CF6898A-815E-4315-BEE3-2EC890666044}"/>
              </a:ext>
            </a:extLst>
          </p:cNvPr>
          <p:cNvGraphicFramePr>
            <a:graphicFrameLocks noGrp="1"/>
          </p:cNvGraphicFramePr>
          <p:nvPr>
            <p:extLst/>
          </p:nvPr>
        </p:nvGraphicFramePr>
        <p:xfrm>
          <a:off x="10397825" y="3012597"/>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94" name="表格 93">
            <a:extLst>
              <a:ext uri="{FF2B5EF4-FFF2-40B4-BE49-F238E27FC236}">
                <a16:creationId xmlns:a16="http://schemas.microsoft.com/office/drawing/2014/main" id="{04A72419-C014-4B68-BB68-A19F822F6152}"/>
              </a:ext>
            </a:extLst>
          </p:cNvPr>
          <p:cNvGraphicFramePr>
            <a:graphicFrameLocks noGrp="1"/>
          </p:cNvGraphicFramePr>
          <p:nvPr>
            <p:extLst/>
          </p:nvPr>
        </p:nvGraphicFramePr>
        <p:xfrm>
          <a:off x="9017042" y="3690306"/>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t>3</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95" name="表格 94">
            <a:extLst>
              <a:ext uri="{FF2B5EF4-FFF2-40B4-BE49-F238E27FC236}">
                <a16:creationId xmlns:a16="http://schemas.microsoft.com/office/drawing/2014/main" id="{BBD53FF8-DB60-4CD4-9E94-2B9251ED4C98}"/>
              </a:ext>
            </a:extLst>
          </p:cNvPr>
          <p:cNvGraphicFramePr>
            <a:graphicFrameLocks noGrp="1"/>
          </p:cNvGraphicFramePr>
          <p:nvPr>
            <p:extLst/>
          </p:nvPr>
        </p:nvGraphicFramePr>
        <p:xfrm>
          <a:off x="10397825" y="3693757"/>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96" name="表格 95">
            <a:extLst>
              <a:ext uri="{FF2B5EF4-FFF2-40B4-BE49-F238E27FC236}">
                <a16:creationId xmlns:a16="http://schemas.microsoft.com/office/drawing/2014/main" id="{093B8031-CEE5-49D1-9F74-39D6C0D24CBB}"/>
              </a:ext>
            </a:extLst>
          </p:cNvPr>
          <p:cNvGraphicFramePr>
            <a:graphicFrameLocks noGrp="1"/>
          </p:cNvGraphicFramePr>
          <p:nvPr>
            <p:extLst/>
          </p:nvPr>
        </p:nvGraphicFramePr>
        <p:xfrm>
          <a:off x="9017042" y="4359765"/>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97" name="表格 96">
            <a:extLst>
              <a:ext uri="{FF2B5EF4-FFF2-40B4-BE49-F238E27FC236}">
                <a16:creationId xmlns:a16="http://schemas.microsoft.com/office/drawing/2014/main" id="{F31D1490-A73B-4256-B386-AB87276BB7DE}"/>
              </a:ext>
            </a:extLst>
          </p:cNvPr>
          <p:cNvGraphicFramePr>
            <a:graphicFrameLocks noGrp="1"/>
          </p:cNvGraphicFramePr>
          <p:nvPr>
            <p:extLst/>
          </p:nvPr>
        </p:nvGraphicFramePr>
        <p:xfrm>
          <a:off x="10397825" y="4363216"/>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sp>
        <p:nvSpPr>
          <p:cNvPr id="98" name="箭头: 右 97">
            <a:extLst>
              <a:ext uri="{FF2B5EF4-FFF2-40B4-BE49-F238E27FC236}">
                <a16:creationId xmlns:a16="http://schemas.microsoft.com/office/drawing/2014/main" id="{C5828FBF-7EA7-4991-8072-C948C5EDEAAE}"/>
              </a:ext>
            </a:extLst>
          </p:cNvPr>
          <p:cNvSpPr/>
          <p:nvPr/>
        </p:nvSpPr>
        <p:spPr>
          <a:xfrm>
            <a:off x="8410087" y="3774982"/>
            <a:ext cx="32810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96791ED2-E0B1-40E3-87A5-2BEB8512037F}"/>
              </a:ext>
            </a:extLst>
          </p:cNvPr>
          <p:cNvSpPr/>
          <p:nvPr/>
        </p:nvSpPr>
        <p:spPr>
          <a:xfrm>
            <a:off x="6429993" y="2519214"/>
            <a:ext cx="3732753" cy="369332"/>
          </a:xfrm>
          <a:prstGeom prst="rect">
            <a:avLst/>
          </a:prstGeom>
        </p:spPr>
        <p:txBody>
          <a:bodyPr wrap="none">
            <a:spAutoFit/>
          </a:bodyPr>
          <a:lstStyle/>
          <a:p>
            <a:r>
              <a:rPr lang="en-US" altLang="zh-CN" dirty="0">
                <a:solidFill>
                  <a:srgbClr val="FF0000"/>
                </a:solidFill>
                <a:latin typeface="arial" panose="020B0604020202020204" pitchFamily="34" charset="0"/>
              </a:rPr>
              <a:t>Differential Pulse Code Modulation</a:t>
            </a:r>
            <a:endParaRPr lang="zh-CN" altLang="en-US" dirty="0">
              <a:solidFill>
                <a:srgbClr val="FF0000"/>
              </a:solidFill>
            </a:endParaRPr>
          </a:p>
        </p:txBody>
      </p:sp>
      <p:sp>
        <p:nvSpPr>
          <p:cNvPr id="100" name="文本框 99">
            <a:extLst>
              <a:ext uri="{FF2B5EF4-FFF2-40B4-BE49-F238E27FC236}">
                <a16:creationId xmlns:a16="http://schemas.microsoft.com/office/drawing/2014/main" id="{ED1E7468-CE82-4512-8465-314A975B5755}"/>
              </a:ext>
            </a:extLst>
          </p:cNvPr>
          <p:cNvSpPr txBox="1"/>
          <p:nvPr/>
        </p:nvSpPr>
        <p:spPr>
          <a:xfrm>
            <a:off x="7791321" y="4097872"/>
            <a:ext cx="651140" cy="369332"/>
          </a:xfrm>
          <a:prstGeom prst="rect">
            <a:avLst/>
          </a:prstGeom>
          <a:noFill/>
        </p:spPr>
        <p:txBody>
          <a:bodyPr wrap="none" rtlCol="0">
            <a:spAutoFit/>
          </a:bodyPr>
          <a:lstStyle/>
          <a:p>
            <a:r>
              <a:rPr lang="en-US" altLang="zh-CN" dirty="0"/>
              <a:t>1x64</a:t>
            </a:r>
            <a:endParaRPr lang="zh-CN" altLang="en-US" dirty="0"/>
          </a:p>
        </p:txBody>
      </p:sp>
      <p:sp>
        <p:nvSpPr>
          <p:cNvPr id="101" name="文本框 100">
            <a:extLst>
              <a:ext uri="{FF2B5EF4-FFF2-40B4-BE49-F238E27FC236}">
                <a16:creationId xmlns:a16="http://schemas.microsoft.com/office/drawing/2014/main" id="{49A4E0C0-4807-4D6A-AF99-2F34555684F4}"/>
              </a:ext>
            </a:extLst>
          </p:cNvPr>
          <p:cNvSpPr txBox="1"/>
          <p:nvPr/>
        </p:nvSpPr>
        <p:spPr>
          <a:xfrm>
            <a:off x="7791321" y="4758684"/>
            <a:ext cx="651140" cy="369332"/>
          </a:xfrm>
          <a:prstGeom prst="rect">
            <a:avLst/>
          </a:prstGeom>
          <a:noFill/>
        </p:spPr>
        <p:txBody>
          <a:bodyPr wrap="none" rtlCol="0">
            <a:spAutoFit/>
          </a:bodyPr>
          <a:lstStyle/>
          <a:p>
            <a:r>
              <a:rPr lang="en-US" altLang="zh-CN" dirty="0"/>
              <a:t>1x64</a:t>
            </a:r>
            <a:endParaRPr lang="zh-CN" altLang="en-US" dirty="0"/>
          </a:p>
        </p:txBody>
      </p:sp>
      <p:sp>
        <p:nvSpPr>
          <p:cNvPr id="102" name="文本框 101">
            <a:extLst>
              <a:ext uri="{FF2B5EF4-FFF2-40B4-BE49-F238E27FC236}">
                <a16:creationId xmlns:a16="http://schemas.microsoft.com/office/drawing/2014/main" id="{19F73F93-0695-44F3-BF30-F5EB4BC2F9E2}"/>
              </a:ext>
            </a:extLst>
          </p:cNvPr>
          <p:cNvSpPr txBox="1"/>
          <p:nvPr/>
        </p:nvSpPr>
        <p:spPr>
          <a:xfrm>
            <a:off x="11420998" y="3301272"/>
            <a:ext cx="651140" cy="369332"/>
          </a:xfrm>
          <a:prstGeom prst="rect">
            <a:avLst/>
          </a:prstGeom>
          <a:noFill/>
        </p:spPr>
        <p:txBody>
          <a:bodyPr wrap="none" rtlCol="0">
            <a:spAutoFit/>
          </a:bodyPr>
          <a:lstStyle/>
          <a:p>
            <a:r>
              <a:rPr lang="en-US" altLang="zh-CN" dirty="0"/>
              <a:t>1x64</a:t>
            </a:r>
            <a:endParaRPr lang="zh-CN" altLang="en-US" dirty="0"/>
          </a:p>
        </p:txBody>
      </p:sp>
      <p:sp>
        <p:nvSpPr>
          <p:cNvPr id="103" name="文本框 102">
            <a:extLst>
              <a:ext uri="{FF2B5EF4-FFF2-40B4-BE49-F238E27FC236}">
                <a16:creationId xmlns:a16="http://schemas.microsoft.com/office/drawing/2014/main" id="{2FE3ED3F-1561-4D5F-BEF6-76D658657D7F}"/>
              </a:ext>
            </a:extLst>
          </p:cNvPr>
          <p:cNvSpPr txBox="1"/>
          <p:nvPr/>
        </p:nvSpPr>
        <p:spPr>
          <a:xfrm>
            <a:off x="11461903" y="4053794"/>
            <a:ext cx="651140" cy="369332"/>
          </a:xfrm>
          <a:prstGeom prst="rect">
            <a:avLst/>
          </a:prstGeom>
          <a:noFill/>
        </p:spPr>
        <p:txBody>
          <a:bodyPr wrap="none" rtlCol="0">
            <a:spAutoFit/>
          </a:bodyPr>
          <a:lstStyle/>
          <a:p>
            <a:r>
              <a:rPr lang="en-US" altLang="zh-CN" dirty="0"/>
              <a:t>1x64</a:t>
            </a:r>
            <a:endParaRPr lang="zh-CN" altLang="en-US" dirty="0"/>
          </a:p>
        </p:txBody>
      </p:sp>
      <p:sp>
        <p:nvSpPr>
          <p:cNvPr id="104" name="文本框 103">
            <a:extLst>
              <a:ext uri="{FF2B5EF4-FFF2-40B4-BE49-F238E27FC236}">
                <a16:creationId xmlns:a16="http://schemas.microsoft.com/office/drawing/2014/main" id="{D052232E-FDF0-4538-BD9B-4C3F4ABCDCFC}"/>
              </a:ext>
            </a:extLst>
          </p:cNvPr>
          <p:cNvSpPr txBox="1"/>
          <p:nvPr/>
        </p:nvSpPr>
        <p:spPr>
          <a:xfrm>
            <a:off x="11461903" y="4714606"/>
            <a:ext cx="651140" cy="369332"/>
          </a:xfrm>
          <a:prstGeom prst="rect">
            <a:avLst/>
          </a:prstGeom>
          <a:noFill/>
        </p:spPr>
        <p:txBody>
          <a:bodyPr wrap="none" rtlCol="0">
            <a:spAutoFit/>
          </a:bodyPr>
          <a:lstStyle/>
          <a:p>
            <a:r>
              <a:rPr lang="en-US" altLang="zh-CN" dirty="0"/>
              <a:t>1x64</a:t>
            </a:r>
            <a:endParaRPr lang="zh-CN" altLang="en-US" dirty="0"/>
          </a:p>
        </p:txBody>
      </p:sp>
      <p:graphicFrame>
        <p:nvGraphicFramePr>
          <p:cNvPr id="70" name="表格 69">
            <a:extLst>
              <a:ext uri="{FF2B5EF4-FFF2-40B4-BE49-F238E27FC236}">
                <a16:creationId xmlns:a16="http://schemas.microsoft.com/office/drawing/2014/main" id="{1F8E72BC-9829-407E-9B7A-3076CE211C04}"/>
              </a:ext>
            </a:extLst>
          </p:cNvPr>
          <p:cNvGraphicFramePr>
            <a:graphicFrameLocks noGrp="1"/>
          </p:cNvGraphicFramePr>
          <p:nvPr>
            <p:extLst/>
          </p:nvPr>
        </p:nvGraphicFramePr>
        <p:xfrm>
          <a:off x="509818" y="1481184"/>
          <a:ext cx="4419248" cy="4059248"/>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376090183"/>
                    </a:ext>
                  </a:extLst>
                </a:gridCol>
                <a:gridCol w="552406">
                  <a:extLst>
                    <a:ext uri="{9D8B030D-6E8A-4147-A177-3AD203B41FA5}">
                      <a16:colId xmlns:a16="http://schemas.microsoft.com/office/drawing/2014/main" val="4087695165"/>
                    </a:ext>
                  </a:extLst>
                </a:gridCol>
                <a:gridCol w="552406">
                  <a:extLst>
                    <a:ext uri="{9D8B030D-6E8A-4147-A177-3AD203B41FA5}">
                      <a16:colId xmlns:a16="http://schemas.microsoft.com/office/drawing/2014/main" val="879536292"/>
                    </a:ext>
                  </a:extLst>
                </a:gridCol>
                <a:gridCol w="552406">
                  <a:extLst>
                    <a:ext uri="{9D8B030D-6E8A-4147-A177-3AD203B41FA5}">
                      <a16:colId xmlns:a16="http://schemas.microsoft.com/office/drawing/2014/main" val="2754134610"/>
                    </a:ext>
                  </a:extLst>
                </a:gridCol>
                <a:gridCol w="552406">
                  <a:extLst>
                    <a:ext uri="{9D8B030D-6E8A-4147-A177-3AD203B41FA5}">
                      <a16:colId xmlns:a16="http://schemas.microsoft.com/office/drawing/2014/main" val="3565655414"/>
                    </a:ext>
                  </a:extLst>
                </a:gridCol>
                <a:gridCol w="552406">
                  <a:extLst>
                    <a:ext uri="{9D8B030D-6E8A-4147-A177-3AD203B41FA5}">
                      <a16:colId xmlns:a16="http://schemas.microsoft.com/office/drawing/2014/main" val="4252441037"/>
                    </a:ext>
                  </a:extLst>
                </a:gridCol>
                <a:gridCol w="552406">
                  <a:extLst>
                    <a:ext uri="{9D8B030D-6E8A-4147-A177-3AD203B41FA5}">
                      <a16:colId xmlns:a16="http://schemas.microsoft.com/office/drawing/2014/main" val="85978412"/>
                    </a:ext>
                  </a:extLst>
                </a:gridCol>
                <a:gridCol w="552406">
                  <a:extLst>
                    <a:ext uri="{9D8B030D-6E8A-4147-A177-3AD203B41FA5}">
                      <a16:colId xmlns:a16="http://schemas.microsoft.com/office/drawing/2014/main" val="1169925421"/>
                    </a:ext>
                  </a:extLst>
                </a:gridCol>
              </a:tblGrid>
              <a:tr h="507406">
                <a:tc>
                  <a:txBody>
                    <a:bodyPr/>
                    <a:lstStyle/>
                    <a:p>
                      <a:pPr algn="ctr"/>
                      <a:r>
                        <a:rPr lang="en-US" altLang="zh-CN" sz="1800" dirty="0"/>
                        <a:t>15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9480549"/>
                  </a:ext>
                </a:extLst>
              </a:tr>
              <a:tr h="507406">
                <a:tc>
                  <a:txBody>
                    <a:bodyPr/>
                    <a:lstStyle/>
                    <a:p>
                      <a:pPr algn="ctr"/>
                      <a:r>
                        <a:rPr lang="en-US" altLang="zh-CN" sz="1800" dirty="0"/>
                        <a:t>-2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868548"/>
                  </a:ext>
                </a:extLst>
              </a:tr>
              <a:tr h="507406">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120409"/>
                  </a:ext>
                </a:extLst>
              </a:tr>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9552107"/>
                  </a:ext>
                </a:extLst>
              </a:tr>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0044365"/>
                  </a:ext>
                </a:extLst>
              </a:tr>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5102185"/>
                  </a:ext>
                </a:extLst>
              </a:tr>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8246"/>
                  </a:ext>
                </a:extLst>
              </a:tr>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3487439"/>
                  </a:ext>
                </a:extLst>
              </a:tr>
            </a:tbl>
          </a:graphicData>
        </a:graphic>
      </p:graphicFrame>
      <p:cxnSp>
        <p:nvCxnSpPr>
          <p:cNvPr id="73" name="直接箭头连接符 72">
            <a:extLst>
              <a:ext uri="{FF2B5EF4-FFF2-40B4-BE49-F238E27FC236}">
                <a16:creationId xmlns:a16="http://schemas.microsoft.com/office/drawing/2014/main" id="{70061748-F71F-4C4F-8823-31FE3511CF72}"/>
              </a:ext>
            </a:extLst>
          </p:cNvPr>
          <p:cNvCxnSpPr>
            <a:cxnSpLocks/>
            <a:stCxn id="74" idx="2"/>
          </p:cNvCxnSpPr>
          <p:nvPr/>
        </p:nvCxnSpPr>
        <p:spPr>
          <a:xfrm flipH="1">
            <a:off x="908586" y="1128631"/>
            <a:ext cx="166744" cy="441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62B917B4-4473-452B-98CC-92765F0D9D47}"/>
              </a:ext>
            </a:extLst>
          </p:cNvPr>
          <p:cNvSpPr/>
          <p:nvPr/>
        </p:nvSpPr>
        <p:spPr>
          <a:xfrm>
            <a:off x="832315" y="759299"/>
            <a:ext cx="486030" cy="369332"/>
          </a:xfrm>
          <a:prstGeom prst="rect">
            <a:avLst/>
          </a:prstGeom>
        </p:spPr>
        <p:txBody>
          <a:bodyPr wrap="none">
            <a:spAutoFit/>
          </a:bodyPr>
          <a:lstStyle/>
          <a:p>
            <a:r>
              <a:rPr lang="en-US" altLang="zh-CN" dirty="0"/>
              <a:t>DC</a:t>
            </a:r>
            <a:endParaRPr lang="zh-CN" altLang="en-US" dirty="0"/>
          </a:p>
        </p:txBody>
      </p:sp>
      <p:cxnSp>
        <p:nvCxnSpPr>
          <p:cNvPr id="75" name="直接箭头连接符 74">
            <a:extLst>
              <a:ext uri="{FF2B5EF4-FFF2-40B4-BE49-F238E27FC236}">
                <a16:creationId xmlns:a16="http://schemas.microsoft.com/office/drawing/2014/main" id="{524433DE-44FA-479B-9582-195319A2D7F2}"/>
              </a:ext>
            </a:extLst>
          </p:cNvPr>
          <p:cNvCxnSpPr>
            <a:cxnSpLocks/>
          </p:cNvCxnSpPr>
          <p:nvPr/>
        </p:nvCxnSpPr>
        <p:spPr>
          <a:xfrm flipH="1">
            <a:off x="1462905" y="1142654"/>
            <a:ext cx="166744" cy="441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90D0AAB0-AD60-4C56-B8EF-49423C88526A}"/>
              </a:ext>
            </a:extLst>
          </p:cNvPr>
          <p:cNvSpPr/>
          <p:nvPr/>
        </p:nvSpPr>
        <p:spPr>
          <a:xfrm>
            <a:off x="1462905" y="738785"/>
            <a:ext cx="638316" cy="369332"/>
          </a:xfrm>
          <a:prstGeom prst="rect">
            <a:avLst/>
          </a:prstGeom>
        </p:spPr>
        <p:txBody>
          <a:bodyPr wrap="none">
            <a:spAutoFit/>
          </a:bodyPr>
          <a:lstStyle/>
          <a:p>
            <a:r>
              <a:rPr lang="en-US" altLang="zh-CN" dirty="0"/>
              <a:t>AC</a:t>
            </a:r>
            <a:r>
              <a:rPr lang="en-US" altLang="zh-CN" baseline="-25000" dirty="0"/>
              <a:t>01</a:t>
            </a:r>
            <a:endParaRPr lang="zh-CN" altLang="en-US" dirty="0"/>
          </a:p>
        </p:txBody>
      </p:sp>
      <p:graphicFrame>
        <p:nvGraphicFramePr>
          <p:cNvPr id="77" name="表格 76">
            <a:extLst>
              <a:ext uri="{FF2B5EF4-FFF2-40B4-BE49-F238E27FC236}">
                <a16:creationId xmlns:a16="http://schemas.microsoft.com/office/drawing/2014/main" id="{CDC7AAF6-A996-4732-841B-898FFA2B87C9}"/>
              </a:ext>
            </a:extLst>
          </p:cNvPr>
          <p:cNvGraphicFramePr>
            <a:graphicFrameLocks noGrp="1"/>
          </p:cNvGraphicFramePr>
          <p:nvPr>
            <p:extLst/>
          </p:nvPr>
        </p:nvGraphicFramePr>
        <p:xfrm>
          <a:off x="5570089" y="578226"/>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78" name="表格 77">
            <a:extLst>
              <a:ext uri="{FF2B5EF4-FFF2-40B4-BE49-F238E27FC236}">
                <a16:creationId xmlns:a16="http://schemas.microsoft.com/office/drawing/2014/main" id="{4AC2E292-44F1-49E5-AF01-8B6C36AB3C9C}"/>
              </a:ext>
            </a:extLst>
          </p:cNvPr>
          <p:cNvGraphicFramePr>
            <a:graphicFrameLocks noGrp="1"/>
          </p:cNvGraphicFramePr>
          <p:nvPr>
            <p:extLst/>
          </p:nvPr>
        </p:nvGraphicFramePr>
        <p:xfrm>
          <a:off x="6674901" y="578226"/>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sp>
        <p:nvSpPr>
          <p:cNvPr id="7" name="矩形 6">
            <a:extLst>
              <a:ext uri="{FF2B5EF4-FFF2-40B4-BE49-F238E27FC236}">
                <a16:creationId xmlns:a16="http://schemas.microsoft.com/office/drawing/2014/main" id="{DF9DF524-C3DE-41F7-BDCE-A2FD50DC6405}"/>
              </a:ext>
            </a:extLst>
          </p:cNvPr>
          <p:cNvSpPr/>
          <p:nvPr/>
        </p:nvSpPr>
        <p:spPr>
          <a:xfrm>
            <a:off x="5570089" y="578226"/>
            <a:ext cx="163737" cy="16055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FE37976A-477F-4C19-8EDB-89F4E86496FD}"/>
              </a:ext>
            </a:extLst>
          </p:cNvPr>
          <p:cNvSpPr/>
          <p:nvPr/>
        </p:nvSpPr>
        <p:spPr>
          <a:xfrm>
            <a:off x="6116826" y="570067"/>
            <a:ext cx="163737" cy="16055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D5B019E4-AB38-4B9C-AA10-A463C96EF963}"/>
              </a:ext>
            </a:extLst>
          </p:cNvPr>
          <p:cNvSpPr/>
          <p:nvPr/>
        </p:nvSpPr>
        <p:spPr>
          <a:xfrm>
            <a:off x="6674901" y="566911"/>
            <a:ext cx="163737" cy="16055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3C0A75A-A748-4AA4-8F56-8DAAC3FB4DB0}"/>
              </a:ext>
            </a:extLst>
          </p:cNvPr>
          <p:cNvSpPr/>
          <p:nvPr/>
        </p:nvSpPr>
        <p:spPr>
          <a:xfrm>
            <a:off x="7221638" y="558752"/>
            <a:ext cx="163737" cy="16055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曲线 11">
            <a:extLst>
              <a:ext uri="{FF2B5EF4-FFF2-40B4-BE49-F238E27FC236}">
                <a16:creationId xmlns:a16="http://schemas.microsoft.com/office/drawing/2014/main" id="{D115BC81-47EF-4A5F-B1AA-17A7EAF78534}"/>
              </a:ext>
            </a:extLst>
          </p:cNvPr>
          <p:cNvCxnSpPr>
            <a:cxnSpLocks/>
            <a:stCxn id="7" idx="0"/>
            <a:endCxn id="79" idx="0"/>
          </p:cNvCxnSpPr>
          <p:nvPr/>
        </p:nvCxnSpPr>
        <p:spPr>
          <a:xfrm rot="5400000" flipH="1" flipV="1">
            <a:off x="5921247" y="300779"/>
            <a:ext cx="8159" cy="546737"/>
          </a:xfrm>
          <a:prstGeom prst="curvedConnector3">
            <a:avLst>
              <a:gd name="adj1" fmla="val 2901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a:extLst>
              <a:ext uri="{FF2B5EF4-FFF2-40B4-BE49-F238E27FC236}">
                <a16:creationId xmlns:a16="http://schemas.microsoft.com/office/drawing/2014/main" id="{418F86B8-3D02-4C18-8FF0-3845FF7FCDB9}"/>
              </a:ext>
            </a:extLst>
          </p:cNvPr>
          <p:cNvCxnSpPr>
            <a:stCxn id="79" idx="0"/>
            <a:endCxn id="80" idx="0"/>
          </p:cNvCxnSpPr>
          <p:nvPr/>
        </p:nvCxnSpPr>
        <p:spPr>
          <a:xfrm rot="5400000" flipH="1" flipV="1">
            <a:off x="6476154" y="289452"/>
            <a:ext cx="3156" cy="558075"/>
          </a:xfrm>
          <a:prstGeom prst="curvedConnector3">
            <a:avLst>
              <a:gd name="adj1" fmla="val 73433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A9DF39F0-93C3-4816-9247-9E6D49E59DAA}"/>
              </a:ext>
            </a:extLst>
          </p:cNvPr>
          <p:cNvCxnSpPr>
            <a:cxnSpLocks/>
            <a:stCxn id="80" idx="0"/>
            <a:endCxn id="81" idx="0"/>
          </p:cNvCxnSpPr>
          <p:nvPr/>
        </p:nvCxnSpPr>
        <p:spPr>
          <a:xfrm rot="5400000" flipH="1" flipV="1">
            <a:off x="7026059" y="289464"/>
            <a:ext cx="8159" cy="546737"/>
          </a:xfrm>
          <a:prstGeom prst="curvedConnector3">
            <a:avLst>
              <a:gd name="adj1" fmla="val 2901814"/>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8A150D8B-19BD-44C5-9651-DF3E8E69D617}"/>
              </a:ext>
            </a:extLst>
          </p:cNvPr>
          <p:cNvSpPr txBox="1"/>
          <p:nvPr/>
        </p:nvSpPr>
        <p:spPr>
          <a:xfrm>
            <a:off x="5570089" y="1111852"/>
            <a:ext cx="529312" cy="369332"/>
          </a:xfrm>
          <a:prstGeom prst="rect">
            <a:avLst/>
          </a:prstGeom>
          <a:noFill/>
        </p:spPr>
        <p:txBody>
          <a:bodyPr wrap="none" rtlCol="0">
            <a:spAutoFit/>
          </a:bodyPr>
          <a:lstStyle/>
          <a:p>
            <a:r>
              <a:rPr lang="en-US" altLang="zh-CN" dirty="0"/>
              <a:t>8x8</a:t>
            </a:r>
            <a:endParaRPr lang="zh-CN" altLang="en-US" dirty="0"/>
          </a:p>
        </p:txBody>
      </p:sp>
      <p:sp>
        <p:nvSpPr>
          <p:cNvPr id="106" name="文本框 105">
            <a:extLst>
              <a:ext uri="{FF2B5EF4-FFF2-40B4-BE49-F238E27FC236}">
                <a16:creationId xmlns:a16="http://schemas.microsoft.com/office/drawing/2014/main" id="{DBBAE075-E5F5-4D19-9A6C-18E493F6F98F}"/>
              </a:ext>
            </a:extLst>
          </p:cNvPr>
          <p:cNvSpPr txBox="1"/>
          <p:nvPr/>
        </p:nvSpPr>
        <p:spPr>
          <a:xfrm>
            <a:off x="6140631" y="1131816"/>
            <a:ext cx="529312" cy="369332"/>
          </a:xfrm>
          <a:prstGeom prst="rect">
            <a:avLst/>
          </a:prstGeom>
          <a:noFill/>
        </p:spPr>
        <p:txBody>
          <a:bodyPr wrap="none" rtlCol="0">
            <a:spAutoFit/>
          </a:bodyPr>
          <a:lstStyle/>
          <a:p>
            <a:r>
              <a:rPr lang="en-US" altLang="zh-CN" dirty="0"/>
              <a:t>8x8</a:t>
            </a:r>
            <a:endParaRPr lang="zh-CN" altLang="en-US" dirty="0"/>
          </a:p>
        </p:txBody>
      </p:sp>
      <p:sp>
        <p:nvSpPr>
          <p:cNvPr id="107" name="文本框 106">
            <a:extLst>
              <a:ext uri="{FF2B5EF4-FFF2-40B4-BE49-F238E27FC236}">
                <a16:creationId xmlns:a16="http://schemas.microsoft.com/office/drawing/2014/main" id="{ACF824EC-8D8E-4A80-9FF5-DE2927BA2C6C}"/>
              </a:ext>
            </a:extLst>
          </p:cNvPr>
          <p:cNvSpPr txBox="1"/>
          <p:nvPr/>
        </p:nvSpPr>
        <p:spPr>
          <a:xfrm>
            <a:off x="6709118" y="1156151"/>
            <a:ext cx="529312" cy="369332"/>
          </a:xfrm>
          <a:prstGeom prst="rect">
            <a:avLst/>
          </a:prstGeom>
          <a:noFill/>
        </p:spPr>
        <p:txBody>
          <a:bodyPr wrap="none" rtlCol="0">
            <a:spAutoFit/>
          </a:bodyPr>
          <a:lstStyle/>
          <a:p>
            <a:r>
              <a:rPr lang="en-US" altLang="zh-CN" dirty="0"/>
              <a:t>8x8</a:t>
            </a:r>
            <a:endParaRPr lang="zh-CN" altLang="en-US" dirty="0"/>
          </a:p>
        </p:txBody>
      </p:sp>
      <p:sp>
        <p:nvSpPr>
          <p:cNvPr id="108" name="文本框 107">
            <a:extLst>
              <a:ext uri="{FF2B5EF4-FFF2-40B4-BE49-F238E27FC236}">
                <a16:creationId xmlns:a16="http://schemas.microsoft.com/office/drawing/2014/main" id="{9470A5DF-94EF-4B6C-8F9C-F8F3B92FF9FA}"/>
              </a:ext>
            </a:extLst>
          </p:cNvPr>
          <p:cNvSpPr txBox="1"/>
          <p:nvPr/>
        </p:nvSpPr>
        <p:spPr>
          <a:xfrm>
            <a:off x="7279660" y="1176115"/>
            <a:ext cx="529312" cy="369332"/>
          </a:xfrm>
          <a:prstGeom prst="rect">
            <a:avLst/>
          </a:prstGeom>
          <a:noFill/>
        </p:spPr>
        <p:txBody>
          <a:bodyPr wrap="none" rtlCol="0">
            <a:spAutoFit/>
          </a:bodyPr>
          <a:lstStyle/>
          <a:p>
            <a:r>
              <a:rPr lang="en-US" altLang="zh-CN" dirty="0"/>
              <a:t>8x8</a:t>
            </a:r>
            <a:endParaRPr lang="zh-CN" altLang="en-US" dirty="0"/>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EB55D244-23C6-4045-B127-52FDE48EB458}"/>
                  </a:ext>
                </a:extLst>
              </p:cNvPr>
              <p:cNvSpPr txBox="1"/>
              <p:nvPr/>
            </p:nvSpPr>
            <p:spPr>
              <a:xfrm>
                <a:off x="5455823" y="1756851"/>
                <a:ext cx="3680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𝐷𝐶</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oMath>
                  </m:oMathPara>
                </a14:m>
                <a:endParaRPr lang="zh-CN" altLang="en-US" sz="2400" dirty="0"/>
              </a:p>
            </p:txBody>
          </p:sp>
        </mc:Choice>
        <mc:Fallback xmlns="">
          <p:sp>
            <p:nvSpPr>
              <p:cNvPr id="32" name="文本框 31">
                <a:extLst>
                  <a:ext uri="{FF2B5EF4-FFF2-40B4-BE49-F238E27FC236}">
                    <a16:creationId xmlns:a16="http://schemas.microsoft.com/office/drawing/2014/main" id="{EB55D244-23C6-4045-B127-52FDE48EB458}"/>
                  </a:ext>
                </a:extLst>
              </p:cNvPr>
              <p:cNvSpPr txBox="1">
                <a:spLocks noRot="1" noChangeAspect="1" noMove="1" noResize="1" noEditPoints="1" noAdjustHandles="1" noChangeArrowheads="1" noChangeShapeType="1" noTextEdit="1"/>
              </p:cNvSpPr>
              <p:nvPr/>
            </p:nvSpPr>
            <p:spPr>
              <a:xfrm>
                <a:off x="5455823" y="1756851"/>
                <a:ext cx="3680495" cy="369332"/>
              </a:xfrm>
              <a:prstGeom prst="rect">
                <a:avLst/>
              </a:prstGeom>
              <a:blipFill>
                <a:blip r:embed="rId3"/>
                <a:stretch>
                  <a:fillRect l="-497" r="-2152" b="-34426"/>
                </a:stretch>
              </a:blipFill>
            </p:spPr>
            <p:txBody>
              <a:bodyPr/>
              <a:lstStyle/>
              <a:p>
                <a:r>
                  <a:rPr lang="zh-CN" altLang="en-US">
                    <a:noFill/>
                  </a:rPr>
                  <a:t> </a:t>
                </a:r>
              </a:p>
            </p:txBody>
          </p:sp>
        </mc:Fallback>
      </mc:AlternateContent>
      <p:sp>
        <p:nvSpPr>
          <p:cNvPr id="42" name="矩形 41"/>
          <p:cNvSpPr/>
          <p:nvPr/>
        </p:nvSpPr>
        <p:spPr>
          <a:xfrm>
            <a:off x="7253377" y="2145969"/>
            <a:ext cx="2031325" cy="461665"/>
          </a:xfrm>
          <a:prstGeom prst="rect">
            <a:avLst/>
          </a:prstGeom>
        </p:spPr>
        <p:txBody>
          <a:bodyPr wrap="none">
            <a:spAutoFit/>
          </a:bodyPr>
          <a:lstStyle/>
          <a:p>
            <a:r>
              <a:rPr lang="zh-CN" altLang="en-US" sz="2400" dirty="0">
                <a:solidFill>
                  <a:srgbClr val="333333"/>
                </a:solidFill>
                <a:latin typeface="tahoma" panose="020B0604030504040204" pitchFamily="34" charset="0"/>
              </a:rPr>
              <a:t>差分脉码调制</a:t>
            </a:r>
            <a:endParaRPr lang="zh-CN" altLang="en-US" sz="2400" dirty="0"/>
          </a:p>
        </p:txBody>
      </p:sp>
    </p:spTree>
    <p:extLst>
      <p:ext uri="{BB962C8B-B14F-4D97-AF65-F5344CB8AC3E}">
        <p14:creationId xmlns:p14="http://schemas.microsoft.com/office/powerpoint/2010/main" val="2157007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8A3390-FFB5-4C57-96D2-89902510AF99}"/>
              </a:ext>
            </a:extLst>
          </p:cNvPr>
          <p:cNvSpPr txBox="1"/>
          <p:nvPr/>
        </p:nvSpPr>
        <p:spPr>
          <a:xfrm>
            <a:off x="150996" y="59803"/>
            <a:ext cx="2084225" cy="523220"/>
          </a:xfrm>
          <a:prstGeom prst="rect">
            <a:avLst/>
          </a:prstGeom>
          <a:noFill/>
        </p:spPr>
        <p:txBody>
          <a:bodyPr wrap="none" rtlCol="0">
            <a:spAutoFit/>
          </a:bodyPr>
          <a:lstStyle/>
          <a:p>
            <a:r>
              <a:rPr lang="en-US" altLang="zh-CN" sz="2800" dirty="0" err="1"/>
              <a:t>ZigZag</a:t>
            </a:r>
            <a:r>
              <a:rPr lang="en-US" altLang="zh-CN" sz="2800" dirty="0"/>
              <a:t> </a:t>
            </a:r>
            <a:r>
              <a:rPr lang="zh-CN" altLang="en-US" sz="2800" dirty="0"/>
              <a:t>排序</a:t>
            </a:r>
          </a:p>
        </p:txBody>
      </p:sp>
      <p:graphicFrame>
        <p:nvGraphicFramePr>
          <p:cNvPr id="3" name="表格 2">
            <a:extLst>
              <a:ext uri="{FF2B5EF4-FFF2-40B4-BE49-F238E27FC236}">
                <a16:creationId xmlns:a16="http://schemas.microsoft.com/office/drawing/2014/main" id="{17C29754-B747-447B-801C-92C39D28032A}"/>
              </a:ext>
            </a:extLst>
          </p:cNvPr>
          <p:cNvGraphicFramePr>
            <a:graphicFrameLocks noGrp="1"/>
          </p:cNvGraphicFramePr>
          <p:nvPr>
            <p:extLst/>
          </p:nvPr>
        </p:nvGraphicFramePr>
        <p:xfrm>
          <a:off x="509818" y="1481184"/>
          <a:ext cx="4419248" cy="4059248"/>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376090183"/>
                    </a:ext>
                  </a:extLst>
                </a:gridCol>
                <a:gridCol w="552406">
                  <a:extLst>
                    <a:ext uri="{9D8B030D-6E8A-4147-A177-3AD203B41FA5}">
                      <a16:colId xmlns:a16="http://schemas.microsoft.com/office/drawing/2014/main" val="4087695165"/>
                    </a:ext>
                  </a:extLst>
                </a:gridCol>
                <a:gridCol w="552406">
                  <a:extLst>
                    <a:ext uri="{9D8B030D-6E8A-4147-A177-3AD203B41FA5}">
                      <a16:colId xmlns:a16="http://schemas.microsoft.com/office/drawing/2014/main" val="879536292"/>
                    </a:ext>
                  </a:extLst>
                </a:gridCol>
                <a:gridCol w="552406">
                  <a:extLst>
                    <a:ext uri="{9D8B030D-6E8A-4147-A177-3AD203B41FA5}">
                      <a16:colId xmlns:a16="http://schemas.microsoft.com/office/drawing/2014/main" val="2754134610"/>
                    </a:ext>
                  </a:extLst>
                </a:gridCol>
                <a:gridCol w="552406">
                  <a:extLst>
                    <a:ext uri="{9D8B030D-6E8A-4147-A177-3AD203B41FA5}">
                      <a16:colId xmlns:a16="http://schemas.microsoft.com/office/drawing/2014/main" val="3565655414"/>
                    </a:ext>
                  </a:extLst>
                </a:gridCol>
                <a:gridCol w="552406">
                  <a:extLst>
                    <a:ext uri="{9D8B030D-6E8A-4147-A177-3AD203B41FA5}">
                      <a16:colId xmlns:a16="http://schemas.microsoft.com/office/drawing/2014/main" val="4252441037"/>
                    </a:ext>
                  </a:extLst>
                </a:gridCol>
                <a:gridCol w="552406">
                  <a:extLst>
                    <a:ext uri="{9D8B030D-6E8A-4147-A177-3AD203B41FA5}">
                      <a16:colId xmlns:a16="http://schemas.microsoft.com/office/drawing/2014/main" val="85978412"/>
                    </a:ext>
                  </a:extLst>
                </a:gridCol>
                <a:gridCol w="552406">
                  <a:extLst>
                    <a:ext uri="{9D8B030D-6E8A-4147-A177-3AD203B41FA5}">
                      <a16:colId xmlns:a16="http://schemas.microsoft.com/office/drawing/2014/main" val="1169925421"/>
                    </a:ext>
                  </a:extLst>
                </a:gridCol>
              </a:tblGrid>
              <a:tr h="507406">
                <a:tc>
                  <a:txBody>
                    <a:bodyPr/>
                    <a:lstStyle/>
                    <a:p>
                      <a:pPr algn="ctr"/>
                      <a:r>
                        <a:rPr lang="en-US" altLang="zh-CN" sz="1800" dirty="0"/>
                        <a:t>15</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9480549"/>
                  </a:ext>
                </a:extLst>
              </a:tr>
              <a:tr h="507406">
                <a:tc>
                  <a:txBody>
                    <a:bodyPr/>
                    <a:lstStyle/>
                    <a:p>
                      <a:pPr algn="ctr"/>
                      <a:r>
                        <a:rPr lang="en-US" altLang="zh-CN" sz="1800" dirty="0"/>
                        <a:t>-2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868548"/>
                  </a:ext>
                </a:extLst>
              </a:tr>
              <a:tr h="507406">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120409"/>
                  </a:ext>
                </a:extLst>
              </a:tr>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9552107"/>
                  </a:ext>
                </a:extLst>
              </a:tr>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0044365"/>
                  </a:ext>
                </a:extLst>
              </a:tr>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5102185"/>
                  </a:ext>
                </a:extLst>
              </a:tr>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8246"/>
                  </a:ext>
                </a:extLst>
              </a:tr>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3487439"/>
                  </a:ext>
                </a:extLst>
              </a:tr>
            </a:tbl>
          </a:graphicData>
        </a:graphic>
      </p:graphicFrame>
      <p:cxnSp>
        <p:nvCxnSpPr>
          <p:cNvPr id="5" name="直接箭头连接符 4">
            <a:extLst>
              <a:ext uri="{FF2B5EF4-FFF2-40B4-BE49-F238E27FC236}">
                <a16:creationId xmlns:a16="http://schemas.microsoft.com/office/drawing/2014/main" id="{28BE9857-A0B2-493F-A426-A17498A4AE20}"/>
              </a:ext>
            </a:extLst>
          </p:cNvPr>
          <p:cNvCxnSpPr/>
          <p:nvPr/>
        </p:nvCxnSpPr>
        <p:spPr>
          <a:xfrm>
            <a:off x="908586" y="1749720"/>
            <a:ext cx="44106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E834068B-8637-4098-8CD8-02BAF8BDF32B}"/>
              </a:ext>
            </a:extLst>
          </p:cNvPr>
          <p:cNvCxnSpPr>
            <a:cxnSpLocks/>
          </p:cNvCxnSpPr>
          <p:nvPr/>
        </p:nvCxnSpPr>
        <p:spPr>
          <a:xfrm flipH="1">
            <a:off x="801010" y="1749720"/>
            <a:ext cx="548640" cy="4852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4E6652B-0350-488E-B976-A80DAF7014BE}"/>
              </a:ext>
            </a:extLst>
          </p:cNvPr>
          <p:cNvCxnSpPr>
            <a:cxnSpLocks/>
          </p:cNvCxnSpPr>
          <p:nvPr/>
        </p:nvCxnSpPr>
        <p:spPr>
          <a:xfrm>
            <a:off x="801010" y="2234926"/>
            <a:ext cx="0" cy="5690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D641504-BA9C-4DDF-B9B3-4F0B0A92324B}"/>
              </a:ext>
            </a:extLst>
          </p:cNvPr>
          <p:cNvCxnSpPr>
            <a:cxnSpLocks/>
          </p:cNvCxnSpPr>
          <p:nvPr/>
        </p:nvCxnSpPr>
        <p:spPr>
          <a:xfrm flipV="1">
            <a:off x="801009" y="1749720"/>
            <a:ext cx="1136444" cy="10542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E93E9A6-2B13-41CE-80A6-078577F5F9D7}"/>
              </a:ext>
            </a:extLst>
          </p:cNvPr>
          <p:cNvCxnSpPr>
            <a:cxnSpLocks/>
          </p:cNvCxnSpPr>
          <p:nvPr/>
        </p:nvCxnSpPr>
        <p:spPr>
          <a:xfrm>
            <a:off x="1937452" y="1749720"/>
            <a:ext cx="595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DF9F55F-BA22-496E-A851-F12CD32577DE}"/>
              </a:ext>
            </a:extLst>
          </p:cNvPr>
          <p:cNvCxnSpPr>
            <a:cxnSpLocks/>
          </p:cNvCxnSpPr>
          <p:nvPr/>
        </p:nvCxnSpPr>
        <p:spPr>
          <a:xfrm flipH="1">
            <a:off x="801008" y="1749719"/>
            <a:ext cx="1731983" cy="15491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F976FA7-3CA4-4856-960A-DCD55536EFC0}"/>
              </a:ext>
            </a:extLst>
          </p:cNvPr>
          <p:cNvCxnSpPr>
            <a:cxnSpLocks/>
          </p:cNvCxnSpPr>
          <p:nvPr/>
        </p:nvCxnSpPr>
        <p:spPr>
          <a:xfrm>
            <a:off x="801008" y="3335918"/>
            <a:ext cx="0" cy="4481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421E64B-8034-43F8-9B2A-D3A9820D7F6B}"/>
              </a:ext>
            </a:extLst>
          </p:cNvPr>
          <p:cNvCxnSpPr>
            <a:cxnSpLocks/>
          </p:cNvCxnSpPr>
          <p:nvPr/>
        </p:nvCxnSpPr>
        <p:spPr>
          <a:xfrm flipV="1">
            <a:off x="801008" y="1769028"/>
            <a:ext cx="2205319" cy="20149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A82A372-CD76-4125-A348-C733D18BC81E}"/>
              </a:ext>
            </a:extLst>
          </p:cNvPr>
          <p:cNvCxnSpPr>
            <a:cxnSpLocks/>
          </p:cNvCxnSpPr>
          <p:nvPr/>
        </p:nvCxnSpPr>
        <p:spPr>
          <a:xfrm>
            <a:off x="3006327" y="1769028"/>
            <a:ext cx="54864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2858BCF-A155-4698-BBD5-6F3EA80C9623}"/>
              </a:ext>
            </a:extLst>
          </p:cNvPr>
          <p:cNvCxnSpPr>
            <a:cxnSpLocks/>
          </p:cNvCxnSpPr>
          <p:nvPr/>
        </p:nvCxnSpPr>
        <p:spPr>
          <a:xfrm flipH="1">
            <a:off x="724808" y="1769028"/>
            <a:ext cx="2830159" cy="25840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E306014F-6E32-460C-B3E7-4A227110387A}"/>
              </a:ext>
            </a:extLst>
          </p:cNvPr>
          <p:cNvCxnSpPr>
            <a:cxnSpLocks/>
          </p:cNvCxnSpPr>
          <p:nvPr/>
        </p:nvCxnSpPr>
        <p:spPr>
          <a:xfrm>
            <a:off x="792042" y="4353071"/>
            <a:ext cx="0" cy="4481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C9975918-CCE1-45D5-A79F-B6A6DE9AD1A3}"/>
              </a:ext>
            </a:extLst>
          </p:cNvPr>
          <p:cNvCxnSpPr>
            <a:cxnSpLocks/>
          </p:cNvCxnSpPr>
          <p:nvPr/>
        </p:nvCxnSpPr>
        <p:spPr>
          <a:xfrm>
            <a:off x="4650619" y="2360988"/>
            <a:ext cx="0" cy="4481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E939970-DA1E-498B-BBA6-F52D55CA8140}"/>
              </a:ext>
            </a:extLst>
          </p:cNvPr>
          <p:cNvCxnSpPr>
            <a:cxnSpLocks/>
          </p:cNvCxnSpPr>
          <p:nvPr/>
        </p:nvCxnSpPr>
        <p:spPr>
          <a:xfrm flipV="1">
            <a:off x="801007" y="1804071"/>
            <a:ext cx="3313358" cy="29971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A299531-7A31-48BF-BF44-6917153C5D3F}"/>
              </a:ext>
            </a:extLst>
          </p:cNvPr>
          <p:cNvCxnSpPr>
            <a:cxnSpLocks/>
          </p:cNvCxnSpPr>
          <p:nvPr/>
        </p:nvCxnSpPr>
        <p:spPr>
          <a:xfrm>
            <a:off x="4114365" y="1790128"/>
            <a:ext cx="54864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4E11110F-2449-47DD-9F2A-C7E9CF0942A1}"/>
              </a:ext>
            </a:extLst>
          </p:cNvPr>
          <p:cNvCxnSpPr>
            <a:cxnSpLocks/>
          </p:cNvCxnSpPr>
          <p:nvPr/>
        </p:nvCxnSpPr>
        <p:spPr>
          <a:xfrm flipH="1">
            <a:off x="801006" y="1825171"/>
            <a:ext cx="3849613" cy="35440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C30F2AC7-7F3E-4EF5-AE47-D8917D7DB37E}"/>
              </a:ext>
            </a:extLst>
          </p:cNvPr>
          <p:cNvCxnSpPr>
            <a:cxnSpLocks/>
          </p:cNvCxnSpPr>
          <p:nvPr/>
        </p:nvCxnSpPr>
        <p:spPr>
          <a:xfrm>
            <a:off x="792042" y="5369264"/>
            <a:ext cx="595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D82EF814-5006-40D4-AB8F-27EA862C69DF}"/>
              </a:ext>
            </a:extLst>
          </p:cNvPr>
          <p:cNvCxnSpPr>
            <a:cxnSpLocks/>
          </p:cNvCxnSpPr>
          <p:nvPr/>
        </p:nvCxnSpPr>
        <p:spPr>
          <a:xfrm flipV="1">
            <a:off x="1349650" y="2302995"/>
            <a:ext cx="3309932" cy="30662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84C9945C-CB07-4794-AB40-CE20B4CDB6FC}"/>
              </a:ext>
            </a:extLst>
          </p:cNvPr>
          <p:cNvCxnSpPr>
            <a:cxnSpLocks/>
          </p:cNvCxnSpPr>
          <p:nvPr/>
        </p:nvCxnSpPr>
        <p:spPr>
          <a:xfrm flipH="1">
            <a:off x="1764903" y="2827923"/>
            <a:ext cx="2876752" cy="25974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8237B13-E43B-4347-B393-6F47F56AA6EB}"/>
              </a:ext>
            </a:extLst>
          </p:cNvPr>
          <p:cNvCxnSpPr>
            <a:cxnSpLocks/>
          </p:cNvCxnSpPr>
          <p:nvPr/>
        </p:nvCxnSpPr>
        <p:spPr>
          <a:xfrm>
            <a:off x="1903667" y="5369264"/>
            <a:ext cx="595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7915FBCF-7287-456A-B43F-83029894FCAF}"/>
              </a:ext>
            </a:extLst>
          </p:cNvPr>
          <p:cNvCxnSpPr>
            <a:cxnSpLocks/>
          </p:cNvCxnSpPr>
          <p:nvPr/>
        </p:nvCxnSpPr>
        <p:spPr>
          <a:xfrm flipV="1">
            <a:off x="2468222" y="3268046"/>
            <a:ext cx="2173433" cy="21035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4C96FB43-6385-401F-9218-5EE667584DBE}"/>
              </a:ext>
            </a:extLst>
          </p:cNvPr>
          <p:cNvCxnSpPr>
            <a:cxnSpLocks/>
          </p:cNvCxnSpPr>
          <p:nvPr/>
        </p:nvCxnSpPr>
        <p:spPr>
          <a:xfrm>
            <a:off x="4650619" y="3335918"/>
            <a:ext cx="0" cy="4481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04F1E1DC-3ECA-4248-9F51-D86B46186C11}"/>
              </a:ext>
            </a:extLst>
          </p:cNvPr>
          <p:cNvCxnSpPr>
            <a:cxnSpLocks/>
          </p:cNvCxnSpPr>
          <p:nvPr/>
        </p:nvCxnSpPr>
        <p:spPr>
          <a:xfrm flipH="1">
            <a:off x="3004616" y="3825325"/>
            <a:ext cx="1627015" cy="1543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6A14C25A-05D1-45A0-9018-A56AD4F8D563}"/>
              </a:ext>
            </a:extLst>
          </p:cNvPr>
          <p:cNvCxnSpPr>
            <a:cxnSpLocks/>
          </p:cNvCxnSpPr>
          <p:nvPr/>
        </p:nvCxnSpPr>
        <p:spPr>
          <a:xfrm>
            <a:off x="3004616" y="5369264"/>
            <a:ext cx="595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3E6F5EB-D23F-4727-8805-8E75F18858E8}"/>
              </a:ext>
            </a:extLst>
          </p:cNvPr>
          <p:cNvCxnSpPr>
            <a:cxnSpLocks/>
          </p:cNvCxnSpPr>
          <p:nvPr/>
        </p:nvCxnSpPr>
        <p:spPr>
          <a:xfrm flipV="1">
            <a:off x="3596285" y="4310849"/>
            <a:ext cx="1106164" cy="10584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6810D6E2-EEC2-4975-AC80-730A92AE3A4E}"/>
              </a:ext>
            </a:extLst>
          </p:cNvPr>
          <p:cNvCxnSpPr>
            <a:cxnSpLocks/>
          </p:cNvCxnSpPr>
          <p:nvPr/>
        </p:nvCxnSpPr>
        <p:spPr>
          <a:xfrm>
            <a:off x="4659747" y="4374147"/>
            <a:ext cx="0" cy="4481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48705F5B-2605-4CC1-90C5-0F521CDAF8B4}"/>
              </a:ext>
            </a:extLst>
          </p:cNvPr>
          <p:cNvCxnSpPr>
            <a:cxnSpLocks/>
          </p:cNvCxnSpPr>
          <p:nvPr/>
        </p:nvCxnSpPr>
        <p:spPr>
          <a:xfrm flipH="1">
            <a:off x="4080853" y="4838594"/>
            <a:ext cx="563773" cy="5743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56BE6BD3-0929-4F69-ABB5-D0DA04225978}"/>
              </a:ext>
            </a:extLst>
          </p:cNvPr>
          <p:cNvCxnSpPr>
            <a:cxnSpLocks/>
          </p:cNvCxnSpPr>
          <p:nvPr/>
        </p:nvCxnSpPr>
        <p:spPr>
          <a:xfrm>
            <a:off x="4106910" y="5369264"/>
            <a:ext cx="595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nvPr>
        </p:nvGraphicFramePr>
        <p:xfrm>
          <a:off x="5358509" y="1229214"/>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solidFill>
                            <a:srgbClr val="FF0000"/>
                          </a:solidFill>
                        </a:rPr>
                        <a:t>15</a:t>
                      </a:r>
                      <a:endParaRPr lang="zh-CN" altLang="en-US" sz="1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984484985"/>
                  </a:ext>
                </a:extLst>
              </a:tr>
            </a:tbl>
          </a:graphicData>
        </a:graphic>
      </p:graphicFrame>
      <p:graphicFrame>
        <p:nvGraphicFramePr>
          <p:cNvPr id="34" name="表格 33"/>
          <p:cNvGraphicFramePr>
            <a:graphicFrameLocks noGrp="1"/>
          </p:cNvGraphicFramePr>
          <p:nvPr>
            <p:extLst/>
          </p:nvPr>
        </p:nvGraphicFramePr>
        <p:xfrm>
          <a:off x="6463321" y="1227481"/>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t>-2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35" name="表格 34"/>
          <p:cNvGraphicFramePr>
            <a:graphicFrameLocks noGrp="1"/>
          </p:cNvGraphicFramePr>
          <p:nvPr>
            <p:extLst/>
          </p:nvPr>
        </p:nvGraphicFramePr>
        <p:xfrm>
          <a:off x="7568133" y="1227481"/>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36" name="表格 35"/>
          <p:cNvGraphicFramePr>
            <a:graphicFrameLocks noGrp="1"/>
          </p:cNvGraphicFramePr>
          <p:nvPr>
            <p:extLst/>
          </p:nvPr>
        </p:nvGraphicFramePr>
        <p:xfrm>
          <a:off x="8672945" y="1227481"/>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38" name="表格 37"/>
          <p:cNvGraphicFramePr>
            <a:graphicFrameLocks noGrp="1"/>
          </p:cNvGraphicFramePr>
          <p:nvPr>
            <p:extLst/>
          </p:nvPr>
        </p:nvGraphicFramePr>
        <p:xfrm>
          <a:off x="9777757" y="1227481"/>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t>-1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graphicFrame>
        <p:nvGraphicFramePr>
          <p:cNvPr id="39" name="表格 38"/>
          <p:cNvGraphicFramePr>
            <a:graphicFrameLocks noGrp="1"/>
          </p:cNvGraphicFramePr>
          <p:nvPr>
            <p:extLst/>
          </p:nvPr>
        </p:nvGraphicFramePr>
        <p:xfrm>
          <a:off x="10882569" y="1227481"/>
          <a:ext cx="1104812" cy="507406"/>
        </p:xfrm>
        <a:graphic>
          <a:graphicData uri="http://schemas.openxmlformats.org/drawingml/2006/table">
            <a:tbl>
              <a:tblPr firstRow="1" bandRow="1">
                <a:tableStyleId>{2D5ABB26-0587-4C30-8999-92F81FD0307C}</a:tableStyleId>
              </a:tblPr>
              <a:tblGrid>
                <a:gridCol w="552406">
                  <a:extLst>
                    <a:ext uri="{9D8B030D-6E8A-4147-A177-3AD203B41FA5}">
                      <a16:colId xmlns:a16="http://schemas.microsoft.com/office/drawing/2014/main" val="3295497920"/>
                    </a:ext>
                  </a:extLst>
                </a:gridCol>
                <a:gridCol w="552406">
                  <a:extLst>
                    <a:ext uri="{9D8B030D-6E8A-4147-A177-3AD203B41FA5}">
                      <a16:colId xmlns:a16="http://schemas.microsoft.com/office/drawing/2014/main" val="3027841740"/>
                    </a:ext>
                  </a:extLst>
                </a:gridCol>
              </a:tblGrid>
              <a:tr h="507406">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t>0</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484985"/>
                  </a:ext>
                </a:extLst>
              </a:tr>
            </a:tbl>
          </a:graphicData>
        </a:graphic>
      </p:graphicFrame>
      <p:cxnSp>
        <p:nvCxnSpPr>
          <p:cNvPr id="15" name="直接箭头连接符 14"/>
          <p:cNvCxnSpPr/>
          <p:nvPr/>
        </p:nvCxnSpPr>
        <p:spPr>
          <a:xfrm>
            <a:off x="10882569" y="808274"/>
            <a:ext cx="0" cy="419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1987381" y="808274"/>
            <a:ext cx="0" cy="419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0980384" y="546664"/>
            <a:ext cx="1021433" cy="369332"/>
          </a:xfrm>
          <a:prstGeom prst="rect">
            <a:avLst/>
          </a:prstGeom>
          <a:noFill/>
        </p:spPr>
        <p:txBody>
          <a:bodyPr wrap="none" rtlCol="0">
            <a:spAutoFit/>
          </a:bodyPr>
          <a:lstStyle/>
          <a:p>
            <a:r>
              <a:rPr lang="en-US" altLang="zh-CN" dirty="0"/>
              <a:t>55 zeros</a:t>
            </a:r>
            <a:endParaRPr lang="zh-CN" altLang="en-US" dirty="0"/>
          </a:p>
        </p:txBody>
      </p:sp>
      <p:sp>
        <p:nvSpPr>
          <p:cNvPr id="24" name="矩形 23"/>
          <p:cNvSpPr/>
          <p:nvPr/>
        </p:nvSpPr>
        <p:spPr>
          <a:xfrm>
            <a:off x="5378712" y="3918020"/>
            <a:ext cx="6718462" cy="9530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0000"/>
                </a:solidFill>
              </a:rPr>
              <a:t>(2), 3 </a:t>
            </a:r>
            <a:r>
              <a:rPr lang="en-US" altLang="zh-CN" sz="2400" b="1" dirty="0">
                <a:solidFill>
                  <a:srgbClr val="FF0000"/>
                </a:solidFill>
              </a:rPr>
              <a:t>; </a:t>
            </a:r>
            <a:r>
              <a:rPr lang="en-US" altLang="zh-CN" sz="2400" dirty="0">
                <a:solidFill>
                  <a:schemeClr val="tx1"/>
                </a:solidFill>
              </a:rPr>
              <a:t>(1,2), -2 </a:t>
            </a:r>
            <a:r>
              <a:rPr lang="en-US" altLang="zh-CN" sz="2400" b="1" dirty="0">
                <a:solidFill>
                  <a:srgbClr val="FF0000"/>
                </a:solidFill>
              </a:rPr>
              <a:t>; </a:t>
            </a:r>
            <a:r>
              <a:rPr lang="en-US" altLang="zh-CN" sz="2400" dirty="0">
                <a:solidFill>
                  <a:schemeClr val="tx1"/>
                </a:solidFill>
              </a:rPr>
              <a:t>(0, 1), -1</a:t>
            </a:r>
            <a:r>
              <a:rPr lang="en-US" altLang="zh-CN" sz="2400" b="1" dirty="0">
                <a:solidFill>
                  <a:srgbClr val="FF0000"/>
                </a:solidFill>
              </a:rPr>
              <a:t>; </a:t>
            </a:r>
            <a:r>
              <a:rPr lang="en-US" altLang="zh-CN" sz="2400" dirty="0">
                <a:solidFill>
                  <a:schemeClr val="tx1"/>
                </a:solidFill>
              </a:rPr>
              <a:t>(0,1), -1</a:t>
            </a:r>
            <a:r>
              <a:rPr lang="en-US" altLang="zh-CN" sz="2400" b="1" dirty="0">
                <a:solidFill>
                  <a:srgbClr val="FF0000"/>
                </a:solidFill>
              </a:rPr>
              <a:t>; </a:t>
            </a:r>
            <a:r>
              <a:rPr lang="en-US" altLang="zh-CN" sz="2400" dirty="0">
                <a:solidFill>
                  <a:schemeClr val="tx1"/>
                </a:solidFill>
              </a:rPr>
              <a:t>(0,1), -1</a:t>
            </a:r>
            <a:r>
              <a:rPr lang="en-US" altLang="zh-CN" sz="2400" b="1" dirty="0">
                <a:solidFill>
                  <a:srgbClr val="FF0000"/>
                </a:solidFill>
              </a:rPr>
              <a:t>;</a:t>
            </a:r>
            <a:r>
              <a:rPr lang="en-US" altLang="zh-CN" sz="2400" dirty="0">
                <a:solidFill>
                  <a:schemeClr val="tx1"/>
                </a:solidFill>
              </a:rPr>
              <a:t> (2,1),-1 </a:t>
            </a:r>
            <a:r>
              <a:rPr lang="en-US" altLang="zh-CN" sz="2400" b="1" dirty="0">
                <a:solidFill>
                  <a:srgbClr val="FF0000"/>
                </a:solidFill>
              </a:rPr>
              <a:t>; </a:t>
            </a:r>
            <a:r>
              <a:rPr lang="en-US" altLang="zh-CN" sz="2400" dirty="0">
                <a:solidFill>
                  <a:schemeClr val="tx1"/>
                </a:solidFill>
              </a:rPr>
              <a:t>EOB </a:t>
            </a:r>
            <a:endParaRPr lang="zh-CN" altLang="en-US" sz="2400" dirty="0">
              <a:solidFill>
                <a:schemeClr val="tx1"/>
              </a:solidFill>
            </a:endParaRPr>
          </a:p>
        </p:txBody>
      </p:sp>
      <p:sp>
        <p:nvSpPr>
          <p:cNvPr id="28" name="矩形 27"/>
          <p:cNvSpPr/>
          <p:nvPr/>
        </p:nvSpPr>
        <p:spPr>
          <a:xfrm>
            <a:off x="7034816" y="3548688"/>
            <a:ext cx="2746265" cy="369332"/>
          </a:xfrm>
          <a:prstGeom prst="rect">
            <a:avLst/>
          </a:prstGeom>
        </p:spPr>
        <p:txBody>
          <a:bodyPr wrap="none">
            <a:spAutoFit/>
          </a:bodyPr>
          <a:lstStyle/>
          <a:p>
            <a:r>
              <a:rPr lang="en-US" altLang="zh-CN" dirty="0">
                <a:solidFill>
                  <a:srgbClr val="002855"/>
                </a:solidFill>
                <a:latin typeface="Lucida Sans Unicode" panose="020B0602030504020204" pitchFamily="34" charset="0"/>
              </a:rPr>
              <a:t>intermediated symbols</a:t>
            </a:r>
            <a:endParaRPr lang="zh-CN" altLang="en-US" dirty="0"/>
          </a:p>
        </p:txBody>
      </p:sp>
      <p:cxnSp>
        <p:nvCxnSpPr>
          <p:cNvPr id="10" name="直接箭头连接符 9">
            <a:extLst>
              <a:ext uri="{FF2B5EF4-FFF2-40B4-BE49-F238E27FC236}">
                <a16:creationId xmlns:a16="http://schemas.microsoft.com/office/drawing/2014/main" id="{4603423E-0B5A-486F-BBBA-3CDCF3E9A90D}"/>
              </a:ext>
            </a:extLst>
          </p:cNvPr>
          <p:cNvCxnSpPr>
            <a:cxnSpLocks/>
            <a:stCxn id="11" idx="2"/>
          </p:cNvCxnSpPr>
          <p:nvPr/>
        </p:nvCxnSpPr>
        <p:spPr>
          <a:xfrm flipH="1">
            <a:off x="908586" y="1128631"/>
            <a:ext cx="166744" cy="441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CD0AE4E-FA66-4228-9677-6B9DB84DF2D1}"/>
              </a:ext>
            </a:extLst>
          </p:cNvPr>
          <p:cNvSpPr/>
          <p:nvPr/>
        </p:nvSpPr>
        <p:spPr>
          <a:xfrm>
            <a:off x="832315" y="759299"/>
            <a:ext cx="486030" cy="369332"/>
          </a:xfrm>
          <a:prstGeom prst="rect">
            <a:avLst/>
          </a:prstGeom>
        </p:spPr>
        <p:txBody>
          <a:bodyPr wrap="none">
            <a:spAutoFit/>
          </a:bodyPr>
          <a:lstStyle/>
          <a:p>
            <a:r>
              <a:rPr lang="en-US" altLang="zh-CN" dirty="0"/>
              <a:t>DC</a:t>
            </a:r>
            <a:endParaRPr lang="zh-CN" altLang="en-US" dirty="0"/>
          </a:p>
        </p:txBody>
      </p:sp>
      <p:cxnSp>
        <p:nvCxnSpPr>
          <p:cNvPr id="48" name="直接箭头连接符 47">
            <a:extLst>
              <a:ext uri="{FF2B5EF4-FFF2-40B4-BE49-F238E27FC236}">
                <a16:creationId xmlns:a16="http://schemas.microsoft.com/office/drawing/2014/main" id="{64EC52E1-ED43-49EC-840C-762AE110D6B5}"/>
              </a:ext>
            </a:extLst>
          </p:cNvPr>
          <p:cNvCxnSpPr>
            <a:cxnSpLocks/>
          </p:cNvCxnSpPr>
          <p:nvPr/>
        </p:nvCxnSpPr>
        <p:spPr>
          <a:xfrm flipH="1">
            <a:off x="1462905" y="1142654"/>
            <a:ext cx="166744" cy="441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F8F7797B-222A-45FC-9931-AD0C16C61EFE}"/>
              </a:ext>
            </a:extLst>
          </p:cNvPr>
          <p:cNvSpPr/>
          <p:nvPr/>
        </p:nvSpPr>
        <p:spPr>
          <a:xfrm>
            <a:off x="1462905" y="738785"/>
            <a:ext cx="638316" cy="369332"/>
          </a:xfrm>
          <a:prstGeom prst="rect">
            <a:avLst/>
          </a:prstGeom>
        </p:spPr>
        <p:txBody>
          <a:bodyPr wrap="none">
            <a:spAutoFit/>
          </a:bodyPr>
          <a:lstStyle/>
          <a:p>
            <a:r>
              <a:rPr lang="en-US" altLang="zh-CN" dirty="0"/>
              <a:t>AC</a:t>
            </a:r>
            <a:r>
              <a:rPr lang="en-US" altLang="zh-CN" baseline="-25000" dirty="0"/>
              <a:t>01</a:t>
            </a:r>
            <a:endParaRPr lang="zh-CN" altLang="en-US" dirty="0"/>
          </a:p>
        </p:txBody>
      </p:sp>
      <p:sp>
        <p:nvSpPr>
          <p:cNvPr id="105" name="矩形 104">
            <a:extLst>
              <a:ext uri="{FF2B5EF4-FFF2-40B4-BE49-F238E27FC236}">
                <a16:creationId xmlns:a16="http://schemas.microsoft.com/office/drawing/2014/main" id="{A2225A2A-9354-478C-B6DF-6945DB332F80}"/>
              </a:ext>
            </a:extLst>
          </p:cNvPr>
          <p:cNvSpPr/>
          <p:nvPr/>
        </p:nvSpPr>
        <p:spPr>
          <a:xfrm>
            <a:off x="5396066" y="1825171"/>
            <a:ext cx="2172067" cy="369332"/>
          </a:xfrm>
          <a:prstGeom prst="rect">
            <a:avLst/>
          </a:prstGeom>
        </p:spPr>
        <p:txBody>
          <a:bodyPr wrap="square">
            <a:spAutoFit/>
          </a:bodyPr>
          <a:lstStyle/>
          <a:p>
            <a:r>
              <a:rPr lang="en-US" altLang="zh-CN" dirty="0">
                <a:solidFill>
                  <a:srgbClr val="FF0000"/>
                </a:solidFill>
                <a:latin typeface="Arial" panose="020B0604020202020204" pitchFamily="34" charset="0"/>
                <a:cs typeface="Arial" panose="020B0604020202020204" pitchFamily="34" charset="0"/>
              </a:rPr>
              <a:t>AC</a:t>
            </a:r>
            <a:r>
              <a:rPr lang="zh-CN" altLang="en-US" dirty="0">
                <a:solidFill>
                  <a:srgbClr val="FF0000"/>
                </a:solidFill>
                <a:latin typeface="Arial" panose="020B0604020202020204" pitchFamily="34" charset="0"/>
                <a:cs typeface="Arial" panose="020B0604020202020204" pitchFamily="34" charset="0"/>
              </a:rPr>
              <a:t>的</a:t>
            </a:r>
            <a:r>
              <a:rPr lang="en-US" altLang="zh-CN" dirty="0">
                <a:solidFill>
                  <a:srgbClr val="FF0000"/>
                </a:solidFill>
                <a:latin typeface="Arial" panose="020B0604020202020204" pitchFamily="34" charset="0"/>
                <a:cs typeface="Arial" panose="020B0604020202020204" pitchFamily="34" charset="0"/>
              </a:rPr>
              <a:t>RLC </a:t>
            </a:r>
            <a:r>
              <a:rPr lang="zh-CN" altLang="en-US" dirty="0">
                <a:solidFill>
                  <a:srgbClr val="FF0000"/>
                </a:solidFill>
                <a:latin typeface="Arial" panose="020B0604020202020204" pitchFamily="34" charset="0"/>
                <a:cs typeface="Arial" panose="020B0604020202020204" pitchFamily="34" charset="0"/>
              </a:rPr>
              <a:t>行程编码</a:t>
            </a:r>
          </a:p>
        </p:txBody>
      </p:sp>
      <p:sp>
        <p:nvSpPr>
          <p:cNvPr id="14" name="矩形 13">
            <a:extLst>
              <a:ext uri="{FF2B5EF4-FFF2-40B4-BE49-F238E27FC236}">
                <a16:creationId xmlns:a16="http://schemas.microsoft.com/office/drawing/2014/main" id="{F30C6D00-F167-46FA-809D-335700FEA61C}"/>
              </a:ext>
            </a:extLst>
          </p:cNvPr>
          <p:cNvSpPr/>
          <p:nvPr/>
        </p:nvSpPr>
        <p:spPr>
          <a:xfrm>
            <a:off x="1290385" y="5568016"/>
            <a:ext cx="2031325" cy="369332"/>
          </a:xfrm>
          <a:prstGeom prst="rect">
            <a:avLst/>
          </a:prstGeom>
        </p:spPr>
        <p:txBody>
          <a:bodyPr wrap="none">
            <a:spAutoFit/>
          </a:bodyPr>
          <a:lstStyle/>
          <a:p>
            <a:r>
              <a:rPr lang="zh-CN" altLang="en-US" dirty="0"/>
              <a:t>转换为线行字符串</a:t>
            </a:r>
          </a:p>
        </p:txBody>
      </p:sp>
      <p:sp>
        <p:nvSpPr>
          <p:cNvPr id="17" name="矩形 16">
            <a:extLst>
              <a:ext uri="{FF2B5EF4-FFF2-40B4-BE49-F238E27FC236}">
                <a16:creationId xmlns:a16="http://schemas.microsoft.com/office/drawing/2014/main" id="{317E9B70-4C6F-4568-AC5A-81AC10DCE2D5}"/>
              </a:ext>
            </a:extLst>
          </p:cNvPr>
          <p:cNvSpPr/>
          <p:nvPr/>
        </p:nvSpPr>
        <p:spPr>
          <a:xfrm>
            <a:off x="8286407" y="731330"/>
            <a:ext cx="1911101" cy="369332"/>
          </a:xfrm>
          <a:prstGeom prst="rect">
            <a:avLst/>
          </a:prstGeom>
        </p:spPr>
        <p:txBody>
          <a:bodyPr wrap="none">
            <a:spAutoFit/>
          </a:bodyPr>
          <a:lstStyle/>
          <a:p>
            <a:r>
              <a:rPr lang="zh-CN" altLang="en-US" dirty="0"/>
              <a:t>很多</a:t>
            </a:r>
            <a:r>
              <a:rPr lang="en-US" altLang="zh-CN" dirty="0"/>
              <a:t>AC</a:t>
            </a:r>
            <a:r>
              <a:rPr lang="zh-CN" altLang="en-US" dirty="0"/>
              <a:t>系数为零</a:t>
            </a:r>
          </a:p>
        </p:txBody>
      </p:sp>
      <p:sp>
        <p:nvSpPr>
          <p:cNvPr id="21" name="矩形 20">
            <a:extLst>
              <a:ext uri="{FF2B5EF4-FFF2-40B4-BE49-F238E27FC236}">
                <a16:creationId xmlns:a16="http://schemas.microsoft.com/office/drawing/2014/main" id="{5A61F9AF-3EB8-474C-BEBF-50CD78A4BB7A}"/>
              </a:ext>
            </a:extLst>
          </p:cNvPr>
          <p:cNvSpPr/>
          <p:nvPr/>
        </p:nvSpPr>
        <p:spPr>
          <a:xfrm>
            <a:off x="8579041" y="6463340"/>
            <a:ext cx="2866490" cy="461665"/>
          </a:xfrm>
          <a:prstGeom prst="rect">
            <a:avLst/>
          </a:prstGeom>
        </p:spPr>
        <p:txBody>
          <a:bodyPr wrap="none">
            <a:spAutoFit/>
          </a:bodyPr>
          <a:lstStyle/>
          <a:p>
            <a:r>
              <a:rPr lang="en-US" altLang="zh-CN" sz="2400" dirty="0"/>
              <a:t>EOB = (0,0) -&gt; 1010</a:t>
            </a:r>
            <a:endParaRPr lang="zh-CN" altLang="en-US" sz="2400" dirty="0"/>
          </a:p>
        </p:txBody>
      </p:sp>
      <p:sp>
        <p:nvSpPr>
          <p:cNvPr id="54" name="矩形 53"/>
          <p:cNvSpPr/>
          <p:nvPr/>
        </p:nvSpPr>
        <p:spPr>
          <a:xfrm>
            <a:off x="5344319" y="2234926"/>
            <a:ext cx="1119002" cy="12486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0</a:t>
            </a:r>
            <a:r>
              <a:rPr lang="zh-CN" altLang="en-US" sz="2400" dirty="0">
                <a:solidFill>
                  <a:schemeClr val="tx1"/>
                </a:solidFill>
              </a:rPr>
              <a:t>   </a:t>
            </a:r>
            <a:r>
              <a:rPr lang="en-US" altLang="zh-CN" sz="2400" dirty="0">
                <a:solidFill>
                  <a:schemeClr val="tx1"/>
                </a:solidFill>
              </a:rPr>
              <a:t>-2</a:t>
            </a:r>
          </a:p>
          <a:p>
            <a:r>
              <a:rPr lang="en-US" altLang="zh-CN" sz="2400" dirty="0">
                <a:solidFill>
                  <a:schemeClr val="tx1"/>
                </a:solidFill>
              </a:rPr>
              <a:t>-1</a:t>
            </a:r>
          </a:p>
          <a:p>
            <a:r>
              <a:rPr lang="en-US" altLang="zh-CN" sz="2400" dirty="0">
                <a:solidFill>
                  <a:schemeClr val="tx1"/>
                </a:solidFill>
              </a:rPr>
              <a:t>…</a:t>
            </a:r>
            <a:endParaRPr lang="zh-CN" altLang="en-US" sz="2400" dirty="0">
              <a:solidFill>
                <a:schemeClr val="tx1"/>
              </a:solidFill>
            </a:endParaRPr>
          </a:p>
        </p:txBody>
      </p:sp>
      <p:sp>
        <p:nvSpPr>
          <p:cNvPr id="55" name="矩形 54"/>
          <p:cNvSpPr/>
          <p:nvPr/>
        </p:nvSpPr>
        <p:spPr>
          <a:xfrm>
            <a:off x="6755385" y="2224156"/>
            <a:ext cx="1229163" cy="12486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(1),-2</a:t>
            </a:r>
          </a:p>
          <a:p>
            <a:r>
              <a:rPr lang="en-US" altLang="zh-CN" sz="2400" dirty="0">
                <a:solidFill>
                  <a:schemeClr val="tx1"/>
                </a:solidFill>
              </a:rPr>
              <a:t>(0),-1</a:t>
            </a:r>
          </a:p>
          <a:p>
            <a:r>
              <a:rPr lang="en-US" altLang="zh-CN" sz="2400" dirty="0">
                <a:solidFill>
                  <a:schemeClr val="tx1"/>
                </a:solidFill>
              </a:rPr>
              <a:t>…</a:t>
            </a:r>
            <a:endParaRPr lang="zh-CN" altLang="en-US" sz="2400" dirty="0">
              <a:solidFill>
                <a:schemeClr val="tx1"/>
              </a:solidFill>
            </a:endParaRPr>
          </a:p>
        </p:txBody>
      </p:sp>
      <p:sp>
        <p:nvSpPr>
          <p:cNvPr id="8" name="右箭头 7"/>
          <p:cNvSpPr/>
          <p:nvPr/>
        </p:nvSpPr>
        <p:spPr>
          <a:xfrm>
            <a:off x="6375310" y="2519448"/>
            <a:ext cx="468086"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241957" y="1830102"/>
            <a:ext cx="1107996" cy="369332"/>
          </a:xfrm>
          <a:prstGeom prst="rect">
            <a:avLst/>
          </a:prstGeom>
        </p:spPr>
        <p:txBody>
          <a:bodyPr wrap="none">
            <a:spAutoFit/>
          </a:bodyPr>
          <a:lstStyle/>
          <a:p>
            <a:r>
              <a:rPr lang="zh-CN" altLang="en-US" dirty="0"/>
              <a:t>中间格式</a:t>
            </a:r>
          </a:p>
        </p:txBody>
      </p:sp>
      <p:sp>
        <p:nvSpPr>
          <p:cNvPr id="57" name="矩形 56"/>
          <p:cNvSpPr/>
          <p:nvPr/>
        </p:nvSpPr>
        <p:spPr>
          <a:xfrm>
            <a:off x="8868448" y="2224157"/>
            <a:ext cx="1534784" cy="12486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(1,2), -2</a:t>
            </a:r>
          </a:p>
          <a:p>
            <a:r>
              <a:rPr lang="en-US" altLang="zh-CN" sz="2400" dirty="0">
                <a:solidFill>
                  <a:schemeClr val="tx1"/>
                </a:solidFill>
              </a:rPr>
              <a:t>(0,1), -1</a:t>
            </a:r>
          </a:p>
          <a:p>
            <a:r>
              <a:rPr lang="en-US" altLang="zh-CN" sz="2400" dirty="0">
                <a:solidFill>
                  <a:schemeClr val="tx1"/>
                </a:solidFill>
              </a:rPr>
              <a:t>…</a:t>
            </a:r>
            <a:endParaRPr lang="zh-CN" altLang="en-US" sz="2400" dirty="0">
              <a:solidFill>
                <a:schemeClr val="tx1"/>
              </a:solidFill>
            </a:endParaRPr>
          </a:p>
        </p:txBody>
      </p:sp>
      <p:sp>
        <p:nvSpPr>
          <p:cNvPr id="60" name="右箭头 59"/>
          <p:cNvSpPr/>
          <p:nvPr/>
        </p:nvSpPr>
        <p:spPr>
          <a:xfrm>
            <a:off x="8150227" y="2519448"/>
            <a:ext cx="468086"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5251251" y="5209237"/>
            <a:ext cx="6973384" cy="923330"/>
          </a:xfrm>
          <a:prstGeom prst="rect">
            <a:avLst/>
          </a:prstGeom>
          <a:noFill/>
        </p:spPr>
        <p:txBody>
          <a:bodyPr wrap="none" rtlCol="0">
            <a:spAutoFit/>
          </a:bodyPr>
          <a:lstStyle/>
          <a:p>
            <a:r>
              <a:rPr lang="en-US" altLang="zh-CN" dirty="0"/>
              <a:t>AC </a:t>
            </a:r>
            <a:r>
              <a:rPr lang="zh-CN" altLang="en-US" dirty="0"/>
              <a:t>值 </a:t>
            </a:r>
            <a:r>
              <a:rPr lang="en-US" altLang="zh-CN" dirty="0"/>
              <a:t>0,-2 ,</a:t>
            </a:r>
            <a:r>
              <a:rPr lang="zh-CN" altLang="en-US" dirty="0"/>
              <a:t>根据行程码要求，有</a:t>
            </a:r>
            <a:r>
              <a:rPr lang="en-US" altLang="zh-CN" dirty="0"/>
              <a:t>1</a:t>
            </a:r>
            <a:r>
              <a:rPr lang="zh-CN" altLang="en-US" dirty="0"/>
              <a:t>个零，因此表示为</a:t>
            </a:r>
            <a:r>
              <a:rPr lang="en-US" altLang="zh-CN" dirty="0"/>
              <a:t>(1),-2</a:t>
            </a:r>
            <a:r>
              <a:rPr lang="zh-CN" altLang="en-US" dirty="0"/>
              <a:t>；</a:t>
            </a:r>
            <a:endParaRPr lang="en-US" altLang="zh-CN" dirty="0"/>
          </a:p>
          <a:p>
            <a:r>
              <a:rPr lang="zh-CN" altLang="en-US" dirty="0"/>
              <a:t>根据</a:t>
            </a:r>
            <a:r>
              <a:rPr lang="en-US" altLang="zh-CN" dirty="0"/>
              <a:t>VLI</a:t>
            </a:r>
            <a:r>
              <a:rPr lang="zh-CN" altLang="en-US" dirty="0"/>
              <a:t>编码表，</a:t>
            </a:r>
            <a:r>
              <a:rPr lang="en-US" altLang="zh-CN" dirty="0"/>
              <a:t>-2</a:t>
            </a:r>
            <a:r>
              <a:rPr lang="zh-CN" altLang="en-US" dirty="0"/>
              <a:t>在第</a:t>
            </a:r>
            <a:r>
              <a:rPr lang="en-US" altLang="zh-CN" dirty="0"/>
              <a:t>2</a:t>
            </a:r>
            <a:r>
              <a:rPr lang="zh-CN" altLang="en-US" dirty="0"/>
              <a:t>组，用</a:t>
            </a:r>
            <a:r>
              <a:rPr lang="en-US" altLang="zh-CN" dirty="0"/>
              <a:t>2</a:t>
            </a:r>
            <a:r>
              <a:rPr lang="zh-CN" altLang="en-US" dirty="0"/>
              <a:t>个字节的存储空间，因此表示为：</a:t>
            </a:r>
            <a:endParaRPr lang="en-US" altLang="zh-CN" dirty="0"/>
          </a:p>
          <a:p>
            <a:r>
              <a:rPr lang="en-US" altLang="zh-CN" dirty="0"/>
              <a:t>(1,2), -2</a:t>
            </a:r>
            <a:endParaRPr lang="zh-CN" altLang="en-US" dirty="0"/>
          </a:p>
        </p:txBody>
      </p:sp>
      <p:sp>
        <p:nvSpPr>
          <p:cNvPr id="7" name="矩形 6"/>
          <p:cNvSpPr/>
          <p:nvPr/>
        </p:nvSpPr>
        <p:spPr>
          <a:xfrm>
            <a:off x="3017486" y="6215132"/>
            <a:ext cx="2263761" cy="369332"/>
          </a:xfrm>
          <a:prstGeom prst="rect">
            <a:avLst/>
          </a:prstGeom>
        </p:spPr>
        <p:txBody>
          <a:bodyPr wrap="none">
            <a:spAutoFit/>
          </a:bodyPr>
          <a:lstStyle/>
          <a:p>
            <a:r>
              <a:rPr lang="zh-CN" altLang="en-US" dirty="0"/>
              <a:t>编码为</a:t>
            </a:r>
            <a:r>
              <a:rPr lang="en-US" altLang="zh-CN" dirty="0">
                <a:solidFill>
                  <a:srgbClr val="FF0000"/>
                </a:solidFill>
              </a:rPr>
              <a:t>(skip, value)</a:t>
            </a:r>
            <a:r>
              <a:rPr lang="zh-CN" altLang="en-US" dirty="0"/>
              <a:t>对</a:t>
            </a:r>
          </a:p>
        </p:txBody>
      </p:sp>
      <p:sp>
        <p:nvSpPr>
          <p:cNvPr id="13" name="矩形 12"/>
          <p:cNvSpPr/>
          <p:nvPr/>
        </p:nvSpPr>
        <p:spPr>
          <a:xfrm>
            <a:off x="3004616" y="6501684"/>
            <a:ext cx="5016117" cy="369332"/>
          </a:xfrm>
          <a:prstGeom prst="rect">
            <a:avLst/>
          </a:prstGeom>
        </p:spPr>
        <p:txBody>
          <a:bodyPr wrap="none">
            <a:spAutoFit/>
          </a:bodyPr>
          <a:lstStyle/>
          <a:p>
            <a:r>
              <a:rPr lang="zh-CN" altLang="en-US" dirty="0"/>
              <a:t>其中</a:t>
            </a:r>
            <a:r>
              <a:rPr lang="en-US" altLang="zh-CN" dirty="0"/>
              <a:t>skip</a:t>
            </a:r>
            <a:r>
              <a:rPr lang="zh-CN" altLang="en-US" dirty="0"/>
              <a:t>是零的个数，</a:t>
            </a:r>
            <a:r>
              <a:rPr lang="en-US" altLang="zh-CN" dirty="0"/>
              <a:t>value</a:t>
            </a:r>
            <a:r>
              <a:rPr lang="zh-CN" altLang="en-US" dirty="0"/>
              <a:t>是下一个非零组件。</a:t>
            </a:r>
          </a:p>
        </p:txBody>
      </p:sp>
      <p:sp>
        <p:nvSpPr>
          <p:cNvPr id="22" name="矩形 21">
            <a:extLst>
              <a:ext uri="{FF2B5EF4-FFF2-40B4-BE49-F238E27FC236}">
                <a16:creationId xmlns:a16="http://schemas.microsoft.com/office/drawing/2014/main" id="{84BF6799-DCE7-4B05-8C0D-0AFBAE39B2F1}"/>
              </a:ext>
            </a:extLst>
          </p:cNvPr>
          <p:cNvSpPr/>
          <p:nvPr/>
        </p:nvSpPr>
        <p:spPr>
          <a:xfrm>
            <a:off x="5127579" y="756263"/>
            <a:ext cx="2728632" cy="369332"/>
          </a:xfrm>
          <a:prstGeom prst="rect">
            <a:avLst/>
          </a:prstGeom>
        </p:spPr>
        <p:txBody>
          <a:bodyPr wrap="none">
            <a:spAutoFit/>
          </a:bodyPr>
          <a:lstStyle/>
          <a:p>
            <a:r>
              <a:rPr lang="en-US" altLang="zh-CN" dirty="0"/>
              <a:t>Run Length Encode (RLE) </a:t>
            </a:r>
            <a:endParaRPr lang="zh-CN" altLang="en-US" dirty="0"/>
          </a:p>
        </p:txBody>
      </p:sp>
      <p:sp>
        <p:nvSpPr>
          <p:cNvPr id="25" name="文本框 24"/>
          <p:cNvSpPr txBox="1"/>
          <p:nvPr/>
        </p:nvSpPr>
        <p:spPr>
          <a:xfrm>
            <a:off x="5821312" y="369453"/>
            <a:ext cx="1107996" cy="369332"/>
          </a:xfrm>
          <a:prstGeom prst="rect">
            <a:avLst/>
          </a:prstGeom>
          <a:noFill/>
        </p:spPr>
        <p:txBody>
          <a:bodyPr wrap="none" rtlCol="0">
            <a:spAutoFit/>
          </a:bodyPr>
          <a:lstStyle/>
          <a:p>
            <a:r>
              <a:rPr lang="zh-CN" altLang="en-US" dirty="0"/>
              <a:t>游程编码</a:t>
            </a:r>
          </a:p>
        </p:txBody>
      </p:sp>
    </p:spTree>
    <p:extLst>
      <p:ext uri="{BB962C8B-B14F-4D97-AF65-F5344CB8AC3E}">
        <p14:creationId xmlns:p14="http://schemas.microsoft.com/office/powerpoint/2010/main" val="3948402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9C177-4B59-4DE2-90AA-0DE1A7A526F3}"/>
              </a:ext>
            </a:extLst>
          </p:cNvPr>
          <p:cNvSpPr/>
          <p:nvPr/>
        </p:nvSpPr>
        <p:spPr>
          <a:xfrm>
            <a:off x="82379" y="106745"/>
            <a:ext cx="2356022" cy="5189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JPEG</a:t>
            </a:r>
            <a:endParaRPr lang="zh-CN" altLang="en-US" sz="2400" dirty="0">
              <a:solidFill>
                <a:schemeClr val="tx1"/>
              </a:solidFill>
            </a:endParaRPr>
          </a:p>
        </p:txBody>
      </p:sp>
      <p:sp>
        <p:nvSpPr>
          <p:cNvPr id="5" name="矩形 4">
            <a:extLst>
              <a:ext uri="{FF2B5EF4-FFF2-40B4-BE49-F238E27FC236}">
                <a16:creationId xmlns:a16="http://schemas.microsoft.com/office/drawing/2014/main" id="{B9BA12A6-316E-4E84-8AAD-1807CB60EC91}"/>
              </a:ext>
            </a:extLst>
          </p:cNvPr>
          <p:cNvSpPr/>
          <p:nvPr/>
        </p:nvSpPr>
        <p:spPr>
          <a:xfrm>
            <a:off x="3416378" y="348258"/>
            <a:ext cx="1454244" cy="461665"/>
          </a:xfrm>
          <a:prstGeom prst="rect">
            <a:avLst/>
          </a:prstGeom>
        </p:spPr>
        <p:txBody>
          <a:bodyPr wrap="none">
            <a:spAutoFit/>
          </a:bodyPr>
          <a:lstStyle/>
          <a:p>
            <a:pPr marL="342900" indent="-342900">
              <a:buFont typeface="Arial" panose="020B0604020202020204" pitchFamily="34" charset="0"/>
              <a:buChar char="•"/>
            </a:pPr>
            <a:r>
              <a:rPr lang="zh-CN" altLang="en-US" sz="2400" dirty="0"/>
              <a:t>熵编码</a:t>
            </a:r>
          </a:p>
        </p:txBody>
      </p:sp>
      <p:grpSp>
        <p:nvGrpSpPr>
          <p:cNvPr id="40" name="组合 39">
            <a:extLst>
              <a:ext uri="{FF2B5EF4-FFF2-40B4-BE49-F238E27FC236}">
                <a16:creationId xmlns:a16="http://schemas.microsoft.com/office/drawing/2014/main" id="{1BA0F6EA-7DD8-4520-B78F-F8F66107B019}"/>
              </a:ext>
            </a:extLst>
          </p:cNvPr>
          <p:cNvGrpSpPr/>
          <p:nvPr/>
        </p:nvGrpSpPr>
        <p:grpSpPr>
          <a:xfrm>
            <a:off x="1822623" y="1278924"/>
            <a:ext cx="790828" cy="823784"/>
            <a:chOff x="1260390" y="2446638"/>
            <a:chExt cx="790828" cy="823784"/>
          </a:xfrm>
        </p:grpSpPr>
        <p:sp>
          <p:nvSpPr>
            <p:cNvPr id="7" name="矩形 6">
              <a:extLst>
                <a:ext uri="{FF2B5EF4-FFF2-40B4-BE49-F238E27FC236}">
                  <a16:creationId xmlns:a16="http://schemas.microsoft.com/office/drawing/2014/main" id="{172D8D5F-F296-4415-92B5-C2D6E965C3BD}"/>
                </a:ext>
              </a:extLst>
            </p:cNvPr>
            <p:cNvSpPr/>
            <p:nvPr/>
          </p:nvSpPr>
          <p:spPr>
            <a:xfrm>
              <a:off x="1260390"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D578C23-63C1-4108-9D3D-F90B198D2291}"/>
                </a:ext>
              </a:extLst>
            </p:cNvPr>
            <p:cNvSpPr/>
            <p:nvPr/>
          </p:nvSpPr>
          <p:spPr>
            <a:xfrm>
              <a:off x="1458097"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F0DCCED-1296-4391-BF2F-CF42227E08AD}"/>
                </a:ext>
              </a:extLst>
            </p:cNvPr>
            <p:cNvSpPr/>
            <p:nvPr/>
          </p:nvSpPr>
          <p:spPr>
            <a:xfrm>
              <a:off x="1260390"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C5AEEA7-0CCC-487E-9EC7-84345B3486E6}"/>
                </a:ext>
              </a:extLst>
            </p:cNvPr>
            <p:cNvSpPr/>
            <p:nvPr/>
          </p:nvSpPr>
          <p:spPr>
            <a:xfrm>
              <a:off x="1458097"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7A1255D-C846-454F-AF78-114504F77B84}"/>
                </a:ext>
              </a:extLst>
            </p:cNvPr>
            <p:cNvSpPr/>
            <p:nvPr/>
          </p:nvSpPr>
          <p:spPr>
            <a:xfrm>
              <a:off x="1655804"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D4CA1AF-E919-4888-BD48-5C6B93D65CF7}"/>
                </a:ext>
              </a:extLst>
            </p:cNvPr>
            <p:cNvSpPr/>
            <p:nvPr/>
          </p:nvSpPr>
          <p:spPr>
            <a:xfrm>
              <a:off x="1853511"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6DBD46E-671B-4A0E-AF0A-DB9C245DC2BF}"/>
                </a:ext>
              </a:extLst>
            </p:cNvPr>
            <p:cNvSpPr/>
            <p:nvPr/>
          </p:nvSpPr>
          <p:spPr>
            <a:xfrm>
              <a:off x="1655804"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CAE4D0D-92F9-4303-B28B-90E0DE526FFB}"/>
                </a:ext>
              </a:extLst>
            </p:cNvPr>
            <p:cNvSpPr/>
            <p:nvPr/>
          </p:nvSpPr>
          <p:spPr>
            <a:xfrm>
              <a:off x="1853511"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45EEE2A-CD4E-4B85-AAA0-BABC27A884AE}"/>
                </a:ext>
              </a:extLst>
            </p:cNvPr>
            <p:cNvSpPr/>
            <p:nvPr/>
          </p:nvSpPr>
          <p:spPr>
            <a:xfrm>
              <a:off x="1260390"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CC82C34-BDE9-4E1A-A127-646E55386BD3}"/>
                </a:ext>
              </a:extLst>
            </p:cNvPr>
            <p:cNvSpPr/>
            <p:nvPr/>
          </p:nvSpPr>
          <p:spPr>
            <a:xfrm>
              <a:off x="1458097"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8A6ECB2-DA77-448F-B71F-F13BE11FB8AA}"/>
                </a:ext>
              </a:extLst>
            </p:cNvPr>
            <p:cNvSpPr/>
            <p:nvPr/>
          </p:nvSpPr>
          <p:spPr>
            <a:xfrm>
              <a:off x="1260390"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90D75B4-01FE-4523-86C5-531BB46D047F}"/>
                </a:ext>
              </a:extLst>
            </p:cNvPr>
            <p:cNvSpPr/>
            <p:nvPr/>
          </p:nvSpPr>
          <p:spPr>
            <a:xfrm>
              <a:off x="1458097"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45C5451-5F5E-4FD7-8957-688BD5579FB8}"/>
                </a:ext>
              </a:extLst>
            </p:cNvPr>
            <p:cNvSpPr/>
            <p:nvPr/>
          </p:nvSpPr>
          <p:spPr>
            <a:xfrm>
              <a:off x="1655804"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515754E-8D0E-4231-B1E1-57ABDE6C1A6B}"/>
                </a:ext>
              </a:extLst>
            </p:cNvPr>
            <p:cNvSpPr/>
            <p:nvPr/>
          </p:nvSpPr>
          <p:spPr>
            <a:xfrm>
              <a:off x="1853511"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B9CFD35-0D76-494E-987E-14817D85DF77}"/>
                </a:ext>
              </a:extLst>
            </p:cNvPr>
            <p:cNvSpPr/>
            <p:nvPr/>
          </p:nvSpPr>
          <p:spPr>
            <a:xfrm>
              <a:off x="1655804"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EEA308F-99C1-4735-BFDE-17B7E9F18078}"/>
                </a:ext>
              </a:extLst>
            </p:cNvPr>
            <p:cNvSpPr/>
            <p:nvPr/>
          </p:nvSpPr>
          <p:spPr>
            <a:xfrm>
              <a:off x="1853511"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B1D0294-67CC-400E-B4A2-4050ABD50492}"/>
              </a:ext>
            </a:extLst>
          </p:cNvPr>
          <p:cNvGrpSpPr/>
          <p:nvPr/>
        </p:nvGrpSpPr>
        <p:grpSpPr>
          <a:xfrm>
            <a:off x="1674341" y="1414848"/>
            <a:ext cx="790828" cy="823784"/>
            <a:chOff x="1412790" y="2599038"/>
            <a:chExt cx="790828" cy="823784"/>
          </a:xfrm>
        </p:grpSpPr>
        <p:sp>
          <p:nvSpPr>
            <p:cNvPr id="23" name="矩形 22">
              <a:extLst>
                <a:ext uri="{FF2B5EF4-FFF2-40B4-BE49-F238E27FC236}">
                  <a16:creationId xmlns:a16="http://schemas.microsoft.com/office/drawing/2014/main" id="{37FE26F2-1E33-4E52-AC64-C5154C519C5F}"/>
                </a:ext>
              </a:extLst>
            </p:cNvPr>
            <p:cNvSpPr/>
            <p:nvPr/>
          </p:nvSpPr>
          <p:spPr>
            <a:xfrm>
              <a:off x="1412790"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BCAC8C6-B2AE-4989-8944-112E9B60F615}"/>
                </a:ext>
              </a:extLst>
            </p:cNvPr>
            <p:cNvSpPr/>
            <p:nvPr/>
          </p:nvSpPr>
          <p:spPr>
            <a:xfrm>
              <a:off x="1610497"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665821C-DAB7-49E8-AF6F-491636E80C96}"/>
                </a:ext>
              </a:extLst>
            </p:cNvPr>
            <p:cNvSpPr/>
            <p:nvPr/>
          </p:nvSpPr>
          <p:spPr>
            <a:xfrm>
              <a:off x="1412790"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A46815A-47C8-4D95-BEC0-8E1B510CC331}"/>
                </a:ext>
              </a:extLst>
            </p:cNvPr>
            <p:cNvSpPr/>
            <p:nvPr/>
          </p:nvSpPr>
          <p:spPr>
            <a:xfrm>
              <a:off x="1610497"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1A25E4F-D84E-4A9E-8DC7-5310CBFF7891}"/>
                </a:ext>
              </a:extLst>
            </p:cNvPr>
            <p:cNvSpPr/>
            <p:nvPr/>
          </p:nvSpPr>
          <p:spPr>
            <a:xfrm>
              <a:off x="1808204"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E3953B4-B542-4C75-B135-1FA3F5523A34}"/>
                </a:ext>
              </a:extLst>
            </p:cNvPr>
            <p:cNvSpPr/>
            <p:nvPr/>
          </p:nvSpPr>
          <p:spPr>
            <a:xfrm>
              <a:off x="2005911"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CE7165C-EAAE-4127-9AB7-92D375A940FA}"/>
                </a:ext>
              </a:extLst>
            </p:cNvPr>
            <p:cNvSpPr/>
            <p:nvPr/>
          </p:nvSpPr>
          <p:spPr>
            <a:xfrm>
              <a:off x="1808204"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DE30535-1C26-4FC0-B52B-C68DC8C222DD}"/>
                </a:ext>
              </a:extLst>
            </p:cNvPr>
            <p:cNvSpPr/>
            <p:nvPr/>
          </p:nvSpPr>
          <p:spPr>
            <a:xfrm>
              <a:off x="2005911"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D6E0A40-E0B5-4019-BC09-200C2645CECC}"/>
                </a:ext>
              </a:extLst>
            </p:cNvPr>
            <p:cNvSpPr/>
            <p:nvPr/>
          </p:nvSpPr>
          <p:spPr>
            <a:xfrm>
              <a:off x="1412790"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DF48FB6C-51AD-4E4C-A76A-B6A5006FA6C7}"/>
                </a:ext>
              </a:extLst>
            </p:cNvPr>
            <p:cNvSpPr/>
            <p:nvPr/>
          </p:nvSpPr>
          <p:spPr>
            <a:xfrm>
              <a:off x="1610497"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33B9381-6FFE-4AC5-A73A-12A1FDB70F72}"/>
                </a:ext>
              </a:extLst>
            </p:cNvPr>
            <p:cNvSpPr/>
            <p:nvPr/>
          </p:nvSpPr>
          <p:spPr>
            <a:xfrm>
              <a:off x="1412790"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47B52DF-256E-42F5-9D6D-809F1808FF57}"/>
                </a:ext>
              </a:extLst>
            </p:cNvPr>
            <p:cNvSpPr/>
            <p:nvPr/>
          </p:nvSpPr>
          <p:spPr>
            <a:xfrm>
              <a:off x="1610497"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EB060BA-DC31-4B25-9533-1800111788DD}"/>
                </a:ext>
              </a:extLst>
            </p:cNvPr>
            <p:cNvSpPr/>
            <p:nvPr/>
          </p:nvSpPr>
          <p:spPr>
            <a:xfrm>
              <a:off x="1808204"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0DA2CE7-0619-4552-9818-53E19748F9B3}"/>
                </a:ext>
              </a:extLst>
            </p:cNvPr>
            <p:cNvSpPr/>
            <p:nvPr/>
          </p:nvSpPr>
          <p:spPr>
            <a:xfrm>
              <a:off x="2005911"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6EFDE5C-5B0E-43D6-80F4-6ADC30A76C61}"/>
                </a:ext>
              </a:extLst>
            </p:cNvPr>
            <p:cNvSpPr/>
            <p:nvPr/>
          </p:nvSpPr>
          <p:spPr>
            <a:xfrm>
              <a:off x="1808204"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CBA17428-C336-4CBD-AD63-E62A1FFE06C9}"/>
                </a:ext>
              </a:extLst>
            </p:cNvPr>
            <p:cNvSpPr/>
            <p:nvPr/>
          </p:nvSpPr>
          <p:spPr>
            <a:xfrm>
              <a:off x="2005911"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FC44AFA3-0A69-4D74-B25F-51066B2E412B}"/>
              </a:ext>
            </a:extLst>
          </p:cNvPr>
          <p:cNvGrpSpPr/>
          <p:nvPr/>
        </p:nvGrpSpPr>
        <p:grpSpPr>
          <a:xfrm>
            <a:off x="1526059" y="1554892"/>
            <a:ext cx="790828" cy="823784"/>
            <a:chOff x="1412790" y="2599038"/>
            <a:chExt cx="790828" cy="823784"/>
          </a:xfrm>
        </p:grpSpPr>
        <p:sp>
          <p:nvSpPr>
            <p:cNvPr id="58" name="矩形 57">
              <a:extLst>
                <a:ext uri="{FF2B5EF4-FFF2-40B4-BE49-F238E27FC236}">
                  <a16:creationId xmlns:a16="http://schemas.microsoft.com/office/drawing/2014/main" id="{BFB5C943-67E3-4D24-8DC2-434DF9B82295}"/>
                </a:ext>
              </a:extLst>
            </p:cNvPr>
            <p:cNvSpPr/>
            <p:nvPr/>
          </p:nvSpPr>
          <p:spPr>
            <a:xfrm>
              <a:off x="1412790"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22CA7557-2F16-4C30-96E8-5297CA36DB4A}"/>
                </a:ext>
              </a:extLst>
            </p:cNvPr>
            <p:cNvSpPr/>
            <p:nvPr/>
          </p:nvSpPr>
          <p:spPr>
            <a:xfrm>
              <a:off x="1610497"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E55597AA-CFD2-4C30-8798-A853CC65907E}"/>
                </a:ext>
              </a:extLst>
            </p:cNvPr>
            <p:cNvSpPr/>
            <p:nvPr/>
          </p:nvSpPr>
          <p:spPr>
            <a:xfrm>
              <a:off x="1412790"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DE6253AC-B6A5-4DC6-B148-D8514A57B26B}"/>
                </a:ext>
              </a:extLst>
            </p:cNvPr>
            <p:cNvSpPr/>
            <p:nvPr/>
          </p:nvSpPr>
          <p:spPr>
            <a:xfrm>
              <a:off x="1610497"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188C240-D295-45DC-843D-F06232C52228}"/>
                </a:ext>
              </a:extLst>
            </p:cNvPr>
            <p:cNvSpPr/>
            <p:nvPr/>
          </p:nvSpPr>
          <p:spPr>
            <a:xfrm>
              <a:off x="1808204"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15C2531-51A3-45D5-BD94-F0DCD43F8F09}"/>
                </a:ext>
              </a:extLst>
            </p:cNvPr>
            <p:cNvSpPr/>
            <p:nvPr/>
          </p:nvSpPr>
          <p:spPr>
            <a:xfrm>
              <a:off x="2005911"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40B391EB-E834-4EC5-A652-999A4DF3B77B}"/>
                </a:ext>
              </a:extLst>
            </p:cNvPr>
            <p:cNvSpPr/>
            <p:nvPr/>
          </p:nvSpPr>
          <p:spPr>
            <a:xfrm>
              <a:off x="1808204"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A9F6F267-0B44-4F4B-8591-12E26A430321}"/>
                </a:ext>
              </a:extLst>
            </p:cNvPr>
            <p:cNvSpPr/>
            <p:nvPr/>
          </p:nvSpPr>
          <p:spPr>
            <a:xfrm>
              <a:off x="2005911"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A5E1B0B-7051-4FC3-8BE3-71A26049E4D4}"/>
                </a:ext>
              </a:extLst>
            </p:cNvPr>
            <p:cNvSpPr/>
            <p:nvPr/>
          </p:nvSpPr>
          <p:spPr>
            <a:xfrm>
              <a:off x="1412790"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CBE5F39F-6387-4CF2-AB36-97CF54515738}"/>
                </a:ext>
              </a:extLst>
            </p:cNvPr>
            <p:cNvSpPr/>
            <p:nvPr/>
          </p:nvSpPr>
          <p:spPr>
            <a:xfrm>
              <a:off x="1610497"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66946E3-4F83-4B9F-BC4A-90B94BF8EAB3}"/>
                </a:ext>
              </a:extLst>
            </p:cNvPr>
            <p:cNvSpPr/>
            <p:nvPr/>
          </p:nvSpPr>
          <p:spPr>
            <a:xfrm>
              <a:off x="1412790"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DA70E881-080C-420C-864E-E48E55556417}"/>
                </a:ext>
              </a:extLst>
            </p:cNvPr>
            <p:cNvSpPr/>
            <p:nvPr/>
          </p:nvSpPr>
          <p:spPr>
            <a:xfrm>
              <a:off x="1610497"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37555E87-F8C9-4FCD-AEE5-2EB81D87802C}"/>
                </a:ext>
              </a:extLst>
            </p:cNvPr>
            <p:cNvSpPr/>
            <p:nvPr/>
          </p:nvSpPr>
          <p:spPr>
            <a:xfrm>
              <a:off x="1808204"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07815B89-F44A-4AFE-A575-68126DB6ECFA}"/>
                </a:ext>
              </a:extLst>
            </p:cNvPr>
            <p:cNvSpPr/>
            <p:nvPr/>
          </p:nvSpPr>
          <p:spPr>
            <a:xfrm>
              <a:off x="2005911"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268E5F41-5481-4BB5-92C8-15683A9C1EB8}"/>
                </a:ext>
              </a:extLst>
            </p:cNvPr>
            <p:cNvSpPr/>
            <p:nvPr/>
          </p:nvSpPr>
          <p:spPr>
            <a:xfrm>
              <a:off x="1808204"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0EB81901-2A98-4FC1-87DB-5E52B3B92284}"/>
                </a:ext>
              </a:extLst>
            </p:cNvPr>
            <p:cNvSpPr/>
            <p:nvPr/>
          </p:nvSpPr>
          <p:spPr>
            <a:xfrm>
              <a:off x="2005911"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文本框 73">
            <a:extLst>
              <a:ext uri="{FF2B5EF4-FFF2-40B4-BE49-F238E27FC236}">
                <a16:creationId xmlns:a16="http://schemas.microsoft.com/office/drawing/2014/main" id="{5C7E0C21-E6C8-4446-9715-45695AA29673}"/>
              </a:ext>
            </a:extLst>
          </p:cNvPr>
          <p:cNvSpPr txBox="1"/>
          <p:nvPr/>
        </p:nvSpPr>
        <p:spPr>
          <a:xfrm>
            <a:off x="1369346" y="757876"/>
            <a:ext cx="1301959" cy="369332"/>
          </a:xfrm>
          <a:prstGeom prst="rect">
            <a:avLst/>
          </a:prstGeom>
          <a:noFill/>
        </p:spPr>
        <p:txBody>
          <a:bodyPr wrap="none" rtlCol="0">
            <a:spAutoFit/>
          </a:bodyPr>
          <a:lstStyle/>
          <a:p>
            <a:r>
              <a:rPr lang="en-US" altLang="zh-CN" dirty="0"/>
              <a:t>YIQ or YUV</a:t>
            </a:r>
            <a:endParaRPr lang="zh-CN" altLang="en-US" dirty="0"/>
          </a:p>
        </p:txBody>
      </p:sp>
      <p:cxnSp>
        <p:nvCxnSpPr>
          <p:cNvPr id="76" name="直接箭头连接符 75">
            <a:extLst>
              <a:ext uri="{FF2B5EF4-FFF2-40B4-BE49-F238E27FC236}">
                <a16:creationId xmlns:a16="http://schemas.microsoft.com/office/drawing/2014/main" id="{B113CBEF-6EF8-4FAD-920F-337705645001}"/>
              </a:ext>
            </a:extLst>
          </p:cNvPr>
          <p:cNvCxnSpPr>
            <a:cxnSpLocks/>
          </p:cNvCxnSpPr>
          <p:nvPr/>
        </p:nvCxnSpPr>
        <p:spPr>
          <a:xfrm>
            <a:off x="2671305" y="1690816"/>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3F740292-90C7-4A7A-8C19-94885A538625}"/>
                  </a:ext>
                </a:extLst>
              </p:cNvPr>
              <p:cNvSpPr txBox="1"/>
              <p:nvPr/>
            </p:nvSpPr>
            <p:spPr>
              <a:xfrm>
                <a:off x="2683980" y="1251462"/>
                <a:ext cx="827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m:oMathPara>
                </a14:m>
                <a:endParaRPr lang="zh-CN" altLang="en-US" dirty="0"/>
              </a:p>
            </p:txBody>
          </p:sp>
        </mc:Choice>
        <mc:Fallback xmlns="">
          <p:sp>
            <p:nvSpPr>
              <p:cNvPr id="77" name="文本框 76">
                <a:extLst>
                  <a:ext uri="{FF2B5EF4-FFF2-40B4-BE49-F238E27FC236}">
                    <a16:creationId xmlns:a16="http://schemas.microsoft.com/office/drawing/2014/main" id="{3F740292-90C7-4A7A-8C19-94885A538625}"/>
                  </a:ext>
                </a:extLst>
              </p:cNvPr>
              <p:cNvSpPr txBox="1">
                <a:spLocks noRot="1" noChangeAspect="1" noMove="1" noResize="1" noEditPoints="1" noAdjustHandles="1" noChangeArrowheads="1" noChangeShapeType="1" noTextEdit="1"/>
              </p:cNvSpPr>
              <p:nvPr/>
            </p:nvSpPr>
            <p:spPr>
              <a:xfrm>
                <a:off x="2683980" y="1251462"/>
                <a:ext cx="827855" cy="369332"/>
              </a:xfrm>
              <a:prstGeom prst="rect">
                <a:avLst/>
              </a:prstGeom>
              <a:blipFill>
                <a:blip r:embed="rId3"/>
                <a:stretch>
                  <a:fillRect b="-13115"/>
                </a:stretch>
              </a:blipFill>
            </p:spPr>
            <p:txBody>
              <a:bodyPr/>
              <a:lstStyle/>
              <a:p>
                <a:r>
                  <a:rPr lang="zh-CN" altLang="en-US">
                    <a:noFill/>
                  </a:rPr>
                  <a:t> </a:t>
                </a:r>
              </a:p>
            </p:txBody>
          </p:sp>
        </mc:Fallback>
      </mc:AlternateContent>
      <p:sp>
        <p:nvSpPr>
          <p:cNvPr id="79" name="文本框 78">
            <a:extLst>
              <a:ext uri="{FF2B5EF4-FFF2-40B4-BE49-F238E27FC236}">
                <a16:creationId xmlns:a16="http://schemas.microsoft.com/office/drawing/2014/main" id="{6DBE906A-7382-441D-B6A2-586F54A47B60}"/>
              </a:ext>
            </a:extLst>
          </p:cNvPr>
          <p:cNvSpPr txBox="1"/>
          <p:nvPr/>
        </p:nvSpPr>
        <p:spPr>
          <a:xfrm>
            <a:off x="2770734" y="1723767"/>
            <a:ext cx="654346" cy="369332"/>
          </a:xfrm>
          <a:prstGeom prst="rect">
            <a:avLst/>
          </a:prstGeom>
          <a:noFill/>
        </p:spPr>
        <p:txBody>
          <a:bodyPr wrap="none" rtlCol="0">
            <a:spAutoFit/>
          </a:bodyPr>
          <a:lstStyle/>
          <a:p>
            <a:r>
              <a:rPr lang="en-US" altLang="zh-CN" dirty="0"/>
              <a:t>8 x 8</a:t>
            </a:r>
            <a:endParaRPr lang="zh-CN" altLang="en-US" dirty="0"/>
          </a:p>
        </p:txBody>
      </p:sp>
      <p:sp>
        <p:nvSpPr>
          <p:cNvPr id="80" name="矩形: 圆角 79">
            <a:extLst>
              <a:ext uri="{FF2B5EF4-FFF2-40B4-BE49-F238E27FC236}">
                <a16:creationId xmlns:a16="http://schemas.microsoft.com/office/drawing/2014/main" id="{27D2CD93-CAEF-44B7-9437-D3563B542AB0}"/>
              </a:ext>
            </a:extLst>
          </p:cNvPr>
          <p:cNvSpPr/>
          <p:nvPr/>
        </p:nvSpPr>
        <p:spPr>
          <a:xfrm>
            <a:off x="3618471" y="1293343"/>
            <a:ext cx="1252151"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DCT</a:t>
            </a:r>
            <a:endParaRPr lang="zh-CN" altLang="en-US" sz="3200" dirty="0">
              <a:solidFill>
                <a:schemeClr val="tx1"/>
              </a:solidFill>
            </a:endParaRPr>
          </a:p>
        </p:txBody>
      </p:sp>
      <p:cxnSp>
        <p:nvCxnSpPr>
          <p:cNvPr id="81" name="直接箭头连接符 80">
            <a:extLst>
              <a:ext uri="{FF2B5EF4-FFF2-40B4-BE49-F238E27FC236}">
                <a16:creationId xmlns:a16="http://schemas.microsoft.com/office/drawing/2014/main" id="{292AE9A7-1053-49A4-AD74-9D9B13FD2E04}"/>
              </a:ext>
            </a:extLst>
          </p:cNvPr>
          <p:cNvCxnSpPr>
            <a:cxnSpLocks/>
          </p:cNvCxnSpPr>
          <p:nvPr/>
        </p:nvCxnSpPr>
        <p:spPr>
          <a:xfrm>
            <a:off x="4877829" y="1668162"/>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25004345-ABF1-423B-A7CE-415490805D4D}"/>
                  </a:ext>
                </a:extLst>
              </p:cNvPr>
              <p:cNvSpPr txBox="1"/>
              <p:nvPr/>
            </p:nvSpPr>
            <p:spPr>
              <a:xfrm>
                <a:off x="4890504" y="1228808"/>
                <a:ext cx="9468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zh-CN" altLang="en-US" dirty="0"/>
              </a:p>
            </p:txBody>
          </p:sp>
        </mc:Choice>
        <mc:Fallback xmlns="">
          <p:sp>
            <p:nvSpPr>
              <p:cNvPr id="82" name="文本框 81">
                <a:extLst>
                  <a:ext uri="{FF2B5EF4-FFF2-40B4-BE49-F238E27FC236}">
                    <a16:creationId xmlns:a16="http://schemas.microsoft.com/office/drawing/2014/main" id="{25004345-ABF1-423B-A7CE-415490805D4D}"/>
                  </a:ext>
                </a:extLst>
              </p:cNvPr>
              <p:cNvSpPr txBox="1">
                <a:spLocks noRot="1" noChangeAspect="1" noMove="1" noResize="1" noEditPoints="1" noAdjustHandles="1" noChangeArrowheads="1" noChangeShapeType="1" noTextEdit="1"/>
              </p:cNvSpPr>
              <p:nvPr/>
            </p:nvSpPr>
            <p:spPr>
              <a:xfrm>
                <a:off x="4890504" y="1228808"/>
                <a:ext cx="946862" cy="369332"/>
              </a:xfrm>
              <a:prstGeom prst="rect">
                <a:avLst/>
              </a:prstGeom>
              <a:blipFill>
                <a:blip r:embed="rId4"/>
                <a:stretch>
                  <a:fillRect b="-13333"/>
                </a:stretch>
              </a:blipFill>
            </p:spPr>
            <p:txBody>
              <a:bodyPr/>
              <a:lstStyle/>
              <a:p>
                <a:r>
                  <a:rPr lang="zh-CN" altLang="en-US">
                    <a:noFill/>
                  </a:rPr>
                  <a:t> </a:t>
                </a:r>
              </a:p>
            </p:txBody>
          </p:sp>
        </mc:Fallback>
      </mc:AlternateContent>
      <p:sp>
        <p:nvSpPr>
          <p:cNvPr id="84" name="矩形 83">
            <a:extLst>
              <a:ext uri="{FF2B5EF4-FFF2-40B4-BE49-F238E27FC236}">
                <a16:creationId xmlns:a16="http://schemas.microsoft.com/office/drawing/2014/main" id="{10084F69-4780-454F-9BF9-41256A9D9D75}"/>
              </a:ext>
            </a:extLst>
          </p:cNvPr>
          <p:cNvSpPr/>
          <p:nvPr/>
        </p:nvSpPr>
        <p:spPr>
          <a:xfrm>
            <a:off x="5252558" y="182674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a:extLst>
              <a:ext uri="{FF2B5EF4-FFF2-40B4-BE49-F238E27FC236}">
                <a16:creationId xmlns:a16="http://schemas.microsoft.com/office/drawing/2014/main" id="{B6F69AF8-7398-4D72-9745-1A3B250A15D0}"/>
              </a:ext>
            </a:extLst>
          </p:cNvPr>
          <p:cNvSpPr/>
          <p:nvPr/>
        </p:nvSpPr>
        <p:spPr>
          <a:xfrm>
            <a:off x="5816818" y="1305700"/>
            <a:ext cx="2373653"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Quantization</a:t>
            </a:r>
            <a:endParaRPr lang="zh-CN" altLang="en-US" sz="2800" dirty="0">
              <a:solidFill>
                <a:schemeClr val="tx1"/>
              </a:solidFill>
            </a:endParaRPr>
          </a:p>
        </p:txBody>
      </p:sp>
      <p:sp>
        <p:nvSpPr>
          <p:cNvPr id="86" name="矩形 85">
            <a:extLst>
              <a:ext uri="{FF2B5EF4-FFF2-40B4-BE49-F238E27FC236}">
                <a16:creationId xmlns:a16="http://schemas.microsoft.com/office/drawing/2014/main" id="{493F7E10-CA2F-414E-B1C4-5338D46350E3}"/>
              </a:ext>
            </a:extLst>
          </p:cNvPr>
          <p:cNvSpPr/>
          <p:nvPr/>
        </p:nvSpPr>
        <p:spPr>
          <a:xfrm>
            <a:off x="6187801" y="2453334"/>
            <a:ext cx="1631092" cy="77641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solidFill>
                  <a:schemeClr val="tx1"/>
                </a:solidFill>
              </a:rPr>
              <a:t>Quantiz</a:t>
            </a:r>
            <a:endParaRPr lang="en-US" altLang="zh-CN" sz="2400" dirty="0">
              <a:solidFill>
                <a:schemeClr val="tx1"/>
              </a:solidFill>
            </a:endParaRPr>
          </a:p>
          <a:p>
            <a:pPr algn="ctr"/>
            <a:r>
              <a:rPr lang="en-US" altLang="zh-CN" sz="2400" dirty="0">
                <a:solidFill>
                  <a:schemeClr val="tx1"/>
                </a:solidFill>
              </a:rPr>
              <a:t>Tables</a:t>
            </a:r>
            <a:endParaRPr lang="zh-CN" altLang="en-US" sz="2400" dirty="0">
              <a:solidFill>
                <a:schemeClr val="tx1"/>
              </a:solidFill>
            </a:endParaRPr>
          </a:p>
        </p:txBody>
      </p:sp>
      <p:sp>
        <p:nvSpPr>
          <p:cNvPr id="87" name="矩形: 圆角 86">
            <a:extLst>
              <a:ext uri="{FF2B5EF4-FFF2-40B4-BE49-F238E27FC236}">
                <a16:creationId xmlns:a16="http://schemas.microsoft.com/office/drawing/2014/main" id="{862466B1-B656-4582-801D-D05F07B27AFA}"/>
              </a:ext>
            </a:extLst>
          </p:cNvPr>
          <p:cNvSpPr/>
          <p:nvPr/>
        </p:nvSpPr>
        <p:spPr>
          <a:xfrm>
            <a:off x="6187801" y="3989175"/>
            <a:ext cx="1631092"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DPCM</a:t>
            </a:r>
            <a:endParaRPr lang="zh-CN" altLang="en-US" sz="2800" dirty="0">
              <a:solidFill>
                <a:schemeClr val="tx1"/>
              </a:solidFill>
            </a:endParaRPr>
          </a:p>
        </p:txBody>
      </p:sp>
      <p:sp>
        <p:nvSpPr>
          <p:cNvPr id="88" name="矩形: 圆角 87">
            <a:extLst>
              <a:ext uri="{FF2B5EF4-FFF2-40B4-BE49-F238E27FC236}">
                <a16:creationId xmlns:a16="http://schemas.microsoft.com/office/drawing/2014/main" id="{FA94DB01-20D7-4E30-85C9-AFD95075781B}"/>
              </a:ext>
            </a:extLst>
          </p:cNvPr>
          <p:cNvSpPr/>
          <p:nvPr/>
        </p:nvSpPr>
        <p:spPr>
          <a:xfrm>
            <a:off x="6187801" y="4957121"/>
            <a:ext cx="1631092"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RLC</a:t>
            </a:r>
            <a:endParaRPr lang="zh-CN" altLang="en-US" sz="2800" dirty="0">
              <a:solidFill>
                <a:schemeClr val="tx1"/>
              </a:solidFill>
            </a:endParaRPr>
          </a:p>
        </p:txBody>
      </p:sp>
      <p:cxnSp>
        <p:nvCxnSpPr>
          <p:cNvPr id="90" name="连接符: 肘形 89">
            <a:extLst>
              <a:ext uri="{FF2B5EF4-FFF2-40B4-BE49-F238E27FC236}">
                <a16:creationId xmlns:a16="http://schemas.microsoft.com/office/drawing/2014/main" id="{3F5FF271-98D8-4AD9-ADE9-5A710B6CE02F}"/>
              </a:ext>
            </a:extLst>
          </p:cNvPr>
          <p:cNvCxnSpPr>
            <a:stCxn id="85" idx="3"/>
            <a:endCxn id="87" idx="3"/>
          </p:cNvCxnSpPr>
          <p:nvPr/>
        </p:nvCxnSpPr>
        <p:spPr>
          <a:xfrm flipH="1">
            <a:off x="7818893" y="1693907"/>
            <a:ext cx="371578" cy="2683475"/>
          </a:xfrm>
          <a:prstGeom prst="bentConnector3">
            <a:avLst>
              <a:gd name="adj1" fmla="val -615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08CA84E2-C107-4E1D-B748-460901B117E0}"/>
              </a:ext>
            </a:extLst>
          </p:cNvPr>
          <p:cNvCxnSpPr>
            <a:stCxn id="85" idx="3"/>
            <a:endCxn id="88" idx="3"/>
          </p:cNvCxnSpPr>
          <p:nvPr/>
        </p:nvCxnSpPr>
        <p:spPr>
          <a:xfrm flipH="1">
            <a:off x="7818893" y="1693907"/>
            <a:ext cx="371578" cy="3651421"/>
          </a:xfrm>
          <a:prstGeom prst="bentConnector3">
            <a:avLst>
              <a:gd name="adj1" fmla="val -6152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ECD3A502-D97B-4368-9D61-4CE2014BA1E3}"/>
              </a:ext>
            </a:extLst>
          </p:cNvPr>
          <p:cNvSpPr txBox="1"/>
          <p:nvPr/>
        </p:nvSpPr>
        <p:spPr>
          <a:xfrm>
            <a:off x="8705335" y="4596714"/>
            <a:ext cx="2470548" cy="461665"/>
          </a:xfrm>
          <a:prstGeom prst="rect">
            <a:avLst/>
          </a:prstGeom>
          <a:noFill/>
        </p:spPr>
        <p:txBody>
          <a:bodyPr wrap="none" rtlCol="0">
            <a:spAutoFit/>
          </a:bodyPr>
          <a:lstStyle/>
          <a:p>
            <a:r>
              <a:rPr lang="en-US" altLang="zh-CN" sz="2400" dirty="0" err="1"/>
              <a:t>ZigZag</a:t>
            </a:r>
            <a:r>
              <a:rPr lang="en-US" altLang="zh-CN" sz="2400" dirty="0"/>
              <a:t> Ordering </a:t>
            </a:r>
            <a:endParaRPr lang="zh-CN" altLang="en-US" sz="2400" dirty="0"/>
          </a:p>
        </p:txBody>
      </p:sp>
      <p:sp>
        <p:nvSpPr>
          <p:cNvPr id="94" name="文本框 93">
            <a:extLst>
              <a:ext uri="{FF2B5EF4-FFF2-40B4-BE49-F238E27FC236}">
                <a16:creationId xmlns:a16="http://schemas.microsoft.com/office/drawing/2014/main" id="{036BDED8-A640-4E22-8776-64338C613BED}"/>
              </a:ext>
            </a:extLst>
          </p:cNvPr>
          <p:cNvSpPr txBox="1"/>
          <p:nvPr/>
        </p:nvSpPr>
        <p:spPr>
          <a:xfrm>
            <a:off x="7898567" y="3989175"/>
            <a:ext cx="486030" cy="369332"/>
          </a:xfrm>
          <a:prstGeom prst="rect">
            <a:avLst/>
          </a:prstGeom>
          <a:noFill/>
        </p:spPr>
        <p:txBody>
          <a:bodyPr wrap="none" rtlCol="0">
            <a:spAutoFit/>
          </a:bodyPr>
          <a:lstStyle/>
          <a:p>
            <a:r>
              <a:rPr lang="en-US" altLang="zh-CN" dirty="0"/>
              <a:t>DC</a:t>
            </a:r>
            <a:endParaRPr lang="zh-CN" altLang="en-US" dirty="0"/>
          </a:p>
        </p:txBody>
      </p:sp>
      <p:sp>
        <p:nvSpPr>
          <p:cNvPr id="95" name="文本框 94">
            <a:extLst>
              <a:ext uri="{FF2B5EF4-FFF2-40B4-BE49-F238E27FC236}">
                <a16:creationId xmlns:a16="http://schemas.microsoft.com/office/drawing/2014/main" id="{9EB1752D-C090-4293-8563-31A535F5E0BD}"/>
              </a:ext>
            </a:extLst>
          </p:cNvPr>
          <p:cNvSpPr txBox="1"/>
          <p:nvPr/>
        </p:nvSpPr>
        <p:spPr>
          <a:xfrm>
            <a:off x="7898567" y="4985433"/>
            <a:ext cx="486030" cy="369332"/>
          </a:xfrm>
          <a:prstGeom prst="rect">
            <a:avLst/>
          </a:prstGeom>
          <a:noFill/>
        </p:spPr>
        <p:txBody>
          <a:bodyPr wrap="none" rtlCol="0">
            <a:spAutoFit/>
          </a:bodyPr>
          <a:lstStyle/>
          <a:p>
            <a:r>
              <a:rPr lang="en-US" altLang="zh-CN" dirty="0"/>
              <a:t>AC</a:t>
            </a:r>
            <a:endParaRPr lang="zh-CN" altLang="en-US" dirty="0"/>
          </a:p>
        </p:txBody>
      </p:sp>
      <p:sp>
        <p:nvSpPr>
          <p:cNvPr id="96" name="矩形: 圆角 95">
            <a:extLst>
              <a:ext uri="{FF2B5EF4-FFF2-40B4-BE49-F238E27FC236}">
                <a16:creationId xmlns:a16="http://schemas.microsoft.com/office/drawing/2014/main" id="{DC35E3AB-0193-4F74-8957-489F69BAFEA1}"/>
              </a:ext>
            </a:extLst>
          </p:cNvPr>
          <p:cNvSpPr/>
          <p:nvPr/>
        </p:nvSpPr>
        <p:spPr>
          <a:xfrm>
            <a:off x="3425080" y="4222584"/>
            <a:ext cx="1631092" cy="1406608"/>
          </a:xfrm>
          <a:prstGeom prst="round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Entropy</a:t>
            </a:r>
          </a:p>
          <a:p>
            <a:pPr algn="ctr"/>
            <a:r>
              <a:rPr lang="en-US" altLang="zh-CN" sz="2800" dirty="0">
                <a:solidFill>
                  <a:schemeClr val="tx1"/>
                </a:solidFill>
              </a:rPr>
              <a:t>Coding</a:t>
            </a:r>
            <a:endParaRPr lang="zh-CN" altLang="en-US" sz="2800" dirty="0">
              <a:solidFill>
                <a:schemeClr val="tx1"/>
              </a:solidFill>
            </a:endParaRPr>
          </a:p>
        </p:txBody>
      </p:sp>
      <p:sp>
        <p:nvSpPr>
          <p:cNvPr id="97" name="矩形 96">
            <a:extLst>
              <a:ext uri="{FF2B5EF4-FFF2-40B4-BE49-F238E27FC236}">
                <a16:creationId xmlns:a16="http://schemas.microsoft.com/office/drawing/2014/main" id="{820997F8-F14E-41D8-8D70-7AF34550B655}"/>
              </a:ext>
            </a:extLst>
          </p:cNvPr>
          <p:cNvSpPr/>
          <p:nvPr/>
        </p:nvSpPr>
        <p:spPr>
          <a:xfrm>
            <a:off x="3425080" y="3082154"/>
            <a:ext cx="1631092" cy="77641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Coding</a:t>
            </a:r>
          </a:p>
          <a:p>
            <a:pPr algn="ctr"/>
            <a:r>
              <a:rPr lang="en-US" altLang="zh-CN" sz="2400" dirty="0">
                <a:solidFill>
                  <a:schemeClr val="tx1"/>
                </a:solidFill>
              </a:rPr>
              <a:t>Tables</a:t>
            </a:r>
            <a:endParaRPr lang="zh-CN" altLang="en-US" sz="2400" dirty="0">
              <a:solidFill>
                <a:schemeClr val="tx1"/>
              </a:solidFill>
            </a:endParaRPr>
          </a:p>
        </p:txBody>
      </p:sp>
      <p:cxnSp>
        <p:nvCxnSpPr>
          <p:cNvPr id="99" name="直接箭头连接符 98">
            <a:extLst>
              <a:ext uri="{FF2B5EF4-FFF2-40B4-BE49-F238E27FC236}">
                <a16:creationId xmlns:a16="http://schemas.microsoft.com/office/drawing/2014/main" id="{15B77E3C-DF3C-4CC4-9904-E3495211EDC0}"/>
              </a:ext>
            </a:extLst>
          </p:cNvPr>
          <p:cNvCxnSpPr>
            <a:stCxn id="86" idx="0"/>
            <a:endCxn id="85" idx="2"/>
          </p:cNvCxnSpPr>
          <p:nvPr/>
        </p:nvCxnSpPr>
        <p:spPr>
          <a:xfrm flipV="1">
            <a:off x="7003347" y="2082114"/>
            <a:ext cx="298" cy="37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ACD16ACF-1976-4479-BBE1-D68167FB2D4E}"/>
              </a:ext>
            </a:extLst>
          </p:cNvPr>
          <p:cNvSpPr/>
          <p:nvPr/>
        </p:nvSpPr>
        <p:spPr>
          <a:xfrm>
            <a:off x="650985" y="3487093"/>
            <a:ext cx="1631092" cy="41978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Header</a:t>
            </a:r>
            <a:endParaRPr lang="zh-CN" altLang="en-US" sz="2400" dirty="0">
              <a:solidFill>
                <a:schemeClr val="tx1"/>
              </a:solidFill>
            </a:endParaRPr>
          </a:p>
        </p:txBody>
      </p:sp>
      <p:sp>
        <p:nvSpPr>
          <p:cNvPr id="101" name="矩形 100">
            <a:extLst>
              <a:ext uri="{FF2B5EF4-FFF2-40B4-BE49-F238E27FC236}">
                <a16:creationId xmlns:a16="http://schemas.microsoft.com/office/drawing/2014/main" id="{4E612E41-EC5C-4D85-9F86-9A6597F61BCF}"/>
              </a:ext>
            </a:extLst>
          </p:cNvPr>
          <p:cNvSpPr/>
          <p:nvPr/>
        </p:nvSpPr>
        <p:spPr>
          <a:xfrm>
            <a:off x="650985" y="3898985"/>
            <a:ext cx="1631092" cy="41978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Tables</a:t>
            </a:r>
            <a:endParaRPr lang="zh-CN" altLang="en-US" sz="2400" dirty="0">
              <a:solidFill>
                <a:schemeClr val="tx1"/>
              </a:solidFill>
            </a:endParaRPr>
          </a:p>
        </p:txBody>
      </p:sp>
      <p:sp>
        <p:nvSpPr>
          <p:cNvPr id="102" name="矩形 101">
            <a:extLst>
              <a:ext uri="{FF2B5EF4-FFF2-40B4-BE49-F238E27FC236}">
                <a16:creationId xmlns:a16="http://schemas.microsoft.com/office/drawing/2014/main" id="{68A62B2D-7FA6-4E41-B694-50DE61E91339}"/>
              </a:ext>
            </a:extLst>
          </p:cNvPr>
          <p:cNvSpPr/>
          <p:nvPr/>
        </p:nvSpPr>
        <p:spPr>
          <a:xfrm>
            <a:off x="650985" y="4322722"/>
            <a:ext cx="1631092" cy="16889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Data</a:t>
            </a:r>
            <a:endParaRPr lang="zh-CN" altLang="en-US" sz="2400" dirty="0">
              <a:solidFill>
                <a:schemeClr val="tx1"/>
              </a:solidFill>
            </a:endParaRPr>
          </a:p>
        </p:txBody>
      </p:sp>
      <p:cxnSp>
        <p:nvCxnSpPr>
          <p:cNvPr id="104" name="直接箭头连接符 103">
            <a:extLst>
              <a:ext uri="{FF2B5EF4-FFF2-40B4-BE49-F238E27FC236}">
                <a16:creationId xmlns:a16="http://schemas.microsoft.com/office/drawing/2014/main" id="{D5FA754C-ECCC-45AC-9872-9C07E41BF3F0}"/>
              </a:ext>
            </a:extLst>
          </p:cNvPr>
          <p:cNvCxnSpPr>
            <a:stCxn id="97" idx="2"/>
            <a:endCxn id="96" idx="0"/>
          </p:cNvCxnSpPr>
          <p:nvPr/>
        </p:nvCxnSpPr>
        <p:spPr>
          <a:xfrm>
            <a:off x="4240626" y="3858568"/>
            <a:ext cx="0" cy="3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0A3EA68B-E3AF-49EB-B93D-E095CAB19E88}"/>
              </a:ext>
            </a:extLst>
          </p:cNvPr>
          <p:cNvCxnSpPr>
            <a:stCxn id="87" idx="1"/>
          </p:cNvCxnSpPr>
          <p:nvPr/>
        </p:nvCxnSpPr>
        <p:spPr>
          <a:xfrm flipH="1">
            <a:off x="5060092" y="4377382"/>
            <a:ext cx="1127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6DCA7028-8555-49CB-90F9-30C1992635E0}"/>
              </a:ext>
            </a:extLst>
          </p:cNvPr>
          <p:cNvCxnSpPr>
            <a:cxnSpLocks/>
            <a:stCxn id="88" idx="1"/>
          </p:cNvCxnSpPr>
          <p:nvPr/>
        </p:nvCxnSpPr>
        <p:spPr>
          <a:xfrm flipH="1">
            <a:off x="5056172" y="5345328"/>
            <a:ext cx="1131629" cy="9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连接符: 肘形 113">
            <a:extLst>
              <a:ext uri="{FF2B5EF4-FFF2-40B4-BE49-F238E27FC236}">
                <a16:creationId xmlns:a16="http://schemas.microsoft.com/office/drawing/2014/main" id="{E7324847-BD61-4712-B200-E9BF0A5F482D}"/>
              </a:ext>
            </a:extLst>
          </p:cNvPr>
          <p:cNvCxnSpPr>
            <a:stCxn id="86" idx="1"/>
            <a:endCxn id="101" idx="3"/>
          </p:cNvCxnSpPr>
          <p:nvPr/>
        </p:nvCxnSpPr>
        <p:spPr>
          <a:xfrm rot="10800000" flipV="1">
            <a:off x="2282077" y="2841540"/>
            <a:ext cx="3905724" cy="1267337"/>
          </a:xfrm>
          <a:prstGeom prst="bentConnector3">
            <a:avLst>
              <a:gd name="adj1" fmla="val 8480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2" name="连接符: 肘形 121">
            <a:extLst>
              <a:ext uri="{FF2B5EF4-FFF2-40B4-BE49-F238E27FC236}">
                <a16:creationId xmlns:a16="http://schemas.microsoft.com/office/drawing/2014/main" id="{630AE6C0-B119-437F-A751-717FEDA1785D}"/>
              </a:ext>
            </a:extLst>
          </p:cNvPr>
          <p:cNvCxnSpPr>
            <a:stCxn id="97" idx="1"/>
            <a:endCxn id="101" idx="3"/>
          </p:cNvCxnSpPr>
          <p:nvPr/>
        </p:nvCxnSpPr>
        <p:spPr>
          <a:xfrm rot="10800000" flipV="1">
            <a:off x="2282078" y="3470360"/>
            <a:ext cx="1143003" cy="638517"/>
          </a:xfrm>
          <a:prstGeom prst="bentConnector3">
            <a:avLst>
              <a:gd name="adj1" fmla="val 47838"/>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E40D0396-CA06-478A-AC6D-92AF2B58511B}"/>
              </a:ext>
            </a:extLst>
          </p:cNvPr>
          <p:cNvCxnSpPr>
            <a:cxnSpLocks/>
            <a:stCxn id="96" idx="1"/>
          </p:cNvCxnSpPr>
          <p:nvPr/>
        </p:nvCxnSpPr>
        <p:spPr>
          <a:xfrm flipH="1">
            <a:off x="2267462" y="4925888"/>
            <a:ext cx="1157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C4D10896-CF41-4F4E-A657-B0D131802B31}"/>
              </a:ext>
            </a:extLst>
          </p:cNvPr>
          <p:cNvSpPr txBox="1"/>
          <p:nvPr/>
        </p:nvSpPr>
        <p:spPr>
          <a:xfrm>
            <a:off x="219274" y="759935"/>
            <a:ext cx="601447" cy="369332"/>
          </a:xfrm>
          <a:prstGeom prst="rect">
            <a:avLst/>
          </a:prstGeom>
          <a:noFill/>
        </p:spPr>
        <p:txBody>
          <a:bodyPr wrap="none" rtlCol="0">
            <a:spAutoFit/>
          </a:bodyPr>
          <a:lstStyle/>
          <a:p>
            <a:r>
              <a:rPr lang="en-US" altLang="zh-CN" dirty="0"/>
              <a:t>RGB</a:t>
            </a:r>
            <a:endParaRPr lang="zh-CN" altLang="en-US" dirty="0"/>
          </a:p>
        </p:txBody>
      </p:sp>
      <p:cxnSp>
        <p:nvCxnSpPr>
          <p:cNvPr id="131" name="直接箭头连接符 130">
            <a:extLst>
              <a:ext uri="{FF2B5EF4-FFF2-40B4-BE49-F238E27FC236}">
                <a16:creationId xmlns:a16="http://schemas.microsoft.com/office/drawing/2014/main" id="{D27EA087-D2D9-4F53-9AD6-A6E3FCFED217}"/>
              </a:ext>
            </a:extLst>
          </p:cNvPr>
          <p:cNvCxnSpPr>
            <a:stCxn id="129" idx="3"/>
          </p:cNvCxnSpPr>
          <p:nvPr/>
        </p:nvCxnSpPr>
        <p:spPr>
          <a:xfrm flipV="1">
            <a:off x="820721" y="942542"/>
            <a:ext cx="439669" cy="2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3F100321-9C6F-4759-BF06-D8C7AEAF9250}"/>
              </a:ext>
            </a:extLst>
          </p:cNvPr>
          <p:cNvSpPr/>
          <p:nvPr/>
        </p:nvSpPr>
        <p:spPr>
          <a:xfrm>
            <a:off x="3656083" y="5655998"/>
            <a:ext cx="1176925" cy="369332"/>
          </a:xfrm>
          <a:prstGeom prst="rect">
            <a:avLst/>
          </a:prstGeom>
        </p:spPr>
        <p:txBody>
          <a:bodyPr wrap="none">
            <a:spAutoFit/>
          </a:bodyPr>
          <a:lstStyle/>
          <a:p>
            <a:r>
              <a:rPr lang="en-US" altLang="zh-CN" dirty="0"/>
              <a:t>(Huffman)</a:t>
            </a:r>
            <a:endParaRPr lang="zh-CN" altLang="en-US" dirty="0"/>
          </a:p>
        </p:txBody>
      </p:sp>
      <p:sp>
        <p:nvSpPr>
          <p:cNvPr id="89" name="矩形 88">
            <a:extLst>
              <a:ext uri="{FF2B5EF4-FFF2-40B4-BE49-F238E27FC236}">
                <a16:creationId xmlns:a16="http://schemas.microsoft.com/office/drawing/2014/main" id="{B9BA12A6-316E-4E84-8AAD-1807CB60EC91}"/>
              </a:ext>
            </a:extLst>
          </p:cNvPr>
          <p:cNvSpPr/>
          <p:nvPr/>
        </p:nvSpPr>
        <p:spPr>
          <a:xfrm>
            <a:off x="5578081" y="128844"/>
            <a:ext cx="1949573" cy="461665"/>
          </a:xfrm>
          <a:prstGeom prst="rect">
            <a:avLst/>
          </a:prstGeom>
        </p:spPr>
        <p:txBody>
          <a:bodyPr wrap="none">
            <a:spAutoFit/>
          </a:bodyPr>
          <a:lstStyle/>
          <a:p>
            <a:r>
              <a:rPr lang="en-US" altLang="zh-CN" sz="2400" dirty="0"/>
              <a:t>Huffman</a:t>
            </a:r>
            <a:r>
              <a:rPr lang="zh-CN" altLang="en-US" sz="2400" dirty="0"/>
              <a:t>编码</a:t>
            </a:r>
          </a:p>
        </p:txBody>
      </p:sp>
      <p:sp>
        <p:nvSpPr>
          <p:cNvPr id="91" name="矩形 90">
            <a:extLst>
              <a:ext uri="{FF2B5EF4-FFF2-40B4-BE49-F238E27FC236}">
                <a16:creationId xmlns:a16="http://schemas.microsoft.com/office/drawing/2014/main" id="{B9BA12A6-316E-4E84-8AAD-1807CB60EC91}"/>
              </a:ext>
            </a:extLst>
          </p:cNvPr>
          <p:cNvSpPr/>
          <p:nvPr/>
        </p:nvSpPr>
        <p:spPr>
          <a:xfrm>
            <a:off x="5578080" y="597799"/>
            <a:ext cx="1415772" cy="461665"/>
          </a:xfrm>
          <a:prstGeom prst="rect">
            <a:avLst/>
          </a:prstGeom>
        </p:spPr>
        <p:txBody>
          <a:bodyPr wrap="none">
            <a:spAutoFit/>
          </a:bodyPr>
          <a:lstStyle/>
          <a:p>
            <a:r>
              <a:rPr lang="zh-CN" altLang="en-US" sz="2400" dirty="0"/>
              <a:t>算术编码</a:t>
            </a:r>
          </a:p>
        </p:txBody>
      </p:sp>
      <p:cxnSp>
        <p:nvCxnSpPr>
          <p:cNvPr id="6" name="肘形连接符 5"/>
          <p:cNvCxnSpPr>
            <a:stCxn id="5" idx="3"/>
            <a:endCxn id="89" idx="1"/>
          </p:cNvCxnSpPr>
          <p:nvPr/>
        </p:nvCxnSpPr>
        <p:spPr>
          <a:xfrm flipV="1">
            <a:off x="4870622" y="359677"/>
            <a:ext cx="707459" cy="21941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5" idx="3"/>
            <a:endCxn id="91" idx="1"/>
          </p:cNvCxnSpPr>
          <p:nvPr/>
        </p:nvCxnSpPr>
        <p:spPr>
          <a:xfrm>
            <a:off x="4870622" y="579091"/>
            <a:ext cx="707458" cy="249541"/>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516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6AB236-BEE0-45D4-9D42-DF9D2608A446}"/>
              </a:ext>
            </a:extLst>
          </p:cNvPr>
          <p:cNvSpPr/>
          <p:nvPr/>
        </p:nvSpPr>
        <p:spPr>
          <a:xfrm>
            <a:off x="71669" y="138856"/>
            <a:ext cx="2646878" cy="584775"/>
          </a:xfrm>
          <a:prstGeom prst="rect">
            <a:avLst/>
          </a:prstGeom>
        </p:spPr>
        <p:txBody>
          <a:bodyPr wrap="none">
            <a:spAutoFit/>
          </a:bodyPr>
          <a:lstStyle/>
          <a:p>
            <a:r>
              <a:rPr lang="zh-CN" altLang="en-US" sz="3200" dirty="0">
                <a:latin typeface="等线" panose="02010600030101010101" pitchFamily="2" charset="-122"/>
                <a:cs typeface="Times New Roman" panose="02020603050405020304" pitchFamily="18" charset="0"/>
              </a:rPr>
              <a:t>霍夫曼编码表</a:t>
            </a:r>
            <a:endParaRPr lang="zh-CN" altLang="en-US" sz="3200" dirty="0"/>
          </a:p>
        </p:txBody>
      </p:sp>
      <p:sp>
        <p:nvSpPr>
          <p:cNvPr id="3" name="矩形 2">
            <a:extLst>
              <a:ext uri="{FF2B5EF4-FFF2-40B4-BE49-F238E27FC236}">
                <a16:creationId xmlns:a16="http://schemas.microsoft.com/office/drawing/2014/main" id="{AB13743D-20AA-4ACC-A8B3-56FD2551642D}"/>
              </a:ext>
            </a:extLst>
          </p:cNvPr>
          <p:cNvSpPr/>
          <p:nvPr/>
        </p:nvSpPr>
        <p:spPr>
          <a:xfrm>
            <a:off x="384405" y="790262"/>
            <a:ext cx="11735926" cy="1569660"/>
          </a:xfrm>
          <a:prstGeom prst="rect">
            <a:avLst/>
          </a:prstGeom>
        </p:spPr>
        <p:txBody>
          <a:bodyPr wrap="square">
            <a:spAutoFit/>
          </a:bodyPr>
          <a:lstStyle/>
          <a:p>
            <a:pPr marL="342900" indent="-342900" algn="just">
              <a:spcAft>
                <a:spcPts val="0"/>
              </a:spcAft>
              <a:buFont typeface="Arial" panose="020B0604020202020204" pitchFamily="34" charset="0"/>
              <a:buChar char="•"/>
            </a:pPr>
            <a:r>
              <a:rPr lang="en-US" altLang="zh-CN" sz="2400" kern="100" dirty="0">
                <a:latin typeface="等线" panose="02010600030101010101" pitchFamily="2" charset="-122"/>
                <a:cs typeface="Times New Roman" panose="02020603050405020304" pitchFamily="18" charset="0"/>
              </a:rPr>
              <a:t>DHT Class=0 ID=0 - Used for DC component of Luminance (Y)</a:t>
            </a:r>
            <a:endParaRPr lang="zh-CN" altLang="zh-CN" sz="2400" kern="100" dirty="0">
              <a:latin typeface="等线" panose="02010600030101010101" pitchFamily="2" charset="-122"/>
              <a:cs typeface="Times New Roman" panose="02020603050405020304" pitchFamily="18" charset="0"/>
            </a:endParaRPr>
          </a:p>
          <a:p>
            <a:pPr marL="342900" indent="-342900" algn="just">
              <a:spcAft>
                <a:spcPts val="0"/>
              </a:spcAft>
              <a:buFont typeface="Arial" panose="020B0604020202020204" pitchFamily="34" charset="0"/>
              <a:buChar char="•"/>
            </a:pPr>
            <a:r>
              <a:rPr lang="en-US" altLang="zh-CN" sz="2400" kern="100" dirty="0">
                <a:solidFill>
                  <a:srgbClr val="FF0000"/>
                </a:solidFill>
                <a:latin typeface="等线" panose="02010600030101010101" pitchFamily="2" charset="-122"/>
                <a:cs typeface="Times New Roman" panose="02020603050405020304" pitchFamily="18" charset="0"/>
              </a:rPr>
              <a:t>DHT Class=1 ID=0 - Used for AC component of Luminance (Y)</a:t>
            </a:r>
            <a:endParaRPr lang="zh-CN" altLang="zh-CN" sz="2400" kern="100" dirty="0">
              <a:solidFill>
                <a:srgbClr val="FF0000"/>
              </a:solidFill>
              <a:latin typeface="等线" panose="02010600030101010101" pitchFamily="2" charset="-122"/>
              <a:cs typeface="Times New Roman" panose="02020603050405020304" pitchFamily="18" charset="0"/>
            </a:endParaRPr>
          </a:p>
          <a:p>
            <a:pPr marL="342900" indent="-342900" algn="just">
              <a:spcAft>
                <a:spcPts val="0"/>
              </a:spcAft>
              <a:buFont typeface="Arial" panose="020B0604020202020204" pitchFamily="34" charset="0"/>
              <a:buChar char="•"/>
            </a:pPr>
            <a:r>
              <a:rPr lang="en-US" altLang="zh-CN" sz="2400" kern="100" dirty="0">
                <a:latin typeface="等线" panose="02010600030101010101" pitchFamily="2" charset="-122"/>
                <a:cs typeface="Times New Roman" panose="02020603050405020304" pitchFamily="18" charset="0"/>
              </a:rPr>
              <a:t>DHT Class=0 ID=1 - Used for DC component of Chrominance (</a:t>
            </a:r>
            <a:r>
              <a:rPr lang="en-US" altLang="zh-CN" sz="2400" kern="100" dirty="0" err="1">
                <a:latin typeface="等线" panose="02010600030101010101" pitchFamily="2" charset="-122"/>
                <a:cs typeface="Times New Roman" panose="02020603050405020304" pitchFamily="18" charset="0"/>
              </a:rPr>
              <a:t>Cb</a:t>
            </a:r>
            <a:r>
              <a:rPr lang="en-US" altLang="zh-CN" sz="2400" kern="100" dirty="0">
                <a:latin typeface="等线" panose="02010600030101010101" pitchFamily="2" charset="-122"/>
                <a:cs typeface="Times New Roman" panose="02020603050405020304" pitchFamily="18" charset="0"/>
              </a:rPr>
              <a:t> &amp; Cr)</a:t>
            </a:r>
            <a:endParaRPr lang="zh-CN" altLang="zh-CN" sz="2400" kern="100" dirty="0">
              <a:latin typeface="等线"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400" dirty="0">
                <a:solidFill>
                  <a:srgbClr val="FF0000"/>
                </a:solidFill>
                <a:latin typeface="等线" panose="02010600030101010101" pitchFamily="2" charset="-122"/>
                <a:cs typeface="Times New Roman" panose="02020603050405020304" pitchFamily="18" charset="0"/>
              </a:rPr>
              <a:t>DHT Class=1 ID=1 - Used for AC component of Chrominance (</a:t>
            </a:r>
            <a:r>
              <a:rPr lang="en-US" altLang="zh-CN" sz="2400" dirty="0" err="1">
                <a:solidFill>
                  <a:srgbClr val="FF0000"/>
                </a:solidFill>
                <a:latin typeface="等线" panose="02010600030101010101" pitchFamily="2" charset="-122"/>
                <a:cs typeface="Times New Roman" panose="02020603050405020304" pitchFamily="18" charset="0"/>
              </a:rPr>
              <a:t>Cb</a:t>
            </a:r>
            <a:r>
              <a:rPr lang="en-US" altLang="zh-CN" sz="2400" dirty="0">
                <a:solidFill>
                  <a:srgbClr val="FF0000"/>
                </a:solidFill>
                <a:latin typeface="等线" panose="02010600030101010101" pitchFamily="2" charset="-122"/>
                <a:cs typeface="Times New Roman" panose="02020603050405020304" pitchFamily="18" charset="0"/>
              </a:rPr>
              <a:t> &amp; Cr)</a:t>
            </a:r>
            <a:endParaRPr lang="zh-CN" altLang="en-US" sz="2400" dirty="0">
              <a:solidFill>
                <a:srgbClr val="FF0000"/>
              </a:solidFill>
            </a:endParaRPr>
          </a:p>
        </p:txBody>
      </p:sp>
      <p:sp>
        <p:nvSpPr>
          <p:cNvPr id="5" name="矩形 4">
            <a:extLst>
              <a:ext uri="{FF2B5EF4-FFF2-40B4-BE49-F238E27FC236}">
                <a16:creationId xmlns:a16="http://schemas.microsoft.com/office/drawing/2014/main" id="{3485C40E-1EC0-4825-9356-EDEEB3B21248}"/>
              </a:ext>
            </a:extLst>
          </p:cNvPr>
          <p:cNvSpPr/>
          <p:nvPr/>
        </p:nvSpPr>
        <p:spPr>
          <a:xfrm>
            <a:off x="436702" y="3626826"/>
            <a:ext cx="2121093" cy="369332"/>
          </a:xfrm>
          <a:prstGeom prst="rect">
            <a:avLst/>
          </a:prstGeom>
        </p:spPr>
        <p:txBody>
          <a:bodyPr wrap="none">
            <a:spAutoFit/>
          </a:bodyPr>
          <a:lstStyle/>
          <a:p>
            <a:r>
              <a:rPr lang="en-US" altLang="zh-CN" dirty="0">
                <a:latin typeface="等线" panose="02010600030101010101" pitchFamily="2" charset="-122"/>
                <a:cs typeface="Times New Roman" panose="02020603050405020304" pitchFamily="18" charset="0"/>
              </a:rPr>
              <a:t>Luminance (Y) - DC</a:t>
            </a:r>
            <a:endParaRPr lang="zh-CN" altLang="en-US" dirty="0"/>
          </a:p>
        </p:txBody>
      </p:sp>
      <p:sp>
        <p:nvSpPr>
          <p:cNvPr id="6" name="矩形 5">
            <a:extLst>
              <a:ext uri="{FF2B5EF4-FFF2-40B4-BE49-F238E27FC236}">
                <a16:creationId xmlns:a16="http://schemas.microsoft.com/office/drawing/2014/main" id="{E59480C6-2431-48F8-9396-29168A8FAD4E}"/>
              </a:ext>
            </a:extLst>
          </p:cNvPr>
          <p:cNvSpPr/>
          <p:nvPr/>
        </p:nvSpPr>
        <p:spPr>
          <a:xfrm>
            <a:off x="436702" y="4104085"/>
            <a:ext cx="2109873" cy="369332"/>
          </a:xfrm>
          <a:prstGeom prst="rect">
            <a:avLst/>
          </a:prstGeom>
        </p:spPr>
        <p:txBody>
          <a:bodyPr wrap="none">
            <a:spAutoFit/>
          </a:bodyPr>
          <a:lstStyle/>
          <a:p>
            <a:r>
              <a:rPr lang="en-US" altLang="zh-CN" dirty="0">
                <a:latin typeface="等线" panose="02010600030101010101" pitchFamily="2" charset="-122"/>
                <a:cs typeface="Times New Roman" panose="02020603050405020304" pitchFamily="18" charset="0"/>
              </a:rPr>
              <a:t>Luminance (Y) - AC</a:t>
            </a:r>
            <a:endParaRPr lang="zh-CN" altLang="en-US" dirty="0"/>
          </a:p>
        </p:txBody>
      </p:sp>
      <p:sp>
        <p:nvSpPr>
          <p:cNvPr id="8" name="矩形 7">
            <a:extLst>
              <a:ext uri="{FF2B5EF4-FFF2-40B4-BE49-F238E27FC236}">
                <a16:creationId xmlns:a16="http://schemas.microsoft.com/office/drawing/2014/main" id="{709BC459-9640-44F5-AA6A-B33274C70D85}"/>
              </a:ext>
            </a:extLst>
          </p:cNvPr>
          <p:cNvSpPr/>
          <p:nvPr/>
        </p:nvSpPr>
        <p:spPr>
          <a:xfrm>
            <a:off x="384405" y="4624896"/>
            <a:ext cx="3036409" cy="369332"/>
          </a:xfrm>
          <a:prstGeom prst="rect">
            <a:avLst/>
          </a:prstGeom>
        </p:spPr>
        <p:txBody>
          <a:bodyPr wrap="none">
            <a:spAutoFit/>
          </a:bodyPr>
          <a:lstStyle/>
          <a:p>
            <a:r>
              <a:rPr lang="en-US" altLang="zh-CN" dirty="0">
                <a:latin typeface="等线" panose="02010600030101010101" pitchFamily="2" charset="-122"/>
                <a:cs typeface="Times New Roman" panose="02020603050405020304" pitchFamily="18" charset="0"/>
              </a:rPr>
              <a:t>Chrominance (</a:t>
            </a:r>
            <a:r>
              <a:rPr lang="en-US" altLang="zh-CN" dirty="0" err="1">
                <a:latin typeface="等线" panose="02010600030101010101" pitchFamily="2" charset="-122"/>
                <a:cs typeface="Times New Roman" panose="02020603050405020304" pitchFamily="18" charset="0"/>
              </a:rPr>
              <a:t>Cb</a:t>
            </a:r>
            <a:r>
              <a:rPr lang="en-US" altLang="zh-CN" dirty="0">
                <a:latin typeface="等线" panose="02010600030101010101" pitchFamily="2" charset="-122"/>
                <a:cs typeface="Times New Roman" panose="02020603050405020304" pitchFamily="18" charset="0"/>
              </a:rPr>
              <a:t> &amp; Cr) - DC</a:t>
            </a:r>
            <a:endParaRPr lang="zh-CN" altLang="en-US" dirty="0"/>
          </a:p>
        </p:txBody>
      </p:sp>
      <p:sp>
        <p:nvSpPr>
          <p:cNvPr id="9" name="矩形 8">
            <a:extLst>
              <a:ext uri="{FF2B5EF4-FFF2-40B4-BE49-F238E27FC236}">
                <a16:creationId xmlns:a16="http://schemas.microsoft.com/office/drawing/2014/main" id="{593EA3CF-36BD-42D6-8974-B5EEFD2D1E96}"/>
              </a:ext>
            </a:extLst>
          </p:cNvPr>
          <p:cNvSpPr/>
          <p:nvPr/>
        </p:nvSpPr>
        <p:spPr>
          <a:xfrm>
            <a:off x="395627" y="5145707"/>
            <a:ext cx="3025187" cy="369332"/>
          </a:xfrm>
          <a:prstGeom prst="rect">
            <a:avLst/>
          </a:prstGeom>
        </p:spPr>
        <p:txBody>
          <a:bodyPr wrap="none">
            <a:spAutoFit/>
          </a:bodyPr>
          <a:lstStyle/>
          <a:p>
            <a:r>
              <a:rPr lang="en-US" altLang="zh-CN" dirty="0">
                <a:latin typeface="等线" panose="02010600030101010101" pitchFamily="2" charset="-122"/>
                <a:cs typeface="Times New Roman" panose="02020603050405020304" pitchFamily="18" charset="0"/>
              </a:rPr>
              <a:t>Chrominance (</a:t>
            </a:r>
            <a:r>
              <a:rPr lang="en-US" altLang="zh-CN" dirty="0" err="1">
                <a:latin typeface="等线" panose="02010600030101010101" pitchFamily="2" charset="-122"/>
                <a:cs typeface="Times New Roman" panose="02020603050405020304" pitchFamily="18" charset="0"/>
              </a:rPr>
              <a:t>Cb</a:t>
            </a:r>
            <a:r>
              <a:rPr lang="en-US" altLang="zh-CN" dirty="0">
                <a:latin typeface="等线" panose="02010600030101010101" pitchFamily="2" charset="-122"/>
                <a:cs typeface="Times New Roman" panose="02020603050405020304" pitchFamily="18" charset="0"/>
              </a:rPr>
              <a:t> &amp; Cr) - AC</a:t>
            </a:r>
            <a:endParaRPr lang="zh-CN" altLang="en-US" dirty="0"/>
          </a:p>
        </p:txBody>
      </p:sp>
      <p:sp>
        <p:nvSpPr>
          <p:cNvPr id="12" name="矩形 11">
            <a:extLst>
              <a:ext uri="{FF2B5EF4-FFF2-40B4-BE49-F238E27FC236}">
                <a16:creationId xmlns:a16="http://schemas.microsoft.com/office/drawing/2014/main" id="{4F99E503-D5E2-430C-BF31-F229EDAD0A99}"/>
              </a:ext>
            </a:extLst>
          </p:cNvPr>
          <p:cNvSpPr/>
          <p:nvPr/>
        </p:nvSpPr>
        <p:spPr>
          <a:xfrm>
            <a:off x="4113422" y="2475999"/>
            <a:ext cx="5641288" cy="523220"/>
          </a:xfrm>
          <a:prstGeom prst="rect">
            <a:avLst/>
          </a:prstGeom>
        </p:spPr>
        <p:txBody>
          <a:bodyPr wrap="none">
            <a:spAutoFit/>
          </a:bodyPr>
          <a:lstStyle/>
          <a:p>
            <a:r>
              <a:rPr lang="en-US" altLang="zh-CN" sz="2800" dirty="0">
                <a:latin typeface="Tahoma" panose="020B0604030504040204" pitchFamily="34" charset="0"/>
              </a:rPr>
              <a:t>JPEG</a:t>
            </a:r>
            <a:r>
              <a:rPr lang="zh-CN" altLang="en-US" sz="2800" dirty="0">
                <a:latin typeface="Tahoma" panose="020B0604030504040204" pitchFamily="34" charset="0"/>
              </a:rPr>
              <a:t>可以使用不同的霍夫曼编码表</a:t>
            </a:r>
            <a:endParaRPr lang="zh-CN" altLang="en-US" sz="2800" dirty="0"/>
          </a:p>
        </p:txBody>
      </p:sp>
      <p:sp>
        <p:nvSpPr>
          <p:cNvPr id="13" name="矩形 12">
            <a:extLst>
              <a:ext uri="{FF2B5EF4-FFF2-40B4-BE49-F238E27FC236}">
                <a16:creationId xmlns:a16="http://schemas.microsoft.com/office/drawing/2014/main" id="{BFB55F10-A351-424C-90E7-E9EE80E6F521}"/>
              </a:ext>
            </a:extLst>
          </p:cNvPr>
          <p:cNvSpPr/>
          <p:nvPr/>
        </p:nvSpPr>
        <p:spPr>
          <a:xfrm>
            <a:off x="71669" y="3115296"/>
            <a:ext cx="3130985" cy="369332"/>
          </a:xfrm>
          <a:prstGeom prst="rect">
            <a:avLst/>
          </a:prstGeom>
        </p:spPr>
        <p:txBody>
          <a:bodyPr wrap="none">
            <a:spAutoFit/>
          </a:bodyPr>
          <a:lstStyle/>
          <a:p>
            <a:r>
              <a:rPr lang="en-US" altLang="zh-CN" b="1" dirty="0">
                <a:solidFill>
                  <a:srgbClr val="F7941C"/>
                </a:solidFill>
                <a:latin typeface="Tahoma" panose="020B0604030504040204" pitchFamily="34" charset="0"/>
              </a:rPr>
              <a:t>Standard Huffman Tables</a:t>
            </a:r>
            <a:endParaRPr lang="en-US" altLang="zh-CN" b="1" i="0" dirty="0">
              <a:solidFill>
                <a:srgbClr val="F7941C"/>
              </a:solidFill>
              <a:effectLst/>
              <a:latin typeface="Tahoma" panose="020B0604030504040204" pitchFamily="34" charset="0"/>
            </a:endParaRPr>
          </a:p>
        </p:txBody>
      </p:sp>
    </p:spTree>
    <p:extLst>
      <p:ext uri="{BB962C8B-B14F-4D97-AF65-F5344CB8AC3E}">
        <p14:creationId xmlns:p14="http://schemas.microsoft.com/office/powerpoint/2010/main" val="209840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3046" y="261648"/>
            <a:ext cx="2800767" cy="461665"/>
          </a:xfrm>
          <a:prstGeom prst="rect">
            <a:avLst/>
          </a:prstGeom>
        </p:spPr>
        <p:txBody>
          <a:bodyPr wrap="none">
            <a:spAutoFit/>
          </a:bodyPr>
          <a:lstStyle/>
          <a:p>
            <a:r>
              <a:rPr lang="zh-CN" altLang="en-US" sz="2400" dirty="0">
                <a:solidFill>
                  <a:srgbClr val="4D4D4D"/>
                </a:solidFill>
                <a:latin typeface="-apple-system"/>
              </a:rPr>
              <a:t>霍夫曼表</a:t>
            </a:r>
            <a:r>
              <a:rPr lang="en-US" altLang="zh-CN" sz="2400" dirty="0">
                <a:solidFill>
                  <a:srgbClr val="4D4D4D"/>
                </a:solidFill>
                <a:latin typeface="-apple-system"/>
              </a:rPr>
              <a:t>DC</a:t>
            </a:r>
            <a:r>
              <a:rPr lang="zh-CN" altLang="en-US" sz="2400" dirty="0">
                <a:solidFill>
                  <a:srgbClr val="4D4D4D"/>
                </a:solidFill>
                <a:latin typeface="-apple-system"/>
              </a:rPr>
              <a:t>亮度</a:t>
            </a:r>
            <a:r>
              <a:rPr lang="en-US" altLang="zh-CN" sz="2400" dirty="0">
                <a:solidFill>
                  <a:srgbClr val="4D4D4D"/>
                </a:solidFill>
                <a:latin typeface="-apple-system"/>
              </a:rPr>
              <a:t>(Y)</a:t>
            </a:r>
            <a:endParaRPr lang="zh-CN" altLang="en-US" sz="2400" dirty="0"/>
          </a:p>
        </p:txBody>
      </p:sp>
      <p:graphicFrame>
        <p:nvGraphicFramePr>
          <p:cNvPr id="3" name="表格 2"/>
          <p:cNvGraphicFramePr>
            <a:graphicFrameLocks noGrp="1"/>
          </p:cNvGraphicFramePr>
          <p:nvPr>
            <p:extLst>
              <p:ext uri="{D42A27DB-BD31-4B8C-83A1-F6EECF244321}">
                <p14:modId xmlns:p14="http://schemas.microsoft.com/office/powerpoint/2010/main" val="2077640295"/>
              </p:ext>
            </p:extLst>
          </p:nvPr>
        </p:nvGraphicFramePr>
        <p:xfrm>
          <a:off x="174174" y="836583"/>
          <a:ext cx="3114234" cy="5774129"/>
        </p:xfrm>
        <a:graphic>
          <a:graphicData uri="http://schemas.openxmlformats.org/drawingml/2006/table">
            <a:tbl>
              <a:tblPr/>
              <a:tblGrid>
                <a:gridCol w="1034140">
                  <a:extLst>
                    <a:ext uri="{9D8B030D-6E8A-4147-A177-3AD203B41FA5}">
                      <a16:colId xmlns:a16="http://schemas.microsoft.com/office/drawing/2014/main" val="2844507651"/>
                    </a:ext>
                  </a:extLst>
                </a:gridCol>
                <a:gridCol w="2080094">
                  <a:extLst>
                    <a:ext uri="{9D8B030D-6E8A-4147-A177-3AD203B41FA5}">
                      <a16:colId xmlns:a16="http://schemas.microsoft.com/office/drawing/2014/main" val="258648305"/>
                    </a:ext>
                  </a:extLst>
                </a:gridCol>
              </a:tblGrid>
              <a:tr h="400781">
                <a:tc>
                  <a:txBody>
                    <a:bodyPr/>
                    <a:lstStyle/>
                    <a:p>
                      <a:pPr algn="l"/>
                      <a:endParaRPr lang="en-US" sz="1700" b="1"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endParaRPr lang="en-US" sz="1700" b="1">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062970012"/>
                  </a:ext>
                </a:extLst>
              </a:tr>
              <a:tr h="481144">
                <a:tc>
                  <a:txBody>
                    <a:bodyPr/>
                    <a:lstStyle/>
                    <a:p>
                      <a:pPr algn="l" fontAlgn="base"/>
                      <a:r>
                        <a:rPr lang="en-US" altLang="zh-CN" b="0" dirty="0">
                          <a:effectLst/>
                          <a:latin typeface="inherit"/>
                        </a:rPr>
                        <a:t>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a:effectLst/>
                          <a:latin typeface="inherit"/>
                        </a:rPr>
                        <a:t>00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776503739"/>
                  </a:ext>
                </a:extLst>
              </a:tr>
              <a:tr h="481144">
                <a:tc>
                  <a:txBody>
                    <a:bodyPr/>
                    <a:lstStyle/>
                    <a:p>
                      <a:pPr algn="l" fontAlgn="base"/>
                      <a:r>
                        <a:rPr lang="en-US" altLang="zh-CN" b="0">
                          <a:effectLst/>
                          <a:latin typeface="inherit"/>
                        </a:rPr>
                        <a:t>1</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a:effectLst/>
                          <a:latin typeface="inherit"/>
                        </a:rPr>
                        <a:t>010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54984496"/>
                  </a:ext>
                </a:extLst>
              </a:tr>
              <a:tr h="481144">
                <a:tc>
                  <a:txBody>
                    <a:bodyPr/>
                    <a:lstStyle/>
                    <a:p>
                      <a:pPr algn="l" fontAlgn="base"/>
                      <a:r>
                        <a:rPr lang="en-US" altLang="zh-CN" b="0">
                          <a:effectLst/>
                          <a:latin typeface="inherit"/>
                        </a:rPr>
                        <a:t>2</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dirty="0">
                          <a:solidFill>
                            <a:srgbClr val="FF0000"/>
                          </a:solidFill>
                          <a:effectLst/>
                          <a:latin typeface="inherit"/>
                        </a:rPr>
                        <a:t>011</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27885210"/>
                  </a:ext>
                </a:extLst>
              </a:tr>
              <a:tr h="481144">
                <a:tc>
                  <a:txBody>
                    <a:bodyPr/>
                    <a:lstStyle/>
                    <a:p>
                      <a:pPr algn="l" fontAlgn="base"/>
                      <a:r>
                        <a:rPr lang="en-US" altLang="zh-CN" b="0">
                          <a:effectLst/>
                          <a:latin typeface="inherit"/>
                        </a:rPr>
                        <a:t>3</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a:effectLst/>
                          <a:latin typeface="inherit"/>
                        </a:rPr>
                        <a:t>100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114147350"/>
                  </a:ext>
                </a:extLst>
              </a:tr>
              <a:tr h="481144">
                <a:tc>
                  <a:txBody>
                    <a:bodyPr/>
                    <a:lstStyle/>
                    <a:p>
                      <a:pPr algn="l" fontAlgn="base"/>
                      <a:r>
                        <a:rPr lang="en-US" altLang="zh-CN" b="0">
                          <a:effectLst/>
                          <a:latin typeface="inherit"/>
                        </a:rPr>
                        <a:t>4</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a:effectLst/>
                          <a:latin typeface="inherit"/>
                        </a:rPr>
                        <a:t>101</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547893622"/>
                  </a:ext>
                </a:extLst>
              </a:tr>
              <a:tr h="481144">
                <a:tc>
                  <a:txBody>
                    <a:bodyPr/>
                    <a:lstStyle/>
                    <a:p>
                      <a:pPr algn="l" fontAlgn="base"/>
                      <a:r>
                        <a:rPr lang="en-US" altLang="zh-CN" b="0">
                          <a:effectLst/>
                          <a:latin typeface="inherit"/>
                        </a:rPr>
                        <a:t>5</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a:effectLst/>
                          <a:latin typeface="inherit"/>
                        </a:rPr>
                        <a:t>110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3652879"/>
                  </a:ext>
                </a:extLst>
              </a:tr>
              <a:tr h="481144">
                <a:tc>
                  <a:txBody>
                    <a:bodyPr/>
                    <a:lstStyle/>
                    <a:p>
                      <a:pPr algn="l" fontAlgn="base"/>
                      <a:r>
                        <a:rPr lang="en-US" altLang="zh-CN" b="0">
                          <a:effectLst/>
                          <a:latin typeface="inherit"/>
                        </a:rPr>
                        <a:t>6</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a:effectLst/>
                          <a:latin typeface="inherit"/>
                        </a:rPr>
                        <a:t>1110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556167385"/>
                  </a:ext>
                </a:extLst>
              </a:tr>
              <a:tr h="400781">
                <a:tc>
                  <a:txBody>
                    <a:bodyPr/>
                    <a:lstStyle/>
                    <a:p>
                      <a:pPr algn="l" fontAlgn="base"/>
                      <a:r>
                        <a:rPr lang="en-US" altLang="zh-CN" b="0">
                          <a:effectLst/>
                          <a:latin typeface="inherit"/>
                        </a:rPr>
                        <a:t>7</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altLang="zh-CN" b="0">
                          <a:effectLst/>
                          <a:latin typeface="inherit"/>
                        </a:rPr>
                        <a:t>11110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554164"/>
                  </a:ext>
                </a:extLst>
              </a:tr>
              <a:tr h="400781">
                <a:tc>
                  <a:txBody>
                    <a:bodyPr/>
                    <a:lstStyle/>
                    <a:p>
                      <a:pPr algn="l" fontAlgn="base"/>
                      <a:r>
                        <a:rPr lang="en-US" altLang="zh-CN" b="0">
                          <a:effectLst/>
                          <a:latin typeface="inherit"/>
                        </a:rPr>
                        <a:t>8</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a:effectLst/>
                          <a:latin typeface="inherit"/>
                        </a:rPr>
                        <a:t>111110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841610963"/>
                  </a:ext>
                </a:extLst>
              </a:tr>
              <a:tr h="400781">
                <a:tc>
                  <a:txBody>
                    <a:bodyPr/>
                    <a:lstStyle/>
                    <a:p>
                      <a:pPr algn="l" fontAlgn="base"/>
                      <a:r>
                        <a:rPr lang="en-US" altLang="zh-CN" b="0">
                          <a:effectLst/>
                          <a:latin typeface="inherit"/>
                        </a:rPr>
                        <a:t>9</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altLang="zh-CN" b="0">
                          <a:effectLst/>
                          <a:latin typeface="inherit"/>
                        </a:rPr>
                        <a:t>1111110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46084879"/>
                  </a:ext>
                </a:extLst>
              </a:tr>
              <a:tr h="400781">
                <a:tc>
                  <a:txBody>
                    <a:bodyPr/>
                    <a:lstStyle/>
                    <a:p>
                      <a:pPr algn="l" fontAlgn="base"/>
                      <a:r>
                        <a:rPr lang="en-US" altLang="zh-CN" b="0">
                          <a:effectLst/>
                          <a:latin typeface="inherit"/>
                        </a:rPr>
                        <a:t>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a:effectLst/>
                          <a:latin typeface="inherit"/>
                        </a:rPr>
                        <a:t>11111110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76972692"/>
                  </a:ext>
                </a:extLst>
              </a:tr>
              <a:tr h="400781">
                <a:tc>
                  <a:txBody>
                    <a:bodyPr/>
                    <a:lstStyle/>
                    <a:p>
                      <a:pPr algn="l" fontAlgn="base"/>
                      <a:r>
                        <a:rPr lang="en-US" altLang="zh-CN" b="0">
                          <a:effectLst/>
                          <a:latin typeface="inherit"/>
                        </a:rPr>
                        <a:t>11</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altLang="zh-CN" b="0" dirty="0">
                          <a:effectLst/>
                          <a:latin typeface="inherit"/>
                        </a:rPr>
                        <a:t>111111110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7275446"/>
                  </a:ext>
                </a:extLst>
              </a:tr>
            </a:tbl>
          </a:graphicData>
        </a:graphic>
      </p:graphicFrame>
      <p:sp>
        <p:nvSpPr>
          <p:cNvPr id="4" name="矩形 3"/>
          <p:cNvSpPr/>
          <p:nvPr/>
        </p:nvSpPr>
        <p:spPr>
          <a:xfrm>
            <a:off x="4485375" y="446314"/>
            <a:ext cx="1412566" cy="461665"/>
          </a:xfrm>
          <a:prstGeom prst="rect">
            <a:avLst/>
          </a:prstGeom>
        </p:spPr>
        <p:txBody>
          <a:bodyPr wrap="none">
            <a:spAutoFit/>
          </a:bodyPr>
          <a:lstStyle/>
          <a:p>
            <a:r>
              <a:rPr lang="en-US" altLang="zh-CN" sz="2400" dirty="0"/>
              <a:t>DC (</a:t>
            </a:r>
            <a:r>
              <a:rPr lang="en-US" altLang="zh-CN" sz="2400" dirty="0">
                <a:solidFill>
                  <a:srgbClr val="FF0000"/>
                </a:solidFill>
              </a:rPr>
              <a:t>2</a:t>
            </a:r>
            <a:r>
              <a:rPr lang="en-US" altLang="zh-CN" sz="2400" dirty="0"/>
              <a:t>), 3 </a:t>
            </a:r>
            <a:endParaRPr lang="zh-CN" altLang="en-US" sz="2400" dirty="0"/>
          </a:p>
        </p:txBody>
      </p:sp>
      <p:cxnSp>
        <p:nvCxnSpPr>
          <p:cNvPr id="6" name="肘形连接符 5"/>
          <p:cNvCxnSpPr>
            <a:stCxn id="4" idx="1"/>
            <a:endCxn id="7" idx="6"/>
          </p:cNvCxnSpPr>
          <p:nvPr/>
        </p:nvCxnSpPr>
        <p:spPr>
          <a:xfrm rot="10800000" flipV="1">
            <a:off x="2623395" y="677147"/>
            <a:ext cx="1861981" cy="17177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536182" y="2356759"/>
            <a:ext cx="87212"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11"/>
          <p:cNvGraphicFramePr>
            <a:graphicFrameLocks noGrp="1"/>
          </p:cNvGraphicFramePr>
          <p:nvPr>
            <p:extLst>
              <p:ext uri="{D42A27DB-BD31-4B8C-83A1-F6EECF244321}">
                <p14:modId xmlns:p14="http://schemas.microsoft.com/office/powerpoint/2010/main" val="3364036499"/>
              </p:ext>
            </p:extLst>
          </p:nvPr>
        </p:nvGraphicFramePr>
        <p:xfrm>
          <a:off x="5682343" y="884591"/>
          <a:ext cx="6128657" cy="3242227"/>
        </p:xfrm>
        <a:graphic>
          <a:graphicData uri="http://schemas.openxmlformats.org/drawingml/2006/table">
            <a:tbl>
              <a:tblPr/>
              <a:tblGrid>
                <a:gridCol w="2002971">
                  <a:extLst>
                    <a:ext uri="{9D8B030D-6E8A-4147-A177-3AD203B41FA5}">
                      <a16:colId xmlns:a16="http://schemas.microsoft.com/office/drawing/2014/main" val="2844507651"/>
                    </a:ext>
                  </a:extLst>
                </a:gridCol>
                <a:gridCol w="1186543">
                  <a:extLst>
                    <a:ext uri="{9D8B030D-6E8A-4147-A177-3AD203B41FA5}">
                      <a16:colId xmlns:a16="http://schemas.microsoft.com/office/drawing/2014/main" val="258648305"/>
                    </a:ext>
                  </a:extLst>
                </a:gridCol>
                <a:gridCol w="2939143">
                  <a:extLst>
                    <a:ext uri="{9D8B030D-6E8A-4147-A177-3AD203B41FA5}">
                      <a16:colId xmlns:a16="http://schemas.microsoft.com/office/drawing/2014/main" val="4053680191"/>
                    </a:ext>
                  </a:extLst>
                </a:gridCol>
              </a:tblGrid>
              <a:tr h="400781">
                <a:tc>
                  <a:txBody>
                    <a:bodyPr/>
                    <a:lstStyle/>
                    <a:p>
                      <a:pPr algn="ctr"/>
                      <a:r>
                        <a:rPr lang="zh-CN" altLang="en-US" sz="1700" b="1" dirty="0">
                          <a:solidFill>
                            <a:srgbClr val="4F4F4F"/>
                          </a:solidFill>
                          <a:effectLst/>
                        </a:rPr>
                        <a:t>整数值</a:t>
                      </a:r>
                      <a:endParaRPr lang="en-US" sz="1700" b="1"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ctr"/>
                      <a:r>
                        <a:rPr lang="zh-CN" altLang="en-US" sz="1700" b="1" dirty="0">
                          <a:solidFill>
                            <a:srgbClr val="4F4F4F"/>
                          </a:solidFill>
                          <a:effectLst/>
                        </a:rPr>
                        <a:t>组</a:t>
                      </a:r>
                      <a:endParaRPr lang="en-US" sz="1700" b="1"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ctr"/>
                      <a:r>
                        <a:rPr lang="zh-CN" altLang="en-US" sz="1700" b="1" dirty="0">
                          <a:solidFill>
                            <a:srgbClr val="4F4F4F"/>
                          </a:solidFill>
                          <a:effectLst/>
                        </a:rPr>
                        <a:t>实际保存值</a:t>
                      </a:r>
                      <a:endParaRPr lang="en-US" sz="1700" b="1"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062970012"/>
                  </a:ext>
                </a:extLst>
              </a:tr>
              <a:tr h="426715">
                <a:tc>
                  <a:txBody>
                    <a:bodyPr/>
                    <a:lstStyle/>
                    <a:p>
                      <a:pPr algn="ctr"/>
                      <a:r>
                        <a:rPr lang="en-US" sz="1700" b="0" dirty="0">
                          <a:solidFill>
                            <a:srgbClr val="4F4F4F"/>
                          </a:solidFill>
                          <a:effectLst/>
                        </a:rPr>
                        <a:t>0</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sz="1700" b="0" dirty="0">
                          <a:solidFill>
                            <a:srgbClr val="4F4F4F"/>
                          </a:solidFill>
                          <a:effectLst/>
                        </a:rPr>
                        <a:t>0</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dirty="0"/>
                        <a:t>-</a:t>
                      </a:r>
                      <a:endParaRPr lang="zh-CN" altLang="en-US" dirty="0"/>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776503739"/>
                  </a:ext>
                </a:extLst>
              </a:tr>
              <a:tr h="400781">
                <a:tc>
                  <a:txBody>
                    <a:bodyPr/>
                    <a:lstStyle/>
                    <a:p>
                      <a:pPr algn="ctr"/>
                      <a:r>
                        <a:rPr lang="en-US" sz="1700" b="0" dirty="0">
                          <a:solidFill>
                            <a:srgbClr val="4F4F4F"/>
                          </a:solidFill>
                          <a:effectLst/>
                        </a:rPr>
                        <a:t>-1,</a:t>
                      </a:r>
                      <a:r>
                        <a:rPr lang="en-US" sz="1700" b="0" baseline="0" dirty="0">
                          <a:solidFill>
                            <a:srgbClr val="4F4F4F"/>
                          </a:solidFill>
                          <a:effectLst/>
                        </a:rPr>
                        <a:t> </a:t>
                      </a:r>
                      <a:r>
                        <a:rPr lang="en-US" altLang="zh-CN" sz="1700" b="0" dirty="0">
                          <a:solidFill>
                            <a:srgbClr val="4F4F4F"/>
                          </a:solidFill>
                          <a:effectLst/>
                        </a:rPr>
                        <a:t>1</a:t>
                      </a:r>
                      <a:endParaRPr lang="en-US" sz="1700" b="0"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700" b="0" dirty="0">
                          <a:solidFill>
                            <a:srgbClr val="4F4F4F"/>
                          </a:solidFill>
                          <a:effectLst/>
                        </a:rPr>
                        <a:t>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700" b="0" dirty="0">
                          <a:solidFill>
                            <a:srgbClr val="4F4F4F"/>
                          </a:solidFill>
                          <a:effectLst/>
                        </a:rPr>
                        <a:t>0,1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554164"/>
                  </a:ext>
                </a:extLst>
              </a:tr>
              <a:tr h="400781">
                <a:tc>
                  <a:txBody>
                    <a:bodyPr/>
                    <a:lstStyle/>
                    <a:p>
                      <a:pPr algn="ctr"/>
                      <a:r>
                        <a:rPr lang="en-US" sz="1700" b="0" dirty="0">
                          <a:solidFill>
                            <a:srgbClr val="4F4F4F"/>
                          </a:solidFill>
                          <a:effectLst/>
                        </a:rPr>
                        <a:t>-3</a:t>
                      </a:r>
                      <a:r>
                        <a:rPr lang="en-US" altLang="zh-CN" sz="1700" b="0" dirty="0">
                          <a:solidFill>
                            <a:srgbClr val="4F4F4F"/>
                          </a:solidFill>
                          <a:effectLst/>
                        </a:rPr>
                        <a:t>, -2,</a:t>
                      </a:r>
                      <a:r>
                        <a:rPr lang="en-US" altLang="zh-CN" sz="1700" b="0" baseline="0" dirty="0">
                          <a:solidFill>
                            <a:srgbClr val="4F4F4F"/>
                          </a:solidFill>
                          <a:effectLst/>
                        </a:rPr>
                        <a:t> </a:t>
                      </a:r>
                      <a:r>
                        <a:rPr lang="en-US" altLang="zh-CN" sz="1700" b="0" dirty="0">
                          <a:solidFill>
                            <a:srgbClr val="4F4F4F"/>
                          </a:solidFill>
                          <a:effectLst/>
                        </a:rPr>
                        <a:t>2,</a:t>
                      </a:r>
                      <a:r>
                        <a:rPr lang="en-US" altLang="zh-CN" sz="1700" b="0" baseline="0" dirty="0">
                          <a:solidFill>
                            <a:srgbClr val="4F4F4F"/>
                          </a:solidFill>
                          <a:effectLst/>
                        </a:rPr>
                        <a:t> </a:t>
                      </a:r>
                      <a:r>
                        <a:rPr lang="en-US" altLang="zh-CN" sz="1700" b="0" dirty="0">
                          <a:solidFill>
                            <a:srgbClr val="4F4F4F"/>
                          </a:solidFill>
                          <a:effectLst/>
                        </a:rPr>
                        <a:t>3</a:t>
                      </a:r>
                      <a:endParaRPr lang="en-US" sz="1700" b="0"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sz="1700" b="0" dirty="0">
                          <a:solidFill>
                            <a:srgbClr val="4F4F4F"/>
                          </a:solidFill>
                          <a:effectLst/>
                        </a:rPr>
                        <a:t>2</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sz="1700" b="0" dirty="0">
                          <a:solidFill>
                            <a:srgbClr val="4F4F4F"/>
                          </a:solidFill>
                          <a:effectLst/>
                        </a:rPr>
                        <a:t>00,01,10,</a:t>
                      </a:r>
                      <a:r>
                        <a:rPr lang="en-US" altLang="zh-CN" sz="1700" b="0" dirty="0">
                          <a:solidFill>
                            <a:srgbClr val="FF0000"/>
                          </a:solidFill>
                          <a:effectLst/>
                        </a:rPr>
                        <a:t>11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841610963"/>
                  </a:ext>
                </a:extLst>
              </a:tr>
              <a:tr h="400781">
                <a:tc>
                  <a:txBody>
                    <a:bodyPr/>
                    <a:lstStyle/>
                    <a:p>
                      <a:pPr algn="ctr"/>
                      <a:r>
                        <a:rPr lang="en-US" sz="1700" b="0" dirty="0">
                          <a:solidFill>
                            <a:srgbClr val="4F4F4F"/>
                          </a:solidFill>
                          <a:effectLst/>
                        </a:rPr>
                        <a:t>-7..-4,</a:t>
                      </a:r>
                      <a:r>
                        <a:rPr lang="en-US" sz="1700" b="0" baseline="0" dirty="0">
                          <a:solidFill>
                            <a:srgbClr val="4F4F4F"/>
                          </a:solidFill>
                          <a:effectLst/>
                        </a:rPr>
                        <a:t> 4..7</a:t>
                      </a:r>
                      <a:endParaRPr lang="en-US" sz="1700" b="0"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700" b="0" dirty="0">
                          <a:solidFill>
                            <a:srgbClr val="4F4F4F"/>
                          </a:solidFill>
                          <a:effectLst/>
                        </a:rPr>
                        <a:t>3</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700" b="0" dirty="0">
                          <a:solidFill>
                            <a:srgbClr val="4F4F4F"/>
                          </a:solidFill>
                          <a:effectLst/>
                        </a:rPr>
                        <a:t>000..011, 100..111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46084879"/>
                  </a:ext>
                </a:extLst>
              </a:tr>
              <a:tr h="400781">
                <a:tc>
                  <a:txBody>
                    <a:bodyPr/>
                    <a:lstStyle/>
                    <a:p>
                      <a:pPr algn="ctr"/>
                      <a:r>
                        <a:rPr lang="en-US" sz="1700" b="0" dirty="0">
                          <a:solidFill>
                            <a:srgbClr val="4F4F4F"/>
                          </a:solidFill>
                          <a:effectLst/>
                        </a:rPr>
                        <a:t>-15..-8,</a:t>
                      </a:r>
                      <a:r>
                        <a:rPr lang="en-US" sz="1700" b="0" baseline="0" dirty="0">
                          <a:solidFill>
                            <a:srgbClr val="4F4F4F"/>
                          </a:solidFill>
                          <a:effectLst/>
                        </a:rPr>
                        <a:t> 8..15</a:t>
                      </a:r>
                      <a:endParaRPr lang="en-US" sz="1700" b="0"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sz="1700" b="0" dirty="0">
                          <a:solidFill>
                            <a:srgbClr val="4F4F4F"/>
                          </a:solidFill>
                          <a:effectLst/>
                        </a:rPr>
                        <a:t>4</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sz="1700" b="0" dirty="0">
                          <a:solidFill>
                            <a:srgbClr val="4F4F4F"/>
                          </a:solidFill>
                          <a:effectLst/>
                        </a:rPr>
                        <a:t>0000..0111, 1000..1111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76972692"/>
                  </a:ext>
                </a:extLst>
              </a:tr>
              <a:tr h="400781">
                <a:tc>
                  <a:txBody>
                    <a:bodyPr/>
                    <a:lstStyle/>
                    <a:p>
                      <a:pPr algn="ctr"/>
                      <a:r>
                        <a:rPr lang="en-US" sz="1700" b="0" dirty="0">
                          <a:solidFill>
                            <a:srgbClr val="4F4F4F"/>
                          </a:solidFill>
                          <a:effectLst/>
                        </a:rPr>
                        <a:t>-31..-16, 16..31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700" b="0" dirty="0">
                          <a:solidFill>
                            <a:srgbClr val="4F4F4F"/>
                          </a:solidFill>
                          <a:effectLst/>
                        </a:rPr>
                        <a:t>5</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700" b="0" dirty="0">
                          <a:solidFill>
                            <a:srgbClr val="4F4F4F"/>
                          </a:solidFill>
                          <a:effectLst/>
                        </a:rPr>
                        <a:t>00000..01111, 10000..11111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7275446"/>
                  </a:ext>
                </a:extLst>
              </a:tr>
              <a:tr h="400781">
                <a:tc>
                  <a:txBody>
                    <a:bodyPr/>
                    <a:lstStyle/>
                    <a:p>
                      <a:pPr algn="ctr"/>
                      <a:r>
                        <a:rPr lang="en-US" sz="1700" b="0" dirty="0">
                          <a:solidFill>
                            <a:srgbClr val="4F4F4F"/>
                          </a:solidFill>
                          <a:effectLst/>
                        </a:rPr>
                        <a:t>…</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700" b="0" dirty="0">
                          <a:solidFill>
                            <a:srgbClr val="4F4F4F"/>
                          </a:solidFill>
                          <a:effectLst/>
                        </a:rPr>
                        <a:t>…</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700" b="0" dirty="0">
                          <a:solidFill>
                            <a:srgbClr val="4F4F4F"/>
                          </a:solidFill>
                          <a:effectLst/>
                        </a:rPr>
                        <a:t>…</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86331636"/>
                  </a:ext>
                </a:extLst>
              </a:tr>
            </a:tbl>
          </a:graphicData>
        </a:graphic>
      </p:graphicFrame>
      <p:sp>
        <p:nvSpPr>
          <p:cNvPr id="13" name="椭圆 12"/>
          <p:cNvSpPr/>
          <p:nvPr/>
        </p:nvSpPr>
        <p:spPr>
          <a:xfrm>
            <a:off x="11027092" y="2296886"/>
            <a:ext cx="87212"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14"/>
          <p:cNvCxnSpPr>
            <a:stCxn id="4" idx="3"/>
            <a:endCxn id="13" idx="6"/>
          </p:cNvCxnSpPr>
          <p:nvPr/>
        </p:nvCxnSpPr>
        <p:spPr>
          <a:xfrm>
            <a:off x="5897941" y="677147"/>
            <a:ext cx="5216363" cy="1657839"/>
          </a:xfrm>
          <a:prstGeom prst="bentConnector3">
            <a:avLst>
              <a:gd name="adj1" fmla="val 10438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888536" y="4877192"/>
            <a:ext cx="994183" cy="461665"/>
          </a:xfrm>
          <a:prstGeom prst="rect">
            <a:avLst/>
          </a:prstGeom>
        </p:spPr>
        <p:txBody>
          <a:bodyPr wrap="none">
            <a:spAutoFit/>
          </a:bodyPr>
          <a:lstStyle/>
          <a:p>
            <a:r>
              <a:rPr lang="zh-CN" altLang="en-US" sz="2400" dirty="0">
                <a:solidFill>
                  <a:srgbClr val="FF0000"/>
                </a:solidFill>
              </a:rPr>
              <a:t>011</a:t>
            </a:r>
            <a:r>
              <a:rPr lang="en-US" altLang="zh-CN" sz="2400" dirty="0"/>
              <a:t>11</a:t>
            </a:r>
            <a:endParaRPr lang="zh-CN" altLang="en-US" sz="2400" dirty="0"/>
          </a:p>
        </p:txBody>
      </p:sp>
      <p:sp>
        <p:nvSpPr>
          <p:cNvPr id="19" name="下箭头 18"/>
          <p:cNvSpPr/>
          <p:nvPr/>
        </p:nvSpPr>
        <p:spPr>
          <a:xfrm>
            <a:off x="5029200" y="2743200"/>
            <a:ext cx="348343" cy="500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14131" y="226871"/>
            <a:ext cx="1515158" cy="461665"/>
          </a:xfrm>
          <a:prstGeom prst="rect">
            <a:avLst/>
          </a:prstGeom>
        </p:spPr>
        <p:txBody>
          <a:bodyPr wrap="none">
            <a:spAutoFit/>
          </a:bodyPr>
          <a:lstStyle/>
          <a:p>
            <a:r>
              <a:rPr lang="en-US" altLang="zh-CN" sz="2400" dirty="0"/>
              <a:t>VLI</a:t>
            </a:r>
            <a:r>
              <a:rPr lang="zh-CN" altLang="en-US" sz="2400" dirty="0"/>
              <a:t>编码表</a:t>
            </a:r>
          </a:p>
        </p:txBody>
      </p:sp>
    </p:spTree>
    <p:extLst>
      <p:ext uri="{BB962C8B-B14F-4D97-AF65-F5344CB8AC3E}">
        <p14:creationId xmlns:p14="http://schemas.microsoft.com/office/powerpoint/2010/main" val="2156600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74861" y="257016"/>
            <a:ext cx="1694695" cy="461665"/>
          </a:xfrm>
          <a:prstGeom prst="rect">
            <a:avLst/>
          </a:prstGeom>
        </p:spPr>
        <p:txBody>
          <a:bodyPr wrap="none">
            <a:spAutoFit/>
          </a:bodyPr>
          <a:lstStyle/>
          <a:p>
            <a:r>
              <a:rPr lang="en-US" altLang="zh-CN" sz="2400" dirty="0"/>
              <a:t>AC </a:t>
            </a:r>
            <a:r>
              <a:rPr lang="zh-CN" altLang="en-US" sz="2400" dirty="0"/>
              <a:t>(</a:t>
            </a:r>
            <a:r>
              <a:rPr lang="zh-CN" altLang="en-US" sz="2400" dirty="0">
                <a:solidFill>
                  <a:srgbClr val="FF0000"/>
                </a:solidFill>
              </a:rPr>
              <a:t>1,2</a:t>
            </a:r>
            <a:r>
              <a:rPr lang="zh-CN" altLang="en-US" sz="2400" dirty="0"/>
              <a:t>)</a:t>
            </a:r>
            <a:r>
              <a:rPr lang="en-US" altLang="zh-CN" sz="2400" dirty="0"/>
              <a:t>, </a:t>
            </a:r>
            <a:r>
              <a:rPr lang="zh-CN" altLang="en-US" sz="2400" dirty="0"/>
              <a:t>-2</a:t>
            </a:r>
          </a:p>
        </p:txBody>
      </p:sp>
      <p:graphicFrame>
        <p:nvGraphicFramePr>
          <p:cNvPr id="3" name="表格 2"/>
          <p:cNvGraphicFramePr>
            <a:graphicFrameLocks noGrp="1"/>
          </p:cNvGraphicFramePr>
          <p:nvPr>
            <p:extLst>
              <p:ext uri="{D42A27DB-BD31-4B8C-83A1-F6EECF244321}">
                <p14:modId xmlns:p14="http://schemas.microsoft.com/office/powerpoint/2010/main" val="51925984"/>
              </p:ext>
            </p:extLst>
          </p:nvPr>
        </p:nvGraphicFramePr>
        <p:xfrm>
          <a:off x="433046" y="995456"/>
          <a:ext cx="3703525" cy="4197341"/>
        </p:xfrm>
        <a:graphic>
          <a:graphicData uri="http://schemas.openxmlformats.org/drawingml/2006/table">
            <a:tbl>
              <a:tblPr/>
              <a:tblGrid>
                <a:gridCol w="1623941">
                  <a:extLst>
                    <a:ext uri="{9D8B030D-6E8A-4147-A177-3AD203B41FA5}">
                      <a16:colId xmlns:a16="http://schemas.microsoft.com/office/drawing/2014/main" val="2264543174"/>
                    </a:ext>
                  </a:extLst>
                </a:gridCol>
                <a:gridCol w="2079584">
                  <a:extLst>
                    <a:ext uri="{9D8B030D-6E8A-4147-A177-3AD203B41FA5}">
                      <a16:colId xmlns:a16="http://schemas.microsoft.com/office/drawing/2014/main" val="3025270616"/>
                    </a:ext>
                  </a:extLst>
                </a:gridCol>
              </a:tblGrid>
              <a:tr h="331080">
                <a:tc>
                  <a:txBody>
                    <a:bodyPr/>
                    <a:lstStyle/>
                    <a:p>
                      <a:pPr algn="l"/>
                      <a:r>
                        <a:rPr lang="zh-CN" altLang="en-US" sz="1400" b="1" dirty="0">
                          <a:solidFill>
                            <a:srgbClr val="4F4F4F"/>
                          </a:solidFill>
                          <a:effectLst/>
                        </a:rPr>
                        <a:t>条目</a:t>
                      </a:r>
                      <a:endParaRPr lang="en-US" sz="1400" b="1" dirty="0">
                        <a:solidFill>
                          <a:srgbClr val="4F4F4F"/>
                        </a:solidFill>
                        <a:effectLst/>
                      </a:endParaRPr>
                    </a:p>
                  </a:txBody>
                  <a:tcPr marL="59121" marR="59121" marT="59121" marB="5912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400" b="1" dirty="0">
                          <a:solidFill>
                            <a:srgbClr val="4F4F4F"/>
                          </a:solidFill>
                          <a:effectLst/>
                        </a:rPr>
                        <a:t>编码</a:t>
                      </a:r>
                      <a:endParaRPr lang="en-US" sz="1400" b="1" dirty="0">
                        <a:solidFill>
                          <a:srgbClr val="4F4F4F"/>
                        </a:solidFill>
                        <a:effectLst/>
                      </a:endParaRPr>
                    </a:p>
                  </a:txBody>
                  <a:tcPr marL="59121" marR="59121" marT="59121" marB="5912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985125468"/>
                  </a:ext>
                </a:extLst>
              </a:tr>
              <a:tr h="331080">
                <a:tc>
                  <a:txBody>
                    <a:bodyPr/>
                    <a:lstStyle/>
                    <a:p>
                      <a:pPr algn="l" fontAlgn="base"/>
                      <a:r>
                        <a:rPr lang="en-US" b="0" dirty="0">
                          <a:effectLst/>
                          <a:latin typeface="inherit"/>
                        </a:rPr>
                        <a:t>0,0 ( </a:t>
                      </a:r>
                      <a:r>
                        <a:rPr lang="en-US" b="1" dirty="0">
                          <a:effectLst/>
                          <a:latin typeface="inherit"/>
                        </a:rPr>
                        <a:t>EOB</a:t>
                      </a:r>
                      <a:r>
                        <a:rPr lang="en-US" b="0" dirty="0">
                          <a:effectLst/>
                          <a:latin typeface="inherit"/>
                        </a:rPr>
                        <a:t>)</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altLang="zh-CN" b="0" dirty="0">
                          <a:effectLst/>
                          <a:latin typeface="inherit"/>
                        </a:rPr>
                        <a:t>1010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7733975"/>
                  </a:ext>
                </a:extLst>
              </a:tr>
              <a:tr h="331080">
                <a:tc>
                  <a:txBody>
                    <a:bodyPr/>
                    <a:lstStyle/>
                    <a:p>
                      <a:pPr algn="l" fontAlgn="base"/>
                      <a:r>
                        <a:rPr lang="en-US" altLang="zh-CN" b="0" dirty="0">
                          <a:effectLst/>
                          <a:latin typeface="inherit"/>
                        </a:rPr>
                        <a:t>0,10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altLang="zh-CN" b="0" dirty="0">
                          <a:effectLst/>
                          <a:latin typeface="inherit"/>
                        </a:rPr>
                        <a:t>1111111110000011</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83034388"/>
                  </a:ext>
                </a:extLst>
              </a:tr>
              <a:tr h="756754">
                <a:tc>
                  <a:txBody>
                    <a:bodyPr/>
                    <a:lstStyle/>
                    <a:p>
                      <a:pPr algn="l" fontAlgn="base"/>
                      <a:r>
                        <a:rPr lang="en-US" altLang="zh-CN" b="0" dirty="0">
                          <a:effectLst/>
                          <a:latin typeface="inherit"/>
                        </a:rPr>
                        <a:t>1,2</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dirty="0">
                          <a:solidFill>
                            <a:srgbClr val="FF0000"/>
                          </a:solidFill>
                          <a:effectLst/>
                          <a:latin typeface="inherit"/>
                        </a:rPr>
                        <a:t>11011</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638356835"/>
                  </a:ext>
                </a:extLst>
              </a:tr>
              <a:tr h="756754">
                <a:tc>
                  <a:txBody>
                    <a:bodyPr/>
                    <a:lstStyle/>
                    <a:p>
                      <a:pPr algn="l" fontAlgn="base"/>
                      <a:r>
                        <a:rPr lang="en-US" altLang="zh-CN" b="0" dirty="0">
                          <a:effectLst/>
                          <a:latin typeface="inherit"/>
                        </a:rPr>
                        <a:t>1,3</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altLang="zh-CN" b="0" dirty="0">
                          <a:effectLst/>
                          <a:latin typeface="inherit"/>
                        </a:rPr>
                        <a:t>1111001</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36881979"/>
                  </a:ext>
                </a:extLst>
              </a:tr>
              <a:tr h="543917">
                <a:tc>
                  <a:txBody>
                    <a:bodyPr/>
                    <a:lstStyle/>
                    <a:p>
                      <a:pPr algn="l" fontAlgn="base"/>
                      <a:r>
                        <a:rPr lang="en-US" altLang="zh-CN" b="0" dirty="0">
                          <a:effectLst/>
                          <a:latin typeface="inherit"/>
                        </a:rPr>
                        <a:t>1,4</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a:effectLst/>
                          <a:latin typeface="inherit"/>
                        </a:rPr>
                        <a:t>111110110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44820838"/>
                  </a:ext>
                </a:extLst>
              </a:tr>
              <a:tr h="331080">
                <a:tc>
                  <a:txBody>
                    <a:bodyPr/>
                    <a:lstStyle/>
                    <a:p>
                      <a:pPr algn="l" fontAlgn="base"/>
                      <a:r>
                        <a:rPr lang="en-US" altLang="zh-CN" b="0">
                          <a:effectLst/>
                          <a:latin typeface="inherit"/>
                        </a:rPr>
                        <a:t>1,5</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altLang="zh-CN" b="0">
                          <a:effectLst/>
                          <a:latin typeface="inherit"/>
                        </a:rPr>
                        <a:t>11111110110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83638279"/>
                  </a:ext>
                </a:extLst>
              </a:tr>
              <a:tr h="756754">
                <a:tc>
                  <a:txBody>
                    <a:bodyPr/>
                    <a:lstStyle/>
                    <a:p>
                      <a:pPr algn="l" fontAlgn="base"/>
                      <a:r>
                        <a:rPr lang="en-US" altLang="zh-CN" b="0">
                          <a:effectLst/>
                          <a:latin typeface="inherit"/>
                        </a:rPr>
                        <a:t>1,6</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altLang="zh-CN" b="0" dirty="0">
                          <a:effectLst/>
                          <a:latin typeface="inherit"/>
                        </a:rPr>
                        <a:t>1111111110000100</a:t>
                      </a:r>
                    </a:p>
                  </a:txBody>
                  <a:tcPr marL="47625" marR="95250" marT="38100" marB="381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529829601"/>
                  </a:ext>
                </a:extLst>
              </a:tr>
            </a:tbl>
          </a:graphicData>
        </a:graphic>
      </p:graphicFrame>
      <p:sp>
        <p:nvSpPr>
          <p:cNvPr id="5" name="矩形 4"/>
          <p:cNvSpPr/>
          <p:nvPr/>
        </p:nvSpPr>
        <p:spPr>
          <a:xfrm>
            <a:off x="433046" y="261648"/>
            <a:ext cx="2146742" cy="369332"/>
          </a:xfrm>
          <a:prstGeom prst="rect">
            <a:avLst/>
          </a:prstGeom>
        </p:spPr>
        <p:txBody>
          <a:bodyPr wrap="none">
            <a:spAutoFit/>
          </a:bodyPr>
          <a:lstStyle/>
          <a:p>
            <a:r>
              <a:rPr lang="zh-CN" altLang="en-US" dirty="0">
                <a:solidFill>
                  <a:srgbClr val="4D4D4D"/>
                </a:solidFill>
                <a:latin typeface="-apple-system"/>
              </a:rPr>
              <a:t>霍夫曼表</a:t>
            </a:r>
            <a:r>
              <a:rPr lang="en-US" altLang="zh-CN" dirty="0">
                <a:solidFill>
                  <a:srgbClr val="4D4D4D"/>
                </a:solidFill>
                <a:latin typeface="-apple-system"/>
              </a:rPr>
              <a:t>AC</a:t>
            </a:r>
            <a:r>
              <a:rPr lang="zh-CN" altLang="en-US" dirty="0">
                <a:solidFill>
                  <a:srgbClr val="4D4D4D"/>
                </a:solidFill>
                <a:latin typeface="-apple-system"/>
              </a:rPr>
              <a:t>亮度</a:t>
            </a:r>
            <a:r>
              <a:rPr lang="en-US" altLang="zh-CN" dirty="0">
                <a:solidFill>
                  <a:srgbClr val="4D4D4D"/>
                </a:solidFill>
                <a:latin typeface="-apple-system"/>
              </a:rPr>
              <a:t>(Y)</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443159702"/>
              </p:ext>
            </p:extLst>
          </p:nvPr>
        </p:nvGraphicFramePr>
        <p:xfrm>
          <a:off x="5682343" y="884591"/>
          <a:ext cx="6128657" cy="3242227"/>
        </p:xfrm>
        <a:graphic>
          <a:graphicData uri="http://schemas.openxmlformats.org/drawingml/2006/table">
            <a:tbl>
              <a:tblPr/>
              <a:tblGrid>
                <a:gridCol w="2002971">
                  <a:extLst>
                    <a:ext uri="{9D8B030D-6E8A-4147-A177-3AD203B41FA5}">
                      <a16:colId xmlns:a16="http://schemas.microsoft.com/office/drawing/2014/main" val="2844507651"/>
                    </a:ext>
                  </a:extLst>
                </a:gridCol>
                <a:gridCol w="1186543">
                  <a:extLst>
                    <a:ext uri="{9D8B030D-6E8A-4147-A177-3AD203B41FA5}">
                      <a16:colId xmlns:a16="http://schemas.microsoft.com/office/drawing/2014/main" val="258648305"/>
                    </a:ext>
                  </a:extLst>
                </a:gridCol>
                <a:gridCol w="2939143">
                  <a:extLst>
                    <a:ext uri="{9D8B030D-6E8A-4147-A177-3AD203B41FA5}">
                      <a16:colId xmlns:a16="http://schemas.microsoft.com/office/drawing/2014/main" val="4053680191"/>
                    </a:ext>
                  </a:extLst>
                </a:gridCol>
              </a:tblGrid>
              <a:tr h="400781">
                <a:tc>
                  <a:txBody>
                    <a:bodyPr/>
                    <a:lstStyle/>
                    <a:p>
                      <a:pPr algn="ctr"/>
                      <a:r>
                        <a:rPr lang="zh-CN" altLang="en-US" sz="1700" b="1" dirty="0">
                          <a:solidFill>
                            <a:srgbClr val="4F4F4F"/>
                          </a:solidFill>
                          <a:effectLst/>
                        </a:rPr>
                        <a:t>整数值</a:t>
                      </a:r>
                      <a:endParaRPr lang="en-US" sz="1700" b="1"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ctr"/>
                      <a:r>
                        <a:rPr lang="zh-CN" altLang="en-US" sz="1700" b="1" dirty="0">
                          <a:solidFill>
                            <a:srgbClr val="4F4F4F"/>
                          </a:solidFill>
                          <a:effectLst/>
                        </a:rPr>
                        <a:t>组</a:t>
                      </a:r>
                      <a:endParaRPr lang="en-US" sz="1700" b="1"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ctr"/>
                      <a:r>
                        <a:rPr lang="zh-CN" altLang="en-US" sz="1700" b="1" dirty="0">
                          <a:solidFill>
                            <a:srgbClr val="4F4F4F"/>
                          </a:solidFill>
                          <a:effectLst/>
                        </a:rPr>
                        <a:t>实际保存值</a:t>
                      </a:r>
                      <a:endParaRPr lang="en-US" sz="1700" b="1"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062970012"/>
                  </a:ext>
                </a:extLst>
              </a:tr>
              <a:tr h="426715">
                <a:tc>
                  <a:txBody>
                    <a:bodyPr/>
                    <a:lstStyle/>
                    <a:p>
                      <a:pPr algn="ctr"/>
                      <a:r>
                        <a:rPr lang="en-US" sz="1700" b="0" dirty="0">
                          <a:solidFill>
                            <a:srgbClr val="4F4F4F"/>
                          </a:solidFill>
                          <a:effectLst/>
                        </a:rPr>
                        <a:t>0</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sz="1700" b="0" dirty="0">
                          <a:solidFill>
                            <a:srgbClr val="4F4F4F"/>
                          </a:solidFill>
                          <a:effectLst/>
                        </a:rPr>
                        <a:t>0</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dirty="0"/>
                        <a:t>-</a:t>
                      </a:r>
                      <a:endParaRPr lang="zh-CN" altLang="en-US" dirty="0"/>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776503739"/>
                  </a:ext>
                </a:extLst>
              </a:tr>
              <a:tr h="400781">
                <a:tc>
                  <a:txBody>
                    <a:bodyPr/>
                    <a:lstStyle/>
                    <a:p>
                      <a:pPr algn="ctr"/>
                      <a:r>
                        <a:rPr lang="en-US" sz="1700" b="0" dirty="0">
                          <a:solidFill>
                            <a:srgbClr val="4F4F4F"/>
                          </a:solidFill>
                          <a:effectLst/>
                        </a:rPr>
                        <a:t>-1,</a:t>
                      </a:r>
                      <a:r>
                        <a:rPr lang="en-US" sz="1700" b="0" baseline="0" dirty="0">
                          <a:solidFill>
                            <a:srgbClr val="4F4F4F"/>
                          </a:solidFill>
                          <a:effectLst/>
                        </a:rPr>
                        <a:t> </a:t>
                      </a:r>
                      <a:r>
                        <a:rPr lang="en-US" altLang="zh-CN" sz="1700" b="0" dirty="0">
                          <a:solidFill>
                            <a:srgbClr val="4F4F4F"/>
                          </a:solidFill>
                          <a:effectLst/>
                        </a:rPr>
                        <a:t>1</a:t>
                      </a:r>
                      <a:endParaRPr lang="en-US" sz="1700" b="0"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700" b="0" dirty="0">
                          <a:solidFill>
                            <a:srgbClr val="4F4F4F"/>
                          </a:solidFill>
                          <a:effectLst/>
                        </a:rPr>
                        <a:t>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700" b="0" dirty="0">
                          <a:solidFill>
                            <a:srgbClr val="4F4F4F"/>
                          </a:solidFill>
                          <a:effectLst/>
                        </a:rPr>
                        <a:t>0,1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554164"/>
                  </a:ext>
                </a:extLst>
              </a:tr>
              <a:tr h="400781">
                <a:tc>
                  <a:txBody>
                    <a:bodyPr/>
                    <a:lstStyle/>
                    <a:p>
                      <a:pPr algn="ctr"/>
                      <a:r>
                        <a:rPr lang="en-US" sz="1700" b="0" dirty="0">
                          <a:solidFill>
                            <a:srgbClr val="4F4F4F"/>
                          </a:solidFill>
                          <a:effectLst/>
                        </a:rPr>
                        <a:t>-3</a:t>
                      </a:r>
                      <a:r>
                        <a:rPr lang="en-US" altLang="zh-CN" sz="1700" b="0" dirty="0">
                          <a:solidFill>
                            <a:srgbClr val="4F4F4F"/>
                          </a:solidFill>
                          <a:effectLst/>
                        </a:rPr>
                        <a:t>, </a:t>
                      </a:r>
                      <a:r>
                        <a:rPr lang="en-US" altLang="zh-CN" sz="1700" b="0" dirty="0">
                          <a:solidFill>
                            <a:srgbClr val="FF0000"/>
                          </a:solidFill>
                          <a:effectLst/>
                        </a:rPr>
                        <a:t>-2</a:t>
                      </a:r>
                      <a:r>
                        <a:rPr lang="en-US" altLang="zh-CN" sz="1700" b="0" dirty="0">
                          <a:solidFill>
                            <a:srgbClr val="4F4F4F"/>
                          </a:solidFill>
                          <a:effectLst/>
                        </a:rPr>
                        <a:t>,</a:t>
                      </a:r>
                      <a:r>
                        <a:rPr lang="en-US" altLang="zh-CN" sz="1700" b="0" baseline="0" dirty="0">
                          <a:solidFill>
                            <a:srgbClr val="4F4F4F"/>
                          </a:solidFill>
                          <a:effectLst/>
                        </a:rPr>
                        <a:t> </a:t>
                      </a:r>
                      <a:r>
                        <a:rPr lang="en-US" altLang="zh-CN" sz="1700" b="0" dirty="0">
                          <a:solidFill>
                            <a:srgbClr val="4F4F4F"/>
                          </a:solidFill>
                          <a:effectLst/>
                        </a:rPr>
                        <a:t>2,</a:t>
                      </a:r>
                      <a:r>
                        <a:rPr lang="en-US" altLang="zh-CN" sz="1700" b="0" baseline="0" dirty="0">
                          <a:solidFill>
                            <a:srgbClr val="4F4F4F"/>
                          </a:solidFill>
                          <a:effectLst/>
                        </a:rPr>
                        <a:t> </a:t>
                      </a:r>
                      <a:r>
                        <a:rPr lang="en-US" altLang="zh-CN" sz="1700" b="0" dirty="0">
                          <a:solidFill>
                            <a:srgbClr val="4F4F4F"/>
                          </a:solidFill>
                          <a:effectLst/>
                        </a:rPr>
                        <a:t>3</a:t>
                      </a:r>
                      <a:endParaRPr lang="en-US" sz="1700" b="0"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sz="1700" b="0" dirty="0">
                          <a:solidFill>
                            <a:srgbClr val="4F4F4F"/>
                          </a:solidFill>
                          <a:effectLst/>
                        </a:rPr>
                        <a:t>2</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sz="1700" b="0" dirty="0">
                          <a:solidFill>
                            <a:schemeClr val="tx1"/>
                          </a:solidFill>
                          <a:effectLst/>
                        </a:rPr>
                        <a:t>00,</a:t>
                      </a:r>
                      <a:r>
                        <a:rPr lang="en-US" altLang="zh-CN" sz="1700" b="0" dirty="0">
                          <a:solidFill>
                            <a:srgbClr val="4210F8"/>
                          </a:solidFill>
                          <a:effectLst/>
                        </a:rPr>
                        <a:t>01</a:t>
                      </a:r>
                      <a:r>
                        <a:rPr lang="en-US" altLang="zh-CN" sz="1700" b="0" dirty="0">
                          <a:solidFill>
                            <a:schemeClr val="tx1"/>
                          </a:solidFill>
                          <a:effectLst/>
                        </a:rPr>
                        <a:t>,10,11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841610963"/>
                  </a:ext>
                </a:extLst>
              </a:tr>
              <a:tr h="400781">
                <a:tc>
                  <a:txBody>
                    <a:bodyPr/>
                    <a:lstStyle/>
                    <a:p>
                      <a:pPr algn="ctr"/>
                      <a:r>
                        <a:rPr lang="en-US" sz="1700" b="0" dirty="0">
                          <a:solidFill>
                            <a:srgbClr val="4F4F4F"/>
                          </a:solidFill>
                          <a:effectLst/>
                        </a:rPr>
                        <a:t>-7..-4,</a:t>
                      </a:r>
                      <a:r>
                        <a:rPr lang="en-US" sz="1700" b="0" baseline="0" dirty="0">
                          <a:solidFill>
                            <a:srgbClr val="4F4F4F"/>
                          </a:solidFill>
                          <a:effectLst/>
                        </a:rPr>
                        <a:t> 4..7</a:t>
                      </a:r>
                      <a:endParaRPr lang="en-US" sz="1700" b="0"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700" b="0" dirty="0">
                          <a:solidFill>
                            <a:srgbClr val="4F4F4F"/>
                          </a:solidFill>
                          <a:effectLst/>
                        </a:rPr>
                        <a:t>3</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700" b="0" dirty="0">
                          <a:solidFill>
                            <a:srgbClr val="4F4F4F"/>
                          </a:solidFill>
                          <a:effectLst/>
                        </a:rPr>
                        <a:t>000..011, 100..111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46084879"/>
                  </a:ext>
                </a:extLst>
              </a:tr>
              <a:tr h="400781">
                <a:tc>
                  <a:txBody>
                    <a:bodyPr/>
                    <a:lstStyle/>
                    <a:p>
                      <a:pPr algn="ctr"/>
                      <a:r>
                        <a:rPr lang="en-US" sz="1700" b="0" dirty="0">
                          <a:solidFill>
                            <a:srgbClr val="4F4F4F"/>
                          </a:solidFill>
                          <a:effectLst/>
                        </a:rPr>
                        <a:t>-15..-8,</a:t>
                      </a:r>
                      <a:r>
                        <a:rPr lang="en-US" sz="1700" b="0" baseline="0" dirty="0">
                          <a:solidFill>
                            <a:srgbClr val="4F4F4F"/>
                          </a:solidFill>
                          <a:effectLst/>
                        </a:rPr>
                        <a:t> 8..15</a:t>
                      </a:r>
                      <a:endParaRPr lang="en-US" sz="1700" b="0" dirty="0">
                        <a:solidFill>
                          <a:srgbClr val="4F4F4F"/>
                        </a:solidFill>
                        <a:effectLst/>
                      </a:endParaRP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sz="1700" b="0" dirty="0">
                          <a:solidFill>
                            <a:srgbClr val="4F4F4F"/>
                          </a:solidFill>
                          <a:effectLst/>
                        </a:rPr>
                        <a:t>4</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sz="1700" b="0" dirty="0">
                          <a:solidFill>
                            <a:srgbClr val="4F4F4F"/>
                          </a:solidFill>
                          <a:effectLst/>
                        </a:rPr>
                        <a:t>0000..0111, 1000..1111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76972692"/>
                  </a:ext>
                </a:extLst>
              </a:tr>
              <a:tr h="400781">
                <a:tc>
                  <a:txBody>
                    <a:bodyPr/>
                    <a:lstStyle/>
                    <a:p>
                      <a:pPr algn="ctr"/>
                      <a:r>
                        <a:rPr lang="en-US" sz="1700" b="0" dirty="0">
                          <a:solidFill>
                            <a:srgbClr val="4F4F4F"/>
                          </a:solidFill>
                          <a:effectLst/>
                        </a:rPr>
                        <a:t>-31..-16, 16..31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700" b="0" dirty="0">
                          <a:solidFill>
                            <a:srgbClr val="4F4F4F"/>
                          </a:solidFill>
                          <a:effectLst/>
                        </a:rPr>
                        <a:t>5</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700" b="0" dirty="0">
                          <a:solidFill>
                            <a:srgbClr val="4F4F4F"/>
                          </a:solidFill>
                          <a:effectLst/>
                        </a:rPr>
                        <a:t>00000..01111, 10000..11111</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7275446"/>
                  </a:ext>
                </a:extLst>
              </a:tr>
              <a:tr h="400781">
                <a:tc>
                  <a:txBody>
                    <a:bodyPr/>
                    <a:lstStyle/>
                    <a:p>
                      <a:pPr algn="ctr"/>
                      <a:r>
                        <a:rPr lang="en-US" sz="1700" b="0" dirty="0">
                          <a:solidFill>
                            <a:srgbClr val="4F4F4F"/>
                          </a:solidFill>
                          <a:effectLst/>
                        </a:rPr>
                        <a:t>…</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700" b="0" dirty="0">
                          <a:solidFill>
                            <a:srgbClr val="4F4F4F"/>
                          </a:solidFill>
                          <a:effectLst/>
                        </a:rPr>
                        <a:t>…</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700" b="0" dirty="0">
                          <a:solidFill>
                            <a:srgbClr val="4F4F4F"/>
                          </a:solidFill>
                          <a:effectLst/>
                        </a:rPr>
                        <a:t>…</a:t>
                      </a:r>
                    </a:p>
                  </a:txBody>
                  <a:tcPr marL="71568" marR="71568" marT="71568" marB="7156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86331636"/>
                  </a:ext>
                </a:extLst>
              </a:tr>
            </a:tbl>
          </a:graphicData>
        </a:graphic>
      </p:graphicFrame>
      <p:cxnSp>
        <p:nvCxnSpPr>
          <p:cNvPr id="7" name="肘形连接符 6"/>
          <p:cNvCxnSpPr>
            <a:stCxn id="2" idx="1"/>
            <a:endCxn id="8" idx="6"/>
          </p:cNvCxnSpPr>
          <p:nvPr/>
        </p:nvCxnSpPr>
        <p:spPr>
          <a:xfrm rot="10800000" flipV="1">
            <a:off x="2928195" y="487848"/>
            <a:ext cx="1346667" cy="1968871"/>
          </a:xfrm>
          <a:prstGeom prst="bentConnector3">
            <a:avLst>
              <a:gd name="adj1" fmla="val 16050"/>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2840982" y="2418620"/>
            <a:ext cx="87212"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888536" y="4877192"/>
            <a:ext cx="1317990" cy="461665"/>
          </a:xfrm>
          <a:prstGeom prst="rect">
            <a:avLst/>
          </a:prstGeom>
        </p:spPr>
        <p:txBody>
          <a:bodyPr wrap="none">
            <a:spAutoFit/>
          </a:bodyPr>
          <a:lstStyle/>
          <a:p>
            <a:r>
              <a:rPr lang="en-US" altLang="zh-CN" sz="2400" dirty="0">
                <a:solidFill>
                  <a:srgbClr val="FF0000"/>
                </a:solidFill>
              </a:rPr>
              <a:t>11011</a:t>
            </a:r>
            <a:r>
              <a:rPr lang="en-US" altLang="zh-CN" sz="2400" dirty="0">
                <a:solidFill>
                  <a:srgbClr val="4210F8"/>
                </a:solidFill>
              </a:rPr>
              <a:t>01</a:t>
            </a:r>
            <a:endParaRPr lang="zh-CN" altLang="en-US" sz="2400" dirty="0">
              <a:solidFill>
                <a:srgbClr val="4210F8"/>
              </a:solidFill>
            </a:endParaRPr>
          </a:p>
        </p:txBody>
      </p:sp>
      <p:sp>
        <p:nvSpPr>
          <p:cNvPr id="13" name="下箭头 12"/>
          <p:cNvSpPr/>
          <p:nvPr/>
        </p:nvSpPr>
        <p:spPr>
          <a:xfrm>
            <a:off x="5029200" y="2743200"/>
            <a:ext cx="348343" cy="500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14131" y="226871"/>
            <a:ext cx="1183337" cy="369332"/>
          </a:xfrm>
          <a:prstGeom prst="rect">
            <a:avLst/>
          </a:prstGeom>
        </p:spPr>
        <p:txBody>
          <a:bodyPr wrap="none">
            <a:spAutoFit/>
          </a:bodyPr>
          <a:lstStyle/>
          <a:p>
            <a:r>
              <a:rPr lang="en-US" altLang="zh-CN" dirty="0"/>
              <a:t>VLI</a:t>
            </a:r>
            <a:r>
              <a:rPr lang="zh-CN" altLang="en-US" dirty="0"/>
              <a:t>编码表</a:t>
            </a:r>
          </a:p>
        </p:txBody>
      </p:sp>
    </p:spTree>
    <p:extLst>
      <p:ext uri="{BB962C8B-B14F-4D97-AF65-F5344CB8AC3E}">
        <p14:creationId xmlns:p14="http://schemas.microsoft.com/office/powerpoint/2010/main" val="2434334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788A81A-7C25-4A1D-AE51-FAEC84629304}"/>
              </a:ext>
            </a:extLst>
          </p:cNvPr>
          <p:cNvSpPr txBox="1"/>
          <p:nvPr/>
        </p:nvSpPr>
        <p:spPr>
          <a:xfrm>
            <a:off x="180596" y="126661"/>
            <a:ext cx="3435556" cy="584775"/>
          </a:xfrm>
          <a:prstGeom prst="rect">
            <a:avLst/>
          </a:prstGeom>
          <a:solidFill>
            <a:schemeClr val="accent6"/>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zh-CN" altLang="en-US" sz="3200" dirty="0"/>
              <a:t>例</a:t>
            </a:r>
            <a:r>
              <a:rPr lang="en-US" altLang="zh-CN" sz="3200" dirty="0"/>
              <a:t>: </a:t>
            </a:r>
            <a:r>
              <a:rPr lang="zh-CN" altLang="en-US" sz="3200" dirty="0"/>
              <a:t>一个</a:t>
            </a:r>
            <a:r>
              <a:rPr lang="en-US" altLang="zh-CN" sz="3200" dirty="0"/>
              <a:t>MCU </a:t>
            </a:r>
            <a:r>
              <a:rPr lang="zh-CN" altLang="en-US" sz="3200" kern="100" dirty="0">
                <a:latin typeface="等线" panose="02010600030101010101" pitchFamily="2" charset="-122"/>
                <a:cs typeface="Times New Roman" panose="02020603050405020304" pitchFamily="18" charset="0"/>
              </a:rPr>
              <a:t>编码</a:t>
            </a:r>
            <a:endParaRPr lang="zh-CN" altLang="zh-CN" sz="3200" kern="100" dirty="0">
              <a:latin typeface="等线"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1A04BD21-1846-470D-AA64-09C91BDF55AA}"/>
              </a:ext>
            </a:extLst>
          </p:cNvPr>
          <p:cNvSpPr/>
          <p:nvPr/>
        </p:nvSpPr>
        <p:spPr>
          <a:xfrm>
            <a:off x="180596" y="5141170"/>
            <a:ext cx="11793968" cy="461665"/>
          </a:xfrm>
          <a:prstGeom prst="rect">
            <a:avLst/>
          </a:prstGeom>
        </p:spPr>
        <p:txBody>
          <a:bodyPr wrap="square">
            <a:spAutoFit/>
          </a:bodyPr>
          <a:lstStyle/>
          <a:p>
            <a:r>
              <a:rPr lang="en-US" altLang="zh-CN" sz="2400" dirty="0">
                <a:latin typeface="等线" panose="02010600030101010101" pitchFamily="2" charset="-122"/>
                <a:cs typeface="Times New Roman" panose="02020603050405020304" pitchFamily="18" charset="0"/>
              </a:rPr>
              <a:t>1111 1100 </a:t>
            </a:r>
            <a:r>
              <a:rPr lang="en-US" altLang="zh-CN" sz="2400" dirty="0">
                <a:solidFill>
                  <a:srgbClr val="FF0000"/>
                </a:solidFill>
                <a:latin typeface="等线" panose="02010600030101010101" pitchFamily="2" charset="-122"/>
                <a:cs typeface="Times New Roman" panose="02020603050405020304" pitchFamily="18" charset="0"/>
              </a:rPr>
              <a:t>1111 1111 </a:t>
            </a:r>
            <a:r>
              <a:rPr lang="en-US" altLang="zh-CN" sz="2400" dirty="0">
                <a:latin typeface="等线" panose="02010600030101010101" pitchFamily="2" charset="-122"/>
                <a:cs typeface="Times New Roman" panose="02020603050405020304" pitchFamily="18" charset="0"/>
              </a:rPr>
              <a:t>1110 0010 1010 1111 1110 1111 1111 0011 0001 0101 0111 1111</a:t>
            </a:r>
            <a:endParaRPr lang="zh-CN" altLang="en-US" sz="2400" dirty="0"/>
          </a:p>
        </p:txBody>
      </p:sp>
      <p:sp>
        <p:nvSpPr>
          <p:cNvPr id="10" name="矩形 9">
            <a:extLst>
              <a:ext uri="{FF2B5EF4-FFF2-40B4-BE49-F238E27FC236}">
                <a16:creationId xmlns:a16="http://schemas.microsoft.com/office/drawing/2014/main" id="{5ABA48D4-9261-45A1-8679-E156059B38D2}"/>
              </a:ext>
            </a:extLst>
          </p:cNvPr>
          <p:cNvSpPr/>
          <p:nvPr/>
        </p:nvSpPr>
        <p:spPr>
          <a:xfrm>
            <a:off x="2350278" y="1743906"/>
            <a:ext cx="3727302" cy="461665"/>
          </a:xfrm>
          <a:prstGeom prst="rect">
            <a:avLst/>
          </a:prstGeom>
          <a:ln>
            <a:solidFill>
              <a:schemeClr val="tx1"/>
            </a:solidFill>
          </a:ln>
        </p:spPr>
        <p:txBody>
          <a:bodyPr wrap="none">
            <a:spAutoFit/>
          </a:bodyPr>
          <a:lstStyle/>
          <a:p>
            <a:r>
              <a:rPr lang="en-US" altLang="zh-CN" sz="2400" dirty="0">
                <a:solidFill>
                  <a:srgbClr val="002060"/>
                </a:solidFill>
                <a:latin typeface="等线" panose="02010600030101010101" pitchFamily="2" charset="-122"/>
                <a:cs typeface="Times New Roman" panose="02020603050405020304" pitchFamily="18" charset="0"/>
              </a:rPr>
              <a:t>FC </a:t>
            </a:r>
            <a:r>
              <a:rPr lang="en-US" altLang="zh-CN" sz="2400" dirty="0">
                <a:solidFill>
                  <a:srgbClr val="FF0000"/>
                </a:solidFill>
                <a:latin typeface="等线" panose="02010600030101010101" pitchFamily="2" charset="-122"/>
                <a:cs typeface="Times New Roman" panose="02020603050405020304" pitchFamily="18" charset="0"/>
              </a:rPr>
              <a:t>FF</a:t>
            </a:r>
            <a:r>
              <a:rPr lang="en-US" altLang="zh-CN" sz="2400" dirty="0">
                <a:solidFill>
                  <a:srgbClr val="002060"/>
                </a:solidFill>
                <a:latin typeface="等线" panose="02010600030101010101" pitchFamily="2" charset="-122"/>
                <a:cs typeface="Times New Roman" panose="02020603050405020304" pitchFamily="18" charset="0"/>
              </a:rPr>
              <a:t> </a:t>
            </a:r>
            <a:r>
              <a:rPr lang="en-US" altLang="zh-CN" sz="2400" dirty="0">
                <a:solidFill>
                  <a:srgbClr val="002060"/>
                </a:solidFill>
                <a:highlight>
                  <a:srgbClr val="FFFF00"/>
                </a:highlight>
                <a:latin typeface="等线" panose="02010600030101010101" pitchFamily="2" charset="-122"/>
                <a:cs typeface="Times New Roman" panose="02020603050405020304" pitchFamily="18" charset="0"/>
              </a:rPr>
              <a:t>00</a:t>
            </a:r>
            <a:r>
              <a:rPr lang="en-US" altLang="zh-CN" sz="2400" dirty="0">
                <a:solidFill>
                  <a:srgbClr val="002060"/>
                </a:solidFill>
                <a:latin typeface="等线" panose="02010600030101010101" pitchFamily="2" charset="-122"/>
                <a:cs typeface="Times New Roman" panose="02020603050405020304" pitchFamily="18" charset="0"/>
              </a:rPr>
              <a:t> E2 AF EF F3 15 7F</a:t>
            </a:r>
            <a:endParaRPr lang="zh-CN" altLang="en-US" sz="2400" dirty="0"/>
          </a:p>
        </p:txBody>
      </p:sp>
      <p:sp>
        <p:nvSpPr>
          <p:cNvPr id="12" name="矩形 11">
            <a:extLst>
              <a:ext uri="{FF2B5EF4-FFF2-40B4-BE49-F238E27FC236}">
                <a16:creationId xmlns:a16="http://schemas.microsoft.com/office/drawing/2014/main" id="{5DC139D1-1E13-409D-8758-D388D1D4C433}"/>
              </a:ext>
            </a:extLst>
          </p:cNvPr>
          <p:cNvSpPr/>
          <p:nvPr/>
        </p:nvSpPr>
        <p:spPr>
          <a:xfrm>
            <a:off x="614349" y="1131949"/>
            <a:ext cx="2254143" cy="461665"/>
          </a:xfrm>
          <a:prstGeom prst="rect">
            <a:avLst/>
          </a:prstGeom>
        </p:spPr>
        <p:txBody>
          <a:bodyPr wrap="none">
            <a:spAutoFit/>
          </a:bodyPr>
          <a:lstStyle/>
          <a:p>
            <a:r>
              <a:rPr lang="en-US" altLang="zh-CN" sz="2400" dirty="0"/>
              <a:t>2 </a:t>
            </a:r>
            <a:r>
              <a:rPr lang="zh-CN" altLang="en-US" sz="2400" dirty="0"/>
              <a:t>个</a:t>
            </a:r>
            <a:r>
              <a:rPr lang="en-US" altLang="zh-CN" sz="2400" dirty="0"/>
              <a:t>MCU </a:t>
            </a:r>
            <a:r>
              <a:rPr lang="zh-CN" altLang="en-US" sz="2400" dirty="0"/>
              <a:t>编码</a:t>
            </a:r>
            <a:r>
              <a:rPr lang="en-US" altLang="zh-CN" sz="2400" dirty="0"/>
              <a:t> :</a:t>
            </a:r>
            <a:endParaRPr lang="zh-CN" altLang="en-US" sz="2400" dirty="0"/>
          </a:p>
        </p:txBody>
      </p:sp>
      <p:sp>
        <p:nvSpPr>
          <p:cNvPr id="13" name="矩形 12">
            <a:extLst>
              <a:ext uri="{FF2B5EF4-FFF2-40B4-BE49-F238E27FC236}">
                <a16:creationId xmlns:a16="http://schemas.microsoft.com/office/drawing/2014/main" id="{C10E942E-E786-4018-8E35-9F45B91316B9}"/>
              </a:ext>
            </a:extLst>
          </p:cNvPr>
          <p:cNvSpPr/>
          <p:nvPr/>
        </p:nvSpPr>
        <p:spPr>
          <a:xfrm>
            <a:off x="7015267" y="2423383"/>
            <a:ext cx="5367175" cy="461665"/>
          </a:xfrm>
          <a:prstGeom prst="rect">
            <a:avLst/>
          </a:prstGeom>
        </p:spPr>
        <p:txBody>
          <a:bodyPr wrap="none">
            <a:spAutoFit/>
          </a:bodyPr>
          <a:lstStyle/>
          <a:p>
            <a:r>
              <a:rPr lang="en-US" altLang="zh-CN" sz="2400" dirty="0"/>
              <a:t>JPEG </a:t>
            </a:r>
            <a:r>
              <a:rPr lang="zh-CN" altLang="en-US" sz="2400" dirty="0"/>
              <a:t>标记为</a:t>
            </a:r>
            <a:r>
              <a:rPr lang="en-US" altLang="zh-CN" sz="2400" dirty="0"/>
              <a:t> 0xFF </a:t>
            </a:r>
            <a:r>
              <a:rPr lang="zh-CN" altLang="en-US" sz="2400" dirty="0"/>
              <a:t>字节</a:t>
            </a:r>
            <a:r>
              <a:rPr lang="en-US" altLang="zh-CN" sz="2400" dirty="0"/>
              <a:t>, </a:t>
            </a:r>
            <a:r>
              <a:rPr lang="zh-CN" altLang="en-US" sz="2400" dirty="0"/>
              <a:t>跟着非零字节</a:t>
            </a:r>
          </a:p>
        </p:txBody>
      </p:sp>
      <p:sp>
        <p:nvSpPr>
          <p:cNvPr id="15" name="矩形 14">
            <a:extLst>
              <a:ext uri="{FF2B5EF4-FFF2-40B4-BE49-F238E27FC236}">
                <a16:creationId xmlns:a16="http://schemas.microsoft.com/office/drawing/2014/main" id="{B9135D5C-F94B-4D83-8CAF-C94EEA7B933F}"/>
              </a:ext>
            </a:extLst>
          </p:cNvPr>
          <p:cNvSpPr/>
          <p:nvPr/>
        </p:nvSpPr>
        <p:spPr>
          <a:xfrm>
            <a:off x="3240595" y="2925028"/>
            <a:ext cx="9038052" cy="461665"/>
          </a:xfrm>
          <a:prstGeom prst="rect">
            <a:avLst/>
          </a:prstGeom>
        </p:spPr>
        <p:txBody>
          <a:bodyPr wrap="none">
            <a:spAutoFit/>
          </a:bodyPr>
          <a:lstStyle/>
          <a:p>
            <a:r>
              <a:rPr lang="zh-CN" altLang="en-US" sz="2400" dirty="0">
                <a:latin typeface="等线" panose="02010600030101010101" pitchFamily="2" charset="-122"/>
                <a:cs typeface="Times New Roman" panose="02020603050405020304" pitchFamily="18" charset="0"/>
              </a:rPr>
              <a:t>若</a:t>
            </a:r>
            <a:r>
              <a:rPr lang="en-US" altLang="zh-CN" sz="2400" dirty="0">
                <a:latin typeface="等线" panose="02010600030101010101" pitchFamily="2" charset="-122"/>
                <a:cs typeface="Times New Roman" panose="02020603050405020304" pitchFamily="18" charset="0"/>
              </a:rPr>
              <a:t>jpeg</a:t>
            </a:r>
            <a:r>
              <a:rPr lang="zh-CN" altLang="en-US" sz="2400" dirty="0">
                <a:latin typeface="等线" panose="02010600030101010101" pitchFamily="2" charset="-122"/>
                <a:cs typeface="Times New Roman" panose="02020603050405020304" pitchFamily="18" charset="0"/>
              </a:rPr>
              <a:t>的数据为</a:t>
            </a:r>
            <a:r>
              <a:rPr lang="en-US" altLang="zh-CN" sz="2400" dirty="0">
                <a:latin typeface="等线" panose="02010600030101010101" pitchFamily="2" charset="-122"/>
                <a:cs typeface="Times New Roman" panose="02020603050405020304" pitchFamily="18" charset="0"/>
              </a:rPr>
              <a:t>0xFF , </a:t>
            </a:r>
            <a:r>
              <a:rPr lang="zh-CN" altLang="en-US" sz="2400" dirty="0">
                <a:latin typeface="等线" panose="02010600030101010101" pitchFamily="2" charset="-122"/>
                <a:cs typeface="Times New Roman" panose="02020603050405020304" pitchFamily="18" charset="0"/>
              </a:rPr>
              <a:t>就需要在</a:t>
            </a:r>
            <a:r>
              <a:rPr lang="en-US" altLang="zh-CN" sz="2400" dirty="0">
                <a:latin typeface="等线" panose="02010600030101010101" pitchFamily="2" charset="-122"/>
                <a:cs typeface="Times New Roman" panose="02020603050405020304" pitchFamily="18" charset="0"/>
              </a:rPr>
              <a:t>0xFF</a:t>
            </a:r>
            <a:r>
              <a:rPr lang="zh-CN" altLang="en-US" sz="2400" dirty="0">
                <a:latin typeface="等线" panose="02010600030101010101" pitchFamily="2" charset="-122"/>
                <a:cs typeface="Times New Roman" panose="02020603050405020304" pitchFamily="18" charset="0"/>
              </a:rPr>
              <a:t>后跟着</a:t>
            </a:r>
            <a:r>
              <a:rPr lang="en-US" altLang="zh-CN" sz="2400" dirty="0">
                <a:latin typeface="等线" panose="02010600030101010101" pitchFamily="2" charset="-122"/>
                <a:cs typeface="Times New Roman" panose="02020603050405020304" pitchFamily="18" charset="0"/>
              </a:rPr>
              <a:t> 0x00</a:t>
            </a:r>
            <a:r>
              <a:rPr lang="zh-CN" altLang="en-US" sz="2400" dirty="0">
                <a:latin typeface="等线" panose="02010600030101010101" pitchFamily="2" charset="-122"/>
                <a:cs typeface="Times New Roman" panose="02020603050405020304" pitchFamily="18" charset="0"/>
              </a:rPr>
              <a:t>，因此此处为数据</a:t>
            </a:r>
            <a:endParaRPr lang="zh-CN" altLang="en-US" sz="2400" dirty="0"/>
          </a:p>
        </p:txBody>
      </p:sp>
      <p:sp>
        <p:nvSpPr>
          <p:cNvPr id="16" name="矩形 15">
            <a:extLst>
              <a:ext uri="{FF2B5EF4-FFF2-40B4-BE49-F238E27FC236}">
                <a16:creationId xmlns:a16="http://schemas.microsoft.com/office/drawing/2014/main" id="{8771B427-C743-477B-B419-607881E041C6}"/>
              </a:ext>
            </a:extLst>
          </p:cNvPr>
          <p:cNvSpPr/>
          <p:nvPr/>
        </p:nvSpPr>
        <p:spPr>
          <a:xfrm>
            <a:off x="1581327" y="3759789"/>
            <a:ext cx="3318537" cy="461665"/>
          </a:xfrm>
          <a:prstGeom prst="rect">
            <a:avLst/>
          </a:prstGeom>
          <a:ln>
            <a:solidFill>
              <a:schemeClr val="tx1"/>
            </a:solidFill>
          </a:ln>
        </p:spPr>
        <p:txBody>
          <a:bodyPr wrap="none">
            <a:spAutoFit/>
          </a:bodyPr>
          <a:lstStyle/>
          <a:p>
            <a:r>
              <a:rPr lang="en-US" altLang="zh-CN" sz="2400" dirty="0">
                <a:solidFill>
                  <a:srgbClr val="002060"/>
                </a:solidFill>
                <a:latin typeface="等线" panose="02010600030101010101" pitchFamily="2" charset="-122"/>
                <a:cs typeface="Times New Roman" panose="02020603050405020304" pitchFamily="18" charset="0"/>
              </a:rPr>
              <a:t>FC </a:t>
            </a:r>
            <a:r>
              <a:rPr lang="en-US" altLang="zh-CN" sz="2400" dirty="0">
                <a:solidFill>
                  <a:srgbClr val="FF0000"/>
                </a:solidFill>
                <a:latin typeface="等线" panose="02010600030101010101" pitchFamily="2" charset="-122"/>
                <a:cs typeface="Times New Roman" panose="02020603050405020304" pitchFamily="18" charset="0"/>
              </a:rPr>
              <a:t>FF</a:t>
            </a:r>
            <a:r>
              <a:rPr lang="en-US" altLang="zh-CN" sz="2400" dirty="0">
                <a:solidFill>
                  <a:srgbClr val="002060"/>
                </a:solidFill>
                <a:latin typeface="等线" panose="02010600030101010101" pitchFamily="2" charset="-122"/>
                <a:cs typeface="Times New Roman" panose="02020603050405020304" pitchFamily="18" charset="0"/>
              </a:rPr>
              <a:t> E2 AF EF F3 15 7F</a:t>
            </a:r>
            <a:endParaRPr lang="zh-CN" altLang="en-US" sz="2400" dirty="0"/>
          </a:p>
        </p:txBody>
      </p:sp>
      <p:sp>
        <p:nvSpPr>
          <p:cNvPr id="17" name="箭头: 下 16">
            <a:extLst>
              <a:ext uri="{FF2B5EF4-FFF2-40B4-BE49-F238E27FC236}">
                <a16:creationId xmlns:a16="http://schemas.microsoft.com/office/drawing/2014/main" id="{D950FABB-4F2C-4534-A24C-8F2E5C5AC288}"/>
              </a:ext>
            </a:extLst>
          </p:cNvPr>
          <p:cNvSpPr/>
          <p:nvPr/>
        </p:nvSpPr>
        <p:spPr>
          <a:xfrm>
            <a:off x="2719273" y="2559818"/>
            <a:ext cx="298438" cy="1053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5BEA835-97C4-4753-9C03-C7DF603A35E6}"/>
              </a:ext>
            </a:extLst>
          </p:cNvPr>
          <p:cNvSpPr/>
          <p:nvPr/>
        </p:nvSpPr>
        <p:spPr>
          <a:xfrm>
            <a:off x="3240596" y="984883"/>
            <a:ext cx="1507144" cy="461665"/>
          </a:xfrm>
          <a:prstGeom prst="rect">
            <a:avLst/>
          </a:prstGeom>
        </p:spPr>
        <p:txBody>
          <a:bodyPr wrap="none">
            <a:spAutoFit/>
          </a:bodyPr>
          <a:lstStyle/>
          <a:p>
            <a:r>
              <a:rPr lang="en-US" altLang="zh-CN" sz="2400" dirty="0">
                <a:latin typeface="等线" panose="02010600030101010101" pitchFamily="2" charset="-122"/>
                <a:cs typeface="Times New Roman" panose="02020603050405020304" pitchFamily="18" charset="0"/>
              </a:rPr>
              <a:t> stuff byte</a:t>
            </a:r>
            <a:endParaRPr lang="zh-CN" altLang="en-US" sz="2400" dirty="0"/>
          </a:p>
        </p:txBody>
      </p:sp>
      <p:cxnSp>
        <p:nvCxnSpPr>
          <p:cNvPr id="20" name="直接箭头连接符 19">
            <a:extLst>
              <a:ext uri="{FF2B5EF4-FFF2-40B4-BE49-F238E27FC236}">
                <a16:creationId xmlns:a16="http://schemas.microsoft.com/office/drawing/2014/main" id="{86049CFC-6908-487E-9F2C-73E1B0AC2148}"/>
              </a:ext>
            </a:extLst>
          </p:cNvPr>
          <p:cNvCxnSpPr>
            <a:cxnSpLocks/>
            <a:stCxn id="18" idx="2"/>
          </p:cNvCxnSpPr>
          <p:nvPr/>
        </p:nvCxnSpPr>
        <p:spPr>
          <a:xfrm flipH="1">
            <a:off x="3585452" y="1446548"/>
            <a:ext cx="408716" cy="301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箭头: 下 22">
            <a:extLst>
              <a:ext uri="{FF2B5EF4-FFF2-40B4-BE49-F238E27FC236}">
                <a16:creationId xmlns:a16="http://schemas.microsoft.com/office/drawing/2014/main" id="{9E87A8C8-B40B-47B5-9EAF-48CC2F840B3A}"/>
              </a:ext>
            </a:extLst>
          </p:cNvPr>
          <p:cNvSpPr/>
          <p:nvPr/>
        </p:nvSpPr>
        <p:spPr>
          <a:xfrm>
            <a:off x="2200023" y="4458288"/>
            <a:ext cx="298438" cy="4228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9135D5C-F94B-4D83-8CAF-C94EEA7B933F}"/>
              </a:ext>
            </a:extLst>
          </p:cNvPr>
          <p:cNvSpPr/>
          <p:nvPr/>
        </p:nvSpPr>
        <p:spPr>
          <a:xfrm>
            <a:off x="781108" y="3271378"/>
            <a:ext cx="800219" cy="461665"/>
          </a:xfrm>
          <a:prstGeom prst="rect">
            <a:avLst/>
          </a:prstGeom>
        </p:spPr>
        <p:txBody>
          <a:bodyPr wrap="none">
            <a:spAutoFit/>
          </a:bodyPr>
          <a:lstStyle/>
          <a:p>
            <a:r>
              <a:rPr lang="zh-CN" altLang="en-US" sz="2400" dirty="0"/>
              <a:t>去零</a:t>
            </a:r>
          </a:p>
        </p:txBody>
      </p:sp>
    </p:spTree>
    <p:extLst>
      <p:ext uri="{BB962C8B-B14F-4D97-AF65-F5344CB8AC3E}">
        <p14:creationId xmlns:p14="http://schemas.microsoft.com/office/powerpoint/2010/main" val="945417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3677224-152C-4216-BF0E-F7D7FB729723}"/>
              </a:ext>
            </a:extLst>
          </p:cNvPr>
          <p:cNvSpPr txBox="1"/>
          <p:nvPr/>
        </p:nvSpPr>
        <p:spPr>
          <a:xfrm>
            <a:off x="230566" y="122906"/>
            <a:ext cx="2464136" cy="523220"/>
          </a:xfrm>
          <a:prstGeom prst="rect">
            <a:avLst/>
          </a:prstGeom>
          <a:solidFill>
            <a:schemeClr val="accent2"/>
          </a:solid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altLang="zh-CN" sz="2800" dirty="0"/>
              <a:t>JPEG </a:t>
            </a:r>
            <a:r>
              <a:rPr lang="zh-CN" altLang="en-US" sz="2800" dirty="0"/>
              <a:t>算法原理</a:t>
            </a:r>
          </a:p>
        </p:txBody>
      </p:sp>
      <p:sp>
        <p:nvSpPr>
          <p:cNvPr id="7" name="矩形 6">
            <a:extLst>
              <a:ext uri="{FF2B5EF4-FFF2-40B4-BE49-F238E27FC236}">
                <a16:creationId xmlns:a16="http://schemas.microsoft.com/office/drawing/2014/main" id="{B9BA12A6-316E-4E84-8AAD-1807CB60EC91}"/>
              </a:ext>
            </a:extLst>
          </p:cNvPr>
          <p:cNvSpPr/>
          <p:nvPr/>
        </p:nvSpPr>
        <p:spPr>
          <a:xfrm>
            <a:off x="2666623" y="164064"/>
            <a:ext cx="2993127" cy="461665"/>
          </a:xfrm>
          <a:prstGeom prst="rect">
            <a:avLst/>
          </a:prstGeom>
        </p:spPr>
        <p:txBody>
          <a:bodyPr wrap="none">
            <a:spAutoFit/>
          </a:bodyPr>
          <a:lstStyle/>
          <a:p>
            <a:pPr marL="342900" indent="-342900">
              <a:buFont typeface="Arial" panose="020B0604020202020204" pitchFamily="34" charset="0"/>
              <a:buChar char="•"/>
            </a:pPr>
            <a:r>
              <a:rPr lang="zh-CN" altLang="en-US" sz="2400" dirty="0"/>
              <a:t>有损图像压缩方法</a:t>
            </a:r>
          </a:p>
        </p:txBody>
      </p:sp>
      <p:grpSp>
        <p:nvGrpSpPr>
          <p:cNvPr id="8" name="组合 7">
            <a:extLst>
              <a:ext uri="{FF2B5EF4-FFF2-40B4-BE49-F238E27FC236}">
                <a16:creationId xmlns:a16="http://schemas.microsoft.com/office/drawing/2014/main" id="{1BA0F6EA-7DD8-4520-B78F-F8F66107B019}"/>
              </a:ext>
            </a:extLst>
          </p:cNvPr>
          <p:cNvGrpSpPr/>
          <p:nvPr/>
        </p:nvGrpSpPr>
        <p:grpSpPr>
          <a:xfrm>
            <a:off x="1822623" y="1278924"/>
            <a:ext cx="790828" cy="823784"/>
            <a:chOff x="1260390" y="2446638"/>
            <a:chExt cx="790828" cy="823784"/>
          </a:xfrm>
        </p:grpSpPr>
        <p:sp>
          <p:nvSpPr>
            <p:cNvPr id="9" name="矩形 8">
              <a:extLst>
                <a:ext uri="{FF2B5EF4-FFF2-40B4-BE49-F238E27FC236}">
                  <a16:creationId xmlns:a16="http://schemas.microsoft.com/office/drawing/2014/main" id="{172D8D5F-F296-4415-92B5-C2D6E965C3BD}"/>
                </a:ext>
              </a:extLst>
            </p:cNvPr>
            <p:cNvSpPr/>
            <p:nvPr/>
          </p:nvSpPr>
          <p:spPr>
            <a:xfrm>
              <a:off x="1260390"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D578C23-63C1-4108-9D3D-F90B198D2291}"/>
                </a:ext>
              </a:extLst>
            </p:cNvPr>
            <p:cNvSpPr/>
            <p:nvPr/>
          </p:nvSpPr>
          <p:spPr>
            <a:xfrm>
              <a:off x="1458097"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F0DCCED-1296-4391-BF2F-CF42227E08AD}"/>
                </a:ext>
              </a:extLst>
            </p:cNvPr>
            <p:cNvSpPr/>
            <p:nvPr/>
          </p:nvSpPr>
          <p:spPr>
            <a:xfrm>
              <a:off x="1260390"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C5AEEA7-0CCC-487E-9EC7-84345B3486E6}"/>
                </a:ext>
              </a:extLst>
            </p:cNvPr>
            <p:cNvSpPr/>
            <p:nvPr/>
          </p:nvSpPr>
          <p:spPr>
            <a:xfrm>
              <a:off x="1458097"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7A1255D-C846-454F-AF78-114504F77B84}"/>
                </a:ext>
              </a:extLst>
            </p:cNvPr>
            <p:cNvSpPr/>
            <p:nvPr/>
          </p:nvSpPr>
          <p:spPr>
            <a:xfrm>
              <a:off x="1655804"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D4CA1AF-E919-4888-BD48-5C6B93D65CF7}"/>
                </a:ext>
              </a:extLst>
            </p:cNvPr>
            <p:cNvSpPr/>
            <p:nvPr/>
          </p:nvSpPr>
          <p:spPr>
            <a:xfrm>
              <a:off x="1853511"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6DBD46E-671B-4A0E-AF0A-DB9C245DC2BF}"/>
                </a:ext>
              </a:extLst>
            </p:cNvPr>
            <p:cNvSpPr/>
            <p:nvPr/>
          </p:nvSpPr>
          <p:spPr>
            <a:xfrm>
              <a:off x="1655804"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CAE4D0D-92F9-4303-B28B-90E0DE526FFB}"/>
                </a:ext>
              </a:extLst>
            </p:cNvPr>
            <p:cNvSpPr/>
            <p:nvPr/>
          </p:nvSpPr>
          <p:spPr>
            <a:xfrm>
              <a:off x="1853511"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45EEE2A-CD4E-4B85-AAA0-BABC27A884AE}"/>
                </a:ext>
              </a:extLst>
            </p:cNvPr>
            <p:cNvSpPr/>
            <p:nvPr/>
          </p:nvSpPr>
          <p:spPr>
            <a:xfrm>
              <a:off x="1260390"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CC82C34-BDE9-4E1A-A127-646E55386BD3}"/>
                </a:ext>
              </a:extLst>
            </p:cNvPr>
            <p:cNvSpPr/>
            <p:nvPr/>
          </p:nvSpPr>
          <p:spPr>
            <a:xfrm>
              <a:off x="1458097"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8A6ECB2-DA77-448F-B71F-F13BE11FB8AA}"/>
                </a:ext>
              </a:extLst>
            </p:cNvPr>
            <p:cNvSpPr/>
            <p:nvPr/>
          </p:nvSpPr>
          <p:spPr>
            <a:xfrm>
              <a:off x="1260390"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90D75B4-01FE-4523-86C5-531BB46D047F}"/>
                </a:ext>
              </a:extLst>
            </p:cNvPr>
            <p:cNvSpPr/>
            <p:nvPr/>
          </p:nvSpPr>
          <p:spPr>
            <a:xfrm>
              <a:off x="1458097"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45C5451-5F5E-4FD7-8957-688BD5579FB8}"/>
                </a:ext>
              </a:extLst>
            </p:cNvPr>
            <p:cNvSpPr/>
            <p:nvPr/>
          </p:nvSpPr>
          <p:spPr>
            <a:xfrm>
              <a:off x="1655804"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515754E-8D0E-4231-B1E1-57ABDE6C1A6B}"/>
                </a:ext>
              </a:extLst>
            </p:cNvPr>
            <p:cNvSpPr/>
            <p:nvPr/>
          </p:nvSpPr>
          <p:spPr>
            <a:xfrm>
              <a:off x="1853511"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B9CFD35-0D76-494E-987E-14817D85DF77}"/>
                </a:ext>
              </a:extLst>
            </p:cNvPr>
            <p:cNvSpPr/>
            <p:nvPr/>
          </p:nvSpPr>
          <p:spPr>
            <a:xfrm>
              <a:off x="1655804"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EEA308F-99C1-4735-BFDE-17B7E9F18078}"/>
                </a:ext>
              </a:extLst>
            </p:cNvPr>
            <p:cNvSpPr/>
            <p:nvPr/>
          </p:nvSpPr>
          <p:spPr>
            <a:xfrm>
              <a:off x="1853511"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7B1D0294-67CC-400E-B4A2-4050ABD50492}"/>
              </a:ext>
            </a:extLst>
          </p:cNvPr>
          <p:cNvGrpSpPr/>
          <p:nvPr/>
        </p:nvGrpSpPr>
        <p:grpSpPr>
          <a:xfrm>
            <a:off x="1674341" y="1414848"/>
            <a:ext cx="790828" cy="823784"/>
            <a:chOff x="1412790" y="2599038"/>
            <a:chExt cx="790828" cy="823784"/>
          </a:xfrm>
        </p:grpSpPr>
        <p:sp>
          <p:nvSpPr>
            <p:cNvPr id="26" name="矩形 25">
              <a:extLst>
                <a:ext uri="{FF2B5EF4-FFF2-40B4-BE49-F238E27FC236}">
                  <a16:creationId xmlns:a16="http://schemas.microsoft.com/office/drawing/2014/main" id="{37FE26F2-1E33-4E52-AC64-C5154C519C5F}"/>
                </a:ext>
              </a:extLst>
            </p:cNvPr>
            <p:cNvSpPr/>
            <p:nvPr/>
          </p:nvSpPr>
          <p:spPr>
            <a:xfrm>
              <a:off x="1412790"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BCAC8C6-B2AE-4989-8944-112E9B60F615}"/>
                </a:ext>
              </a:extLst>
            </p:cNvPr>
            <p:cNvSpPr/>
            <p:nvPr/>
          </p:nvSpPr>
          <p:spPr>
            <a:xfrm>
              <a:off x="1610497"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665821C-DAB7-49E8-AF6F-491636E80C96}"/>
                </a:ext>
              </a:extLst>
            </p:cNvPr>
            <p:cNvSpPr/>
            <p:nvPr/>
          </p:nvSpPr>
          <p:spPr>
            <a:xfrm>
              <a:off x="1412790"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46815A-47C8-4D95-BEC0-8E1B510CC331}"/>
                </a:ext>
              </a:extLst>
            </p:cNvPr>
            <p:cNvSpPr/>
            <p:nvPr/>
          </p:nvSpPr>
          <p:spPr>
            <a:xfrm>
              <a:off x="1610497"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1A25E4F-D84E-4A9E-8DC7-5310CBFF7891}"/>
                </a:ext>
              </a:extLst>
            </p:cNvPr>
            <p:cNvSpPr/>
            <p:nvPr/>
          </p:nvSpPr>
          <p:spPr>
            <a:xfrm>
              <a:off x="1808204"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AE3953B4-B542-4C75-B135-1FA3F5523A34}"/>
                </a:ext>
              </a:extLst>
            </p:cNvPr>
            <p:cNvSpPr/>
            <p:nvPr/>
          </p:nvSpPr>
          <p:spPr>
            <a:xfrm>
              <a:off x="2005911"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4CE7165C-EAAE-4127-9AB7-92D375A940FA}"/>
                </a:ext>
              </a:extLst>
            </p:cNvPr>
            <p:cNvSpPr/>
            <p:nvPr/>
          </p:nvSpPr>
          <p:spPr>
            <a:xfrm>
              <a:off x="1808204"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DE30535-1C26-4FC0-B52B-C68DC8C222DD}"/>
                </a:ext>
              </a:extLst>
            </p:cNvPr>
            <p:cNvSpPr/>
            <p:nvPr/>
          </p:nvSpPr>
          <p:spPr>
            <a:xfrm>
              <a:off x="2005911"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2D6E0A40-E0B5-4019-BC09-200C2645CECC}"/>
                </a:ext>
              </a:extLst>
            </p:cNvPr>
            <p:cNvSpPr/>
            <p:nvPr/>
          </p:nvSpPr>
          <p:spPr>
            <a:xfrm>
              <a:off x="1412790"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F48FB6C-51AD-4E4C-A76A-B6A5006FA6C7}"/>
                </a:ext>
              </a:extLst>
            </p:cNvPr>
            <p:cNvSpPr/>
            <p:nvPr/>
          </p:nvSpPr>
          <p:spPr>
            <a:xfrm>
              <a:off x="1610497"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33B9381-6FFE-4AC5-A73A-12A1FDB70F72}"/>
                </a:ext>
              </a:extLst>
            </p:cNvPr>
            <p:cNvSpPr/>
            <p:nvPr/>
          </p:nvSpPr>
          <p:spPr>
            <a:xfrm>
              <a:off x="1412790"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847B52DF-256E-42F5-9D6D-809F1808FF57}"/>
                </a:ext>
              </a:extLst>
            </p:cNvPr>
            <p:cNvSpPr/>
            <p:nvPr/>
          </p:nvSpPr>
          <p:spPr>
            <a:xfrm>
              <a:off x="1610497"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EB060BA-DC31-4B25-9533-1800111788DD}"/>
                </a:ext>
              </a:extLst>
            </p:cNvPr>
            <p:cNvSpPr/>
            <p:nvPr/>
          </p:nvSpPr>
          <p:spPr>
            <a:xfrm>
              <a:off x="1808204"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0DA2CE7-0619-4552-9818-53E19748F9B3}"/>
                </a:ext>
              </a:extLst>
            </p:cNvPr>
            <p:cNvSpPr/>
            <p:nvPr/>
          </p:nvSpPr>
          <p:spPr>
            <a:xfrm>
              <a:off x="2005911"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6EFDE5C-5B0E-43D6-80F4-6ADC30A76C61}"/>
                </a:ext>
              </a:extLst>
            </p:cNvPr>
            <p:cNvSpPr/>
            <p:nvPr/>
          </p:nvSpPr>
          <p:spPr>
            <a:xfrm>
              <a:off x="1808204"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BA17428-C336-4CBD-AD63-E62A1FFE06C9}"/>
                </a:ext>
              </a:extLst>
            </p:cNvPr>
            <p:cNvSpPr/>
            <p:nvPr/>
          </p:nvSpPr>
          <p:spPr>
            <a:xfrm>
              <a:off x="2005911"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FC44AFA3-0A69-4D74-B25F-51066B2E412B}"/>
              </a:ext>
            </a:extLst>
          </p:cNvPr>
          <p:cNvGrpSpPr/>
          <p:nvPr/>
        </p:nvGrpSpPr>
        <p:grpSpPr>
          <a:xfrm>
            <a:off x="1526059" y="1554892"/>
            <a:ext cx="790828" cy="823784"/>
            <a:chOff x="1412790" y="2599038"/>
            <a:chExt cx="790828" cy="823784"/>
          </a:xfrm>
        </p:grpSpPr>
        <p:sp>
          <p:nvSpPr>
            <p:cNvPr id="43" name="矩形 42">
              <a:extLst>
                <a:ext uri="{FF2B5EF4-FFF2-40B4-BE49-F238E27FC236}">
                  <a16:creationId xmlns:a16="http://schemas.microsoft.com/office/drawing/2014/main" id="{BFB5C943-67E3-4D24-8DC2-434DF9B82295}"/>
                </a:ext>
              </a:extLst>
            </p:cNvPr>
            <p:cNvSpPr/>
            <p:nvPr/>
          </p:nvSpPr>
          <p:spPr>
            <a:xfrm>
              <a:off x="1412790"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22CA7557-2F16-4C30-96E8-5297CA36DB4A}"/>
                </a:ext>
              </a:extLst>
            </p:cNvPr>
            <p:cNvSpPr/>
            <p:nvPr/>
          </p:nvSpPr>
          <p:spPr>
            <a:xfrm>
              <a:off x="1610497"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E55597AA-CFD2-4C30-8798-A853CC65907E}"/>
                </a:ext>
              </a:extLst>
            </p:cNvPr>
            <p:cNvSpPr/>
            <p:nvPr/>
          </p:nvSpPr>
          <p:spPr>
            <a:xfrm>
              <a:off x="1412790"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DE6253AC-B6A5-4DC6-B148-D8514A57B26B}"/>
                </a:ext>
              </a:extLst>
            </p:cNvPr>
            <p:cNvSpPr/>
            <p:nvPr/>
          </p:nvSpPr>
          <p:spPr>
            <a:xfrm>
              <a:off x="1610497"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9188C240-D295-45DC-843D-F06232C52228}"/>
                </a:ext>
              </a:extLst>
            </p:cNvPr>
            <p:cNvSpPr/>
            <p:nvPr/>
          </p:nvSpPr>
          <p:spPr>
            <a:xfrm>
              <a:off x="1808204"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15C2531-51A3-45D5-BD94-F0DCD43F8F09}"/>
                </a:ext>
              </a:extLst>
            </p:cNvPr>
            <p:cNvSpPr/>
            <p:nvPr/>
          </p:nvSpPr>
          <p:spPr>
            <a:xfrm>
              <a:off x="2005911"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40B391EB-E834-4EC5-A652-999A4DF3B77B}"/>
                </a:ext>
              </a:extLst>
            </p:cNvPr>
            <p:cNvSpPr/>
            <p:nvPr/>
          </p:nvSpPr>
          <p:spPr>
            <a:xfrm>
              <a:off x="1808204"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9F6F267-0B44-4F4B-8591-12E26A430321}"/>
                </a:ext>
              </a:extLst>
            </p:cNvPr>
            <p:cNvSpPr/>
            <p:nvPr/>
          </p:nvSpPr>
          <p:spPr>
            <a:xfrm>
              <a:off x="2005911"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A5E1B0B-7051-4FC3-8BE3-71A26049E4D4}"/>
                </a:ext>
              </a:extLst>
            </p:cNvPr>
            <p:cNvSpPr/>
            <p:nvPr/>
          </p:nvSpPr>
          <p:spPr>
            <a:xfrm>
              <a:off x="1412790"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CBE5F39F-6387-4CF2-AB36-97CF54515738}"/>
                </a:ext>
              </a:extLst>
            </p:cNvPr>
            <p:cNvSpPr/>
            <p:nvPr/>
          </p:nvSpPr>
          <p:spPr>
            <a:xfrm>
              <a:off x="1610497"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066946E3-4F83-4B9F-BC4A-90B94BF8EAB3}"/>
                </a:ext>
              </a:extLst>
            </p:cNvPr>
            <p:cNvSpPr/>
            <p:nvPr/>
          </p:nvSpPr>
          <p:spPr>
            <a:xfrm>
              <a:off x="1412790"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DA70E881-080C-420C-864E-E48E55556417}"/>
                </a:ext>
              </a:extLst>
            </p:cNvPr>
            <p:cNvSpPr/>
            <p:nvPr/>
          </p:nvSpPr>
          <p:spPr>
            <a:xfrm>
              <a:off x="1610497"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37555E87-F8C9-4FCD-AEE5-2EB81D87802C}"/>
                </a:ext>
              </a:extLst>
            </p:cNvPr>
            <p:cNvSpPr/>
            <p:nvPr/>
          </p:nvSpPr>
          <p:spPr>
            <a:xfrm>
              <a:off x="1808204"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07815B89-F44A-4AFE-A575-68126DB6ECFA}"/>
                </a:ext>
              </a:extLst>
            </p:cNvPr>
            <p:cNvSpPr/>
            <p:nvPr/>
          </p:nvSpPr>
          <p:spPr>
            <a:xfrm>
              <a:off x="2005911"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268E5F41-5481-4BB5-92C8-15683A9C1EB8}"/>
                </a:ext>
              </a:extLst>
            </p:cNvPr>
            <p:cNvSpPr/>
            <p:nvPr/>
          </p:nvSpPr>
          <p:spPr>
            <a:xfrm>
              <a:off x="1808204"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EB81901-2A98-4FC1-87DB-5E52B3B92284}"/>
                </a:ext>
              </a:extLst>
            </p:cNvPr>
            <p:cNvSpPr/>
            <p:nvPr/>
          </p:nvSpPr>
          <p:spPr>
            <a:xfrm>
              <a:off x="2005911"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文本框 58">
            <a:extLst>
              <a:ext uri="{FF2B5EF4-FFF2-40B4-BE49-F238E27FC236}">
                <a16:creationId xmlns:a16="http://schemas.microsoft.com/office/drawing/2014/main" id="{5C7E0C21-E6C8-4446-9715-45695AA29673}"/>
              </a:ext>
            </a:extLst>
          </p:cNvPr>
          <p:cNvSpPr txBox="1"/>
          <p:nvPr/>
        </p:nvSpPr>
        <p:spPr>
          <a:xfrm>
            <a:off x="1369346" y="757876"/>
            <a:ext cx="1301959" cy="369332"/>
          </a:xfrm>
          <a:prstGeom prst="rect">
            <a:avLst/>
          </a:prstGeom>
          <a:noFill/>
        </p:spPr>
        <p:txBody>
          <a:bodyPr wrap="none" rtlCol="0">
            <a:spAutoFit/>
          </a:bodyPr>
          <a:lstStyle/>
          <a:p>
            <a:r>
              <a:rPr lang="en-US" altLang="zh-CN" dirty="0"/>
              <a:t>YIQ or YUV</a:t>
            </a:r>
            <a:endParaRPr lang="zh-CN" altLang="en-US" dirty="0"/>
          </a:p>
        </p:txBody>
      </p:sp>
      <p:cxnSp>
        <p:nvCxnSpPr>
          <p:cNvPr id="60" name="直接箭头连接符 59">
            <a:extLst>
              <a:ext uri="{FF2B5EF4-FFF2-40B4-BE49-F238E27FC236}">
                <a16:creationId xmlns:a16="http://schemas.microsoft.com/office/drawing/2014/main" id="{B113CBEF-6EF8-4FAD-920F-337705645001}"/>
              </a:ext>
            </a:extLst>
          </p:cNvPr>
          <p:cNvCxnSpPr>
            <a:cxnSpLocks/>
          </p:cNvCxnSpPr>
          <p:nvPr/>
        </p:nvCxnSpPr>
        <p:spPr>
          <a:xfrm>
            <a:off x="2671305" y="1690816"/>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3F740292-90C7-4A7A-8C19-94885A538625}"/>
                  </a:ext>
                </a:extLst>
              </p:cNvPr>
              <p:cNvSpPr txBox="1"/>
              <p:nvPr/>
            </p:nvSpPr>
            <p:spPr>
              <a:xfrm>
                <a:off x="2683980" y="1251462"/>
                <a:ext cx="827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m:oMathPara>
                </a14:m>
                <a:endParaRPr lang="zh-CN" altLang="en-US" dirty="0"/>
              </a:p>
            </p:txBody>
          </p:sp>
        </mc:Choice>
        <mc:Fallback xmlns="">
          <p:sp>
            <p:nvSpPr>
              <p:cNvPr id="61" name="文本框 60">
                <a:extLst>
                  <a:ext uri="{FF2B5EF4-FFF2-40B4-BE49-F238E27FC236}">
                    <a16:creationId xmlns:a16="http://schemas.microsoft.com/office/drawing/2014/main" id="{3F740292-90C7-4A7A-8C19-94885A538625}"/>
                  </a:ext>
                </a:extLst>
              </p:cNvPr>
              <p:cNvSpPr txBox="1">
                <a:spLocks noRot="1" noChangeAspect="1" noMove="1" noResize="1" noEditPoints="1" noAdjustHandles="1" noChangeArrowheads="1" noChangeShapeType="1" noTextEdit="1"/>
              </p:cNvSpPr>
              <p:nvPr/>
            </p:nvSpPr>
            <p:spPr>
              <a:xfrm>
                <a:off x="2683980" y="1251462"/>
                <a:ext cx="827855" cy="369332"/>
              </a:xfrm>
              <a:prstGeom prst="rect">
                <a:avLst/>
              </a:prstGeom>
              <a:blipFill>
                <a:blip r:embed="rId3"/>
                <a:stretch>
                  <a:fillRect b="-13115"/>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6DBE906A-7382-441D-B6A2-586F54A47B60}"/>
              </a:ext>
            </a:extLst>
          </p:cNvPr>
          <p:cNvSpPr txBox="1"/>
          <p:nvPr/>
        </p:nvSpPr>
        <p:spPr>
          <a:xfrm>
            <a:off x="2770734" y="1723767"/>
            <a:ext cx="654346" cy="369332"/>
          </a:xfrm>
          <a:prstGeom prst="rect">
            <a:avLst/>
          </a:prstGeom>
          <a:noFill/>
        </p:spPr>
        <p:txBody>
          <a:bodyPr wrap="none" rtlCol="0">
            <a:spAutoFit/>
          </a:bodyPr>
          <a:lstStyle/>
          <a:p>
            <a:r>
              <a:rPr lang="en-US" altLang="zh-CN" dirty="0"/>
              <a:t>8 x 8</a:t>
            </a:r>
            <a:endParaRPr lang="zh-CN" altLang="en-US" dirty="0"/>
          </a:p>
        </p:txBody>
      </p:sp>
      <p:sp>
        <p:nvSpPr>
          <p:cNvPr id="63" name="矩形: 圆角 79">
            <a:extLst>
              <a:ext uri="{FF2B5EF4-FFF2-40B4-BE49-F238E27FC236}">
                <a16:creationId xmlns:a16="http://schemas.microsoft.com/office/drawing/2014/main" id="{27D2CD93-CAEF-44B7-9437-D3563B542AB0}"/>
              </a:ext>
            </a:extLst>
          </p:cNvPr>
          <p:cNvSpPr/>
          <p:nvPr/>
        </p:nvSpPr>
        <p:spPr>
          <a:xfrm>
            <a:off x="3618471" y="1293343"/>
            <a:ext cx="1252151"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DCT</a:t>
            </a:r>
            <a:endParaRPr lang="zh-CN" altLang="en-US" sz="3200" dirty="0">
              <a:solidFill>
                <a:schemeClr val="tx1"/>
              </a:solidFill>
            </a:endParaRPr>
          </a:p>
        </p:txBody>
      </p:sp>
      <p:cxnSp>
        <p:nvCxnSpPr>
          <p:cNvPr id="64" name="直接箭头连接符 63">
            <a:extLst>
              <a:ext uri="{FF2B5EF4-FFF2-40B4-BE49-F238E27FC236}">
                <a16:creationId xmlns:a16="http://schemas.microsoft.com/office/drawing/2014/main" id="{292AE9A7-1053-49A4-AD74-9D9B13FD2E04}"/>
              </a:ext>
            </a:extLst>
          </p:cNvPr>
          <p:cNvCxnSpPr>
            <a:cxnSpLocks/>
          </p:cNvCxnSpPr>
          <p:nvPr/>
        </p:nvCxnSpPr>
        <p:spPr>
          <a:xfrm>
            <a:off x="4877829" y="1668162"/>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25004345-ABF1-423B-A7CE-415490805D4D}"/>
                  </a:ext>
                </a:extLst>
              </p:cNvPr>
              <p:cNvSpPr txBox="1"/>
              <p:nvPr/>
            </p:nvSpPr>
            <p:spPr>
              <a:xfrm>
                <a:off x="4890504" y="1228808"/>
                <a:ext cx="9468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25004345-ABF1-423B-A7CE-415490805D4D}"/>
                  </a:ext>
                </a:extLst>
              </p:cNvPr>
              <p:cNvSpPr txBox="1">
                <a:spLocks noRot="1" noChangeAspect="1" noMove="1" noResize="1" noEditPoints="1" noAdjustHandles="1" noChangeArrowheads="1" noChangeShapeType="1" noTextEdit="1"/>
              </p:cNvSpPr>
              <p:nvPr/>
            </p:nvSpPr>
            <p:spPr>
              <a:xfrm>
                <a:off x="4890504" y="1228808"/>
                <a:ext cx="946862" cy="369332"/>
              </a:xfrm>
              <a:prstGeom prst="rect">
                <a:avLst/>
              </a:prstGeom>
              <a:blipFill>
                <a:blip r:embed="rId4"/>
                <a:stretch>
                  <a:fillRect b="-13333"/>
                </a:stretch>
              </a:blipFill>
            </p:spPr>
            <p:txBody>
              <a:bodyPr/>
              <a:lstStyle/>
              <a:p>
                <a:r>
                  <a:rPr lang="zh-CN" altLang="en-US">
                    <a:noFill/>
                  </a:rPr>
                  <a:t> </a:t>
                </a:r>
              </a:p>
            </p:txBody>
          </p:sp>
        </mc:Fallback>
      </mc:AlternateContent>
      <p:sp>
        <p:nvSpPr>
          <p:cNvPr id="66" name="矩形 65">
            <a:extLst>
              <a:ext uri="{FF2B5EF4-FFF2-40B4-BE49-F238E27FC236}">
                <a16:creationId xmlns:a16="http://schemas.microsoft.com/office/drawing/2014/main" id="{10084F69-4780-454F-9BF9-41256A9D9D75}"/>
              </a:ext>
            </a:extLst>
          </p:cNvPr>
          <p:cNvSpPr/>
          <p:nvPr/>
        </p:nvSpPr>
        <p:spPr>
          <a:xfrm>
            <a:off x="5252558" y="182674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84">
            <a:extLst>
              <a:ext uri="{FF2B5EF4-FFF2-40B4-BE49-F238E27FC236}">
                <a16:creationId xmlns:a16="http://schemas.microsoft.com/office/drawing/2014/main" id="{B6F69AF8-7398-4D72-9745-1A3B250A15D0}"/>
              </a:ext>
            </a:extLst>
          </p:cNvPr>
          <p:cNvSpPr/>
          <p:nvPr/>
        </p:nvSpPr>
        <p:spPr>
          <a:xfrm>
            <a:off x="5816818" y="1305700"/>
            <a:ext cx="2373653"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量化</a:t>
            </a:r>
          </a:p>
        </p:txBody>
      </p:sp>
      <p:sp>
        <p:nvSpPr>
          <p:cNvPr id="68" name="矩形 67">
            <a:extLst>
              <a:ext uri="{FF2B5EF4-FFF2-40B4-BE49-F238E27FC236}">
                <a16:creationId xmlns:a16="http://schemas.microsoft.com/office/drawing/2014/main" id="{493F7E10-CA2F-414E-B1C4-5338D46350E3}"/>
              </a:ext>
            </a:extLst>
          </p:cNvPr>
          <p:cNvSpPr/>
          <p:nvPr/>
        </p:nvSpPr>
        <p:spPr>
          <a:xfrm>
            <a:off x="6187801" y="2453334"/>
            <a:ext cx="1631092" cy="77641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量化表</a:t>
            </a:r>
          </a:p>
        </p:txBody>
      </p:sp>
      <p:sp>
        <p:nvSpPr>
          <p:cNvPr id="69" name="矩形: 圆角 86">
            <a:extLst>
              <a:ext uri="{FF2B5EF4-FFF2-40B4-BE49-F238E27FC236}">
                <a16:creationId xmlns:a16="http://schemas.microsoft.com/office/drawing/2014/main" id="{862466B1-B656-4582-801D-D05F07B27AFA}"/>
              </a:ext>
            </a:extLst>
          </p:cNvPr>
          <p:cNvSpPr/>
          <p:nvPr/>
        </p:nvSpPr>
        <p:spPr>
          <a:xfrm>
            <a:off x="6187801" y="3989175"/>
            <a:ext cx="1631092"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DPCM</a:t>
            </a:r>
            <a:endParaRPr lang="zh-CN" altLang="en-US" sz="2800" dirty="0">
              <a:solidFill>
                <a:schemeClr val="tx1"/>
              </a:solidFill>
            </a:endParaRPr>
          </a:p>
        </p:txBody>
      </p:sp>
      <p:sp>
        <p:nvSpPr>
          <p:cNvPr id="70" name="矩形: 圆角 87">
            <a:extLst>
              <a:ext uri="{FF2B5EF4-FFF2-40B4-BE49-F238E27FC236}">
                <a16:creationId xmlns:a16="http://schemas.microsoft.com/office/drawing/2014/main" id="{FA94DB01-20D7-4E30-85C9-AFD95075781B}"/>
              </a:ext>
            </a:extLst>
          </p:cNvPr>
          <p:cNvSpPr/>
          <p:nvPr/>
        </p:nvSpPr>
        <p:spPr>
          <a:xfrm>
            <a:off x="6187801" y="4957121"/>
            <a:ext cx="1631092"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RLC</a:t>
            </a:r>
            <a:endParaRPr lang="zh-CN" altLang="en-US" sz="2800" dirty="0">
              <a:solidFill>
                <a:schemeClr val="tx1"/>
              </a:solidFill>
            </a:endParaRPr>
          </a:p>
        </p:txBody>
      </p:sp>
      <p:cxnSp>
        <p:nvCxnSpPr>
          <p:cNvPr id="71" name="连接符: 肘形 89">
            <a:extLst>
              <a:ext uri="{FF2B5EF4-FFF2-40B4-BE49-F238E27FC236}">
                <a16:creationId xmlns:a16="http://schemas.microsoft.com/office/drawing/2014/main" id="{3F5FF271-98D8-4AD9-ADE9-5A710B6CE02F}"/>
              </a:ext>
            </a:extLst>
          </p:cNvPr>
          <p:cNvCxnSpPr>
            <a:stCxn id="67" idx="3"/>
            <a:endCxn id="69" idx="3"/>
          </p:cNvCxnSpPr>
          <p:nvPr/>
        </p:nvCxnSpPr>
        <p:spPr>
          <a:xfrm flipH="1">
            <a:off x="7818893" y="1693907"/>
            <a:ext cx="371578" cy="2683475"/>
          </a:xfrm>
          <a:prstGeom prst="bentConnector3">
            <a:avLst>
              <a:gd name="adj1" fmla="val -615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91">
            <a:extLst>
              <a:ext uri="{FF2B5EF4-FFF2-40B4-BE49-F238E27FC236}">
                <a16:creationId xmlns:a16="http://schemas.microsoft.com/office/drawing/2014/main" id="{08CA84E2-C107-4E1D-B748-460901B117E0}"/>
              </a:ext>
            </a:extLst>
          </p:cNvPr>
          <p:cNvCxnSpPr>
            <a:stCxn id="67" idx="3"/>
            <a:endCxn id="70" idx="3"/>
          </p:cNvCxnSpPr>
          <p:nvPr/>
        </p:nvCxnSpPr>
        <p:spPr>
          <a:xfrm flipH="1">
            <a:off x="7818893" y="1693907"/>
            <a:ext cx="371578" cy="3651421"/>
          </a:xfrm>
          <a:prstGeom prst="bentConnector3">
            <a:avLst>
              <a:gd name="adj1" fmla="val -6152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ECD3A502-D97B-4368-9D61-4CE2014BA1E3}"/>
              </a:ext>
            </a:extLst>
          </p:cNvPr>
          <p:cNvSpPr txBox="1"/>
          <p:nvPr/>
        </p:nvSpPr>
        <p:spPr>
          <a:xfrm>
            <a:off x="8705335" y="4596714"/>
            <a:ext cx="1404552" cy="369332"/>
          </a:xfrm>
          <a:prstGeom prst="rect">
            <a:avLst/>
          </a:prstGeom>
          <a:noFill/>
        </p:spPr>
        <p:txBody>
          <a:bodyPr wrap="none" rtlCol="0">
            <a:spAutoFit/>
          </a:bodyPr>
          <a:lstStyle/>
          <a:p>
            <a:r>
              <a:rPr lang="en-US" altLang="zh-CN" dirty="0" err="1"/>
              <a:t>ZigZag</a:t>
            </a:r>
            <a:r>
              <a:rPr lang="en-US" altLang="zh-CN" dirty="0"/>
              <a:t> </a:t>
            </a:r>
            <a:r>
              <a:rPr lang="zh-CN" altLang="en-US" dirty="0"/>
              <a:t>排序</a:t>
            </a:r>
          </a:p>
        </p:txBody>
      </p:sp>
      <p:sp>
        <p:nvSpPr>
          <p:cNvPr id="74" name="文本框 73">
            <a:extLst>
              <a:ext uri="{FF2B5EF4-FFF2-40B4-BE49-F238E27FC236}">
                <a16:creationId xmlns:a16="http://schemas.microsoft.com/office/drawing/2014/main" id="{036BDED8-A640-4E22-8776-64338C613BED}"/>
              </a:ext>
            </a:extLst>
          </p:cNvPr>
          <p:cNvSpPr txBox="1"/>
          <p:nvPr/>
        </p:nvSpPr>
        <p:spPr>
          <a:xfrm>
            <a:off x="7898567" y="3989175"/>
            <a:ext cx="486030" cy="369332"/>
          </a:xfrm>
          <a:prstGeom prst="rect">
            <a:avLst/>
          </a:prstGeom>
          <a:noFill/>
        </p:spPr>
        <p:txBody>
          <a:bodyPr wrap="none" rtlCol="0">
            <a:spAutoFit/>
          </a:bodyPr>
          <a:lstStyle/>
          <a:p>
            <a:r>
              <a:rPr lang="en-US" altLang="zh-CN" dirty="0"/>
              <a:t>DC</a:t>
            </a:r>
            <a:endParaRPr lang="zh-CN" altLang="en-US" dirty="0"/>
          </a:p>
        </p:txBody>
      </p:sp>
      <p:sp>
        <p:nvSpPr>
          <p:cNvPr id="75" name="文本框 74">
            <a:extLst>
              <a:ext uri="{FF2B5EF4-FFF2-40B4-BE49-F238E27FC236}">
                <a16:creationId xmlns:a16="http://schemas.microsoft.com/office/drawing/2014/main" id="{9EB1752D-C090-4293-8563-31A535F5E0BD}"/>
              </a:ext>
            </a:extLst>
          </p:cNvPr>
          <p:cNvSpPr txBox="1"/>
          <p:nvPr/>
        </p:nvSpPr>
        <p:spPr>
          <a:xfrm>
            <a:off x="7898567" y="4985433"/>
            <a:ext cx="486030" cy="369332"/>
          </a:xfrm>
          <a:prstGeom prst="rect">
            <a:avLst/>
          </a:prstGeom>
          <a:noFill/>
        </p:spPr>
        <p:txBody>
          <a:bodyPr wrap="none" rtlCol="0">
            <a:spAutoFit/>
          </a:bodyPr>
          <a:lstStyle/>
          <a:p>
            <a:r>
              <a:rPr lang="en-US" altLang="zh-CN" dirty="0"/>
              <a:t>AC</a:t>
            </a:r>
            <a:endParaRPr lang="zh-CN" altLang="en-US" dirty="0"/>
          </a:p>
        </p:txBody>
      </p:sp>
      <p:sp>
        <p:nvSpPr>
          <p:cNvPr id="76" name="矩形: 圆角 95">
            <a:extLst>
              <a:ext uri="{FF2B5EF4-FFF2-40B4-BE49-F238E27FC236}">
                <a16:creationId xmlns:a16="http://schemas.microsoft.com/office/drawing/2014/main" id="{DC35E3AB-0193-4F74-8957-489F69BAFEA1}"/>
              </a:ext>
            </a:extLst>
          </p:cNvPr>
          <p:cNvSpPr/>
          <p:nvPr/>
        </p:nvSpPr>
        <p:spPr>
          <a:xfrm>
            <a:off x="3425080" y="4222584"/>
            <a:ext cx="1631092" cy="1406608"/>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熵编码</a:t>
            </a:r>
          </a:p>
        </p:txBody>
      </p:sp>
      <p:sp>
        <p:nvSpPr>
          <p:cNvPr id="77" name="矩形 76">
            <a:extLst>
              <a:ext uri="{FF2B5EF4-FFF2-40B4-BE49-F238E27FC236}">
                <a16:creationId xmlns:a16="http://schemas.microsoft.com/office/drawing/2014/main" id="{820997F8-F14E-41D8-8D70-7AF34550B655}"/>
              </a:ext>
            </a:extLst>
          </p:cNvPr>
          <p:cNvSpPr/>
          <p:nvPr/>
        </p:nvSpPr>
        <p:spPr>
          <a:xfrm>
            <a:off x="3425080" y="3082154"/>
            <a:ext cx="1631092" cy="77641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编码表</a:t>
            </a:r>
          </a:p>
        </p:txBody>
      </p:sp>
      <p:cxnSp>
        <p:nvCxnSpPr>
          <p:cNvPr id="78" name="直接箭头连接符 77">
            <a:extLst>
              <a:ext uri="{FF2B5EF4-FFF2-40B4-BE49-F238E27FC236}">
                <a16:creationId xmlns:a16="http://schemas.microsoft.com/office/drawing/2014/main" id="{15B77E3C-DF3C-4CC4-9904-E3495211EDC0}"/>
              </a:ext>
            </a:extLst>
          </p:cNvPr>
          <p:cNvCxnSpPr>
            <a:stCxn id="68" idx="0"/>
            <a:endCxn id="67" idx="2"/>
          </p:cNvCxnSpPr>
          <p:nvPr/>
        </p:nvCxnSpPr>
        <p:spPr>
          <a:xfrm flipV="1">
            <a:off x="7003347" y="2082114"/>
            <a:ext cx="298" cy="37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ACD16ACF-1976-4479-BBE1-D68167FB2D4E}"/>
              </a:ext>
            </a:extLst>
          </p:cNvPr>
          <p:cNvSpPr/>
          <p:nvPr/>
        </p:nvSpPr>
        <p:spPr>
          <a:xfrm>
            <a:off x="650985" y="3487093"/>
            <a:ext cx="1631092" cy="41978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Header</a:t>
            </a:r>
            <a:endParaRPr lang="zh-CN" altLang="en-US" sz="2400" dirty="0">
              <a:solidFill>
                <a:schemeClr val="tx1"/>
              </a:solidFill>
            </a:endParaRPr>
          </a:p>
        </p:txBody>
      </p:sp>
      <p:sp>
        <p:nvSpPr>
          <p:cNvPr id="80" name="矩形 79">
            <a:extLst>
              <a:ext uri="{FF2B5EF4-FFF2-40B4-BE49-F238E27FC236}">
                <a16:creationId xmlns:a16="http://schemas.microsoft.com/office/drawing/2014/main" id="{4E612E41-EC5C-4D85-9F86-9A6597F61BCF}"/>
              </a:ext>
            </a:extLst>
          </p:cNvPr>
          <p:cNvSpPr/>
          <p:nvPr/>
        </p:nvSpPr>
        <p:spPr>
          <a:xfrm>
            <a:off x="650985" y="3898985"/>
            <a:ext cx="1631092" cy="41978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Tables</a:t>
            </a:r>
            <a:endParaRPr lang="zh-CN" altLang="en-US" sz="2400" dirty="0">
              <a:solidFill>
                <a:schemeClr val="tx1"/>
              </a:solidFill>
            </a:endParaRPr>
          </a:p>
        </p:txBody>
      </p:sp>
      <p:sp>
        <p:nvSpPr>
          <p:cNvPr id="81" name="矩形 80">
            <a:extLst>
              <a:ext uri="{FF2B5EF4-FFF2-40B4-BE49-F238E27FC236}">
                <a16:creationId xmlns:a16="http://schemas.microsoft.com/office/drawing/2014/main" id="{68A62B2D-7FA6-4E41-B694-50DE61E91339}"/>
              </a:ext>
            </a:extLst>
          </p:cNvPr>
          <p:cNvSpPr/>
          <p:nvPr/>
        </p:nvSpPr>
        <p:spPr>
          <a:xfrm>
            <a:off x="650985" y="4322722"/>
            <a:ext cx="1631092" cy="16889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Data</a:t>
            </a:r>
            <a:endParaRPr lang="zh-CN" altLang="en-US" sz="2400" dirty="0">
              <a:solidFill>
                <a:schemeClr val="tx1"/>
              </a:solidFill>
            </a:endParaRPr>
          </a:p>
        </p:txBody>
      </p:sp>
      <p:cxnSp>
        <p:nvCxnSpPr>
          <p:cNvPr id="82" name="直接箭头连接符 81">
            <a:extLst>
              <a:ext uri="{FF2B5EF4-FFF2-40B4-BE49-F238E27FC236}">
                <a16:creationId xmlns:a16="http://schemas.microsoft.com/office/drawing/2014/main" id="{D5FA754C-ECCC-45AC-9872-9C07E41BF3F0}"/>
              </a:ext>
            </a:extLst>
          </p:cNvPr>
          <p:cNvCxnSpPr>
            <a:stCxn id="77" idx="2"/>
            <a:endCxn id="76" idx="0"/>
          </p:cNvCxnSpPr>
          <p:nvPr/>
        </p:nvCxnSpPr>
        <p:spPr>
          <a:xfrm>
            <a:off x="4240626" y="3858568"/>
            <a:ext cx="0" cy="3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0A3EA68B-E3AF-49EB-B93D-E095CAB19E88}"/>
              </a:ext>
            </a:extLst>
          </p:cNvPr>
          <p:cNvCxnSpPr>
            <a:stCxn id="69" idx="1"/>
          </p:cNvCxnSpPr>
          <p:nvPr/>
        </p:nvCxnSpPr>
        <p:spPr>
          <a:xfrm flipH="1">
            <a:off x="5060092" y="4377382"/>
            <a:ext cx="1127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DCA7028-8555-49CB-90F9-30C1992635E0}"/>
              </a:ext>
            </a:extLst>
          </p:cNvPr>
          <p:cNvCxnSpPr>
            <a:cxnSpLocks/>
            <a:stCxn id="70" idx="1"/>
          </p:cNvCxnSpPr>
          <p:nvPr/>
        </p:nvCxnSpPr>
        <p:spPr>
          <a:xfrm flipH="1">
            <a:off x="5056172" y="5345328"/>
            <a:ext cx="1131629" cy="9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连接符: 肘形 113">
            <a:extLst>
              <a:ext uri="{FF2B5EF4-FFF2-40B4-BE49-F238E27FC236}">
                <a16:creationId xmlns:a16="http://schemas.microsoft.com/office/drawing/2014/main" id="{E7324847-BD61-4712-B200-E9BF0A5F482D}"/>
              </a:ext>
            </a:extLst>
          </p:cNvPr>
          <p:cNvCxnSpPr>
            <a:stCxn id="68" idx="1"/>
            <a:endCxn id="80" idx="3"/>
          </p:cNvCxnSpPr>
          <p:nvPr/>
        </p:nvCxnSpPr>
        <p:spPr>
          <a:xfrm rot="10800000" flipV="1">
            <a:off x="2282077" y="2841540"/>
            <a:ext cx="3905724" cy="1267337"/>
          </a:xfrm>
          <a:prstGeom prst="bentConnector3">
            <a:avLst>
              <a:gd name="adj1" fmla="val 8480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6" name="连接符: 肘形 121">
            <a:extLst>
              <a:ext uri="{FF2B5EF4-FFF2-40B4-BE49-F238E27FC236}">
                <a16:creationId xmlns:a16="http://schemas.microsoft.com/office/drawing/2014/main" id="{630AE6C0-B119-437F-A751-717FEDA1785D}"/>
              </a:ext>
            </a:extLst>
          </p:cNvPr>
          <p:cNvCxnSpPr>
            <a:stCxn id="77" idx="1"/>
            <a:endCxn id="80" idx="3"/>
          </p:cNvCxnSpPr>
          <p:nvPr/>
        </p:nvCxnSpPr>
        <p:spPr>
          <a:xfrm rot="10800000" flipV="1">
            <a:off x="2282078" y="3470360"/>
            <a:ext cx="1143003" cy="638517"/>
          </a:xfrm>
          <a:prstGeom prst="bentConnector3">
            <a:avLst>
              <a:gd name="adj1" fmla="val 47838"/>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E40D0396-CA06-478A-AC6D-92AF2B58511B}"/>
              </a:ext>
            </a:extLst>
          </p:cNvPr>
          <p:cNvCxnSpPr>
            <a:cxnSpLocks/>
            <a:stCxn id="76" idx="1"/>
          </p:cNvCxnSpPr>
          <p:nvPr/>
        </p:nvCxnSpPr>
        <p:spPr>
          <a:xfrm flipH="1">
            <a:off x="2267462" y="4925888"/>
            <a:ext cx="1157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C4D10896-CF41-4F4E-A657-B0D131802B31}"/>
              </a:ext>
            </a:extLst>
          </p:cNvPr>
          <p:cNvSpPr txBox="1"/>
          <p:nvPr/>
        </p:nvSpPr>
        <p:spPr>
          <a:xfrm>
            <a:off x="219274" y="759935"/>
            <a:ext cx="601447" cy="369332"/>
          </a:xfrm>
          <a:prstGeom prst="rect">
            <a:avLst/>
          </a:prstGeom>
          <a:noFill/>
        </p:spPr>
        <p:txBody>
          <a:bodyPr wrap="none" rtlCol="0">
            <a:spAutoFit/>
          </a:bodyPr>
          <a:lstStyle/>
          <a:p>
            <a:r>
              <a:rPr lang="en-US" altLang="zh-CN" dirty="0"/>
              <a:t>RGB</a:t>
            </a:r>
            <a:endParaRPr lang="zh-CN" altLang="en-US" dirty="0"/>
          </a:p>
        </p:txBody>
      </p:sp>
      <p:cxnSp>
        <p:nvCxnSpPr>
          <p:cNvPr id="89" name="直接箭头连接符 88">
            <a:extLst>
              <a:ext uri="{FF2B5EF4-FFF2-40B4-BE49-F238E27FC236}">
                <a16:creationId xmlns:a16="http://schemas.microsoft.com/office/drawing/2014/main" id="{D27EA087-D2D9-4F53-9AD6-A6E3FCFED217}"/>
              </a:ext>
            </a:extLst>
          </p:cNvPr>
          <p:cNvCxnSpPr>
            <a:stCxn id="88" idx="3"/>
          </p:cNvCxnSpPr>
          <p:nvPr/>
        </p:nvCxnSpPr>
        <p:spPr>
          <a:xfrm flipV="1">
            <a:off x="820721" y="942542"/>
            <a:ext cx="439669" cy="2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9209640" y="757876"/>
            <a:ext cx="2305439" cy="646331"/>
          </a:xfrm>
          <a:prstGeom prst="rect">
            <a:avLst/>
          </a:prstGeom>
        </p:spPr>
        <p:txBody>
          <a:bodyPr wrap="none">
            <a:spAutoFit/>
          </a:bodyPr>
          <a:lstStyle/>
          <a:p>
            <a:r>
              <a:rPr lang="en-US" altLang="zh-CN" dirty="0">
                <a:solidFill>
                  <a:srgbClr val="333333"/>
                </a:solidFill>
                <a:latin typeface="tahoma" panose="020B0604030504040204" pitchFamily="34" charset="0"/>
              </a:rPr>
              <a:t>RGB </a:t>
            </a:r>
            <a:r>
              <a:rPr lang="zh-CN" altLang="en-US" dirty="0">
                <a:solidFill>
                  <a:srgbClr val="333333"/>
                </a:solidFill>
                <a:latin typeface="tahoma" panose="020B0604030504040204" pitchFamily="34" charset="0"/>
              </a:rPr>
              <a:t>笛卡儿坐标系统</a:t>
            </a:r>
            <a:endParaRPr lang="en-US" altLang="zh-CN" dirty="0">
              <a:solidFill>
                <a:srgbClr val="333333"/>
              </a:solidFill>
              <a:latin typeface="tahoma" panose="020B0604030504040204" pitchFamily="34" charset="0"/>
            </a:endParaRPr>
          </a:p>
          <a:p>
            <a:r>
              <a:rPr lang="en-US" altLang="zh-CN" dirty="0">
                <a:solidFill>
                  <a:srgbClr val="333333"/>
                </a:solidFill>
                <a:latin typeface="tahoma" panose="020B0604030504040204" pitchFamily="34" charset="0"/>
              </a:rPr>
              <a:t>YUV </a:t>
            </a:r>
            <a:r>
              <a:rPr lang="zh-CN" altLang="en-US" dirty="0">
                <a:solidFill>
                  <a:srgbClr val="333333"/>
                </a:solidFill>
                <a:latin typeface="tahoma" panose="020B0604030504040204" pitchFamily="34" charset="0"/>
              </a:rPr>
              <a:t>亮度和色度</a:t>
            </a:r>
            <a:endParaRPr lang="zh-CN" altLang="en-US" dirty="0"/>
          </a:p>
        </p:txBody>
      </p:sp>
    </p:spTree>
    <p:extLst>
      <p:ext uri="{BB962C8B-B14F-4D97-AF65-F5344CB8AC3E}">
        <p14:creationId xmlns:p14="http://schemas.microsoft.com/office/powerpoint/2010/main" val="3118163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8D1C1916-E4E6-4B92-9E97-171BCFB7B0A5}"/>
              </a:ext>
            </a:extLst>
          </p:cNvPr>
          <p:cNvGraphicFramePr>
            <a:graphicFrameLocks noGrp="1"/>
          </p:cNvGraphicFramePr>
          <p:nvPr>
            <p:extLst/>
          </p:nvPr>
        </p:nvGraphicFramePr>
        <p:xfrm>
          <a:off x="830131" y="1293503"/>
          <a:ext cx="10531738" cy="1383030"/>
        </p:xfrm>
        <a:graphic>
          <a:graphicData uri="http://schemas.openxmlformats.org/drawingml/2006/table">
            <a:tbl>
              <a:tblPr firstRow="1" firstCol="1" bandRow="1">
                <a:tableStyleId>{5C22544A-7EE6-4342-B048-85BDC9FD1C3A}</a:tableStyleId>
              </a:tblPr>
              <a:tblGrid>
                <a:gridCol w="3141232">
                  <a:extLst>
                    <a:ext uri="{9D8B030D-6E8A-4147-A177-3AD203B41FA5}">
                      <a16:colId xmlns:a16="http://schemas.microsoft.com/office/drawing/2014/main" val="2512355293"/>
                    </a:ext>
                  </a:extLst>
                </a:gridCol>
                <a:gridCol w="1237129">
                  <a:extLst>
                    <a:ext uri="{9D8B030D-6E8A-4147-A177-3AD203B41FA5}">
                      <a16:colId xmlns:a16="http://schemas.microsoft.com/office/drawing/2014/main" val="3825350412"/>
                    </a:ext>
                  </a:extLst>
                </a:gridCol>
                <a:gridCol w="1258645">
                  <a:extLst>
                    <a:ext uri="{9D8B030D-6E8A-4147-A177-3AD203B41FA5}">
                      <a16:colId xmlns:a16="http://schemas.microsoft.com/office/drawing/2014/main" val="2569087745"/>
                    </a:ext>
                  </a:extLst>
                </a:gridCol>
                <a:gridCol w="1172583">
                  <a:extLst>
                    <a:ext uri="{9D8B030D-6E8A-4147-A177-3AD203B41FA5}">
                      <a16:colId xmlns:a16="http://schemas.microsoft.com/office/drawing/2014/main" val="2570613168"/>
                    </a:ext>
                  </a:extLst>
                </a:gridCol>
                <a:gridCol w="1011219">
                  <a:extLst>
                    <a:ext uri="{9D8B030D-6E8A-4147-A177-3AD203B41FA5}">
                      <a16:colId xmlns:a16="http://schemas.microsoft.com/office/drawing/2014/main" val="2547461490"/>
                    </a:ext>
                  </a:extLst>
                </a:gridCol>
                <a:gridCol w="1021977">
                  <a:extLst>
                    <a:ext uri="{9D8B030D-6E8A-4147-A177-3AD203B41FA5}">
                      <a16:colId xmlns:a16="http://schemas.microsoft.com/office/drawing/2014/main" val="1082932343"/>
                    </a:ext>
                  </a:extLst>
                </a:gridCol>
                <a:gridCol w="1688953">
                  <a:extLst>
                    <a:ext uri="{9D8B030D-6E8A-4147-A177-3AD203B41FA5}">
                      <a16:colId xmlns:a16="http://schemas.microsoft.com/office/drawing/2014/main" val="724668752"/>
                    </a:ext>
                  </a:extLst>
                </a:gridCol>
              </a:tblGrid>
              <a:tr h="224790">
                <a:tc>
                  <a:txBody>
                    <a:bodyPr/>
                    <a:lstStyle/>
                    <a:p>
                      <a:pPr algn="ctr">
                        <a:spcAft>
                          <a:spcPts val="0"/>
                        </a:spcAft>
                      </a:pPr>
                      <a:r>
                        <a:rPr lang="en-US" sz="2400" kern="0" dirty="0">
                          <a:effectLst/>
                        </a:rPr>
                        <a:t>Section</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kern="0">
                          <a:effectLst/>
                        </a:rPr>
                        <a:t>1</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US" sz="2400" kern="0" dirty="0">
                          <a:effectLst/>
                        </a:rPr>
                        <a:t>2</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US" sz="2400" kern="0" dirty="0">
                          <a:effectLst/>
                        </a:rPr>
                        <a:t>3</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US" sz="2400" kern="0" dirty="0">
                          <a:effectLst/>
                        </a:rPr>
                        <a:t>4</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US" sz="2400" kern="0" dirty="0">
                          <a:effectLst/>
                        </a:rPr>
                        <a:t>5</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US" sz="2400" kern="0" dirty="0">
                          <a:effectLst/>
                        </a:rPr>
                        <a:t>6</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913709"/>
                  </a:ext>
                </a:extLst>
              </a:tr>
              <a:tr h="297180">
                <a:tc>
                  <a:txBody>
                    <a:bodyPr/>
                    <a:lstStyle/>
                    <a:p>
                      <a:pPr algn="ctr">
                        <a:spcAft>
                          <a:spcPts val="0"/>
                        </a:spcAft>
                      </a:pPr>
                      <a:r>
                        <a:rPr lang="en-US" sz="2400" kern="0" dirty="0">
                          <a:effectLst/>
                        </a:rPr>
                        <a:t>Component</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a:spcAft>
                          <a:spcPts val="0"/>
                        </a:spcAft>
                      </a:pPr>
                      <a:r>
                        <a:rPr lang="en-US" sz="2400" kern="0" dirty="0">
                          <a:effectLst/>
                        </a:rPr>
                        <a:t>Y</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a:spcAft>
                          <a:spcPts val="0"/>
                        </a:spcAft>
                      </a:pP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gridSpan="2">
                  <a:txBody>
                    <a:bodyPr/>
                    <a:lstStyle/>
                    <a:p>
                      <a:pPr algn="l">
                        <a:spcAft>
                          <a:spcPts val="0"/>
                        </a:spcAft>
                      </a:pPr>
                      <a:r>
                        <a:rPr lang="en-US" sz="2400" kern="0">
                          <a:effectLst/>
                        </a:rPr>
                        <a:t>Cb</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a:spcAft>
                          <a:spcPts val="0"/>
                        </a:spcAft>
                      </a:pP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gridSpan="2">
                  <a:txBody>
                    <a:bodyPr/>
                    <a:lstStyle/>
                    <a:p>
                      <a:pPr algn="l">
                        <a:spcAft>
                          <a:spcPts val="0"/>
                        </a:spcAft>
                      </a:pPr>
                      <a:r>
                        <a:rPr lang="en-US" sz="2400" kern="0">
                          <a:effectLst/>
                        </a:rPr>
                        <a:t>Cr</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a:spcAft>
                          <a:spcPts val="0"/>
                        </a:spcAft>
                      </a:pP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4969"/>
                  </a:ext>
                </a:extLst>
              </a:tr>
              <a:tr h="224790">
                <a:tc>
                  <a:txBody>
                    <a:bodyPr/>
                    <a:lstStyle/>
                    <a:p>
                      <a:pPr algn="ctr">
                        <a:spcAft>
                          <a:spcPts val="0"/>
                        </a:spcAft>
                      </a:pPr>
                      <a:r>
                        <a:rPr lang="en-US" sz="2400" kern="0" dirty="0">
                          <a:effectLst/>
                        </a:rPr>
                        <a:t>AC / DC</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US" sz="2400" kern="0" dirty="0">
                          <a:effectLst/>
                        </a:rPr>
                        <a:t>DC</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US" sz="2400" kern="0" dirty="0">
                          <a:effectLst/>
                        </a:rPr>
                        <a:t>AC</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US" sz="2400" kern="0" dirty="0">
                          <a:effectLst/>
                        </a:rPr>
                        <a:t>DC</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US" sz="2400" kern="0" dirty="0">
                          <a:effectLst/>
                        </a:rPr>
                        <a:t>AC</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US" sz="2400" kern="0" dirty="0">
                          <a:effectLst/>
                        </a:rPr>
                        <a:t>DC</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US" sz="2400" kern="0" dirty="0">
                          <a:effectLst/>
                        </a:rPr>
                        <a:t>AC</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6453035"/>
                  </a:ext>
                </a:extLst>
              </a:tr>
            </a:tbl>
          </a:graphicData>
        </a:graphic>
      </p:graphicFrame>
      <p:sp>
        <p:nvSpPr>
          <p:cNvPr id="4" name="矩形 3">
            <a:extLst>
              <a:ext uri="{FF2B5EF4-FFF2-40B4-BE49-F238E27FC236}">
                <a16:creationId xmlns:a16="http://schemas.microsoft.com/office/drawing/2014/main" id="{1A04BD21-1846-470D-AA64-09C91BDF55AA}"/>
              </a:ext>
            </a:extLst>
          </p:cNvPr>
          <p:cNvSpPr/>
          <p:nvPr/>
        </p:nvSpPr>
        <p:spPr>
          <a:xfrm>
            <a:off x="136263" y="2981675"/>
            <a:ext cx="11793968" cy="461665"/>
          </a:xfrm>
          <a:prstGeom prst="rect">
            <a:avLst/>
          </a:prstGeom>
        </p:spPr>
        <p:txBody>
          <a:bodyPr wrap="square">
            <a:spAutoFit/>
          </a:bodyPr>
          <a:lstStyle/>
          <a:p>
            <a:r>
              <a:rPr lang="en-US" altLang="zh-CN" sz="2400" dirty="0">
                <a:solidFill>
                  <a:srgbClr val="FF0000"/>
                </a:solidFill>
                <a:latin typeface="等线" panose="02010600030101010101" pitchFamily="2" charset="-122"/>
                <a:cs typeface="Times New Roman" panose="02020603050405020304" pitchFamily="18" charset="0"/>
              </a:rPr>
              <a:t>1111 110</a:t>
            </a:r>
            <a:r>
              <a:rPr lang="en-US" altLang="zh-CN" sz="2400" dirty="0">
                <a:highlight>
                  <a:srgbClr val="FFFF00"/>
                </a:highlight>
                <a:latin typeface="等线" panose="02010600030101010101" pitchFamily="2" charset="-122"/>
                <a:cs typeface="Times New Roman" panose="02020603050405020304" pitchFamily="18" charset="0"/>
              </a:rPr>
              <a:t>0 1111 1111 1</a:t>
            </a:r>
            <a:r>
              <a:rPr lang="en-US" altLang="zh-CN" sz="2400" dirty="0">
                <a:latin typeface="等线" panose="02010600030101010101" pitchFamily="2" charset="-122"/>
                <a:cs typeface="Times New Roman" panose="02020603050405020304" pitchFamily="18" charset="0"/>
              </a:rPr>
              <a:t>110 0010 1010 1111 1110 1111 1111 0011 0001 0101 0111 1111</a:t>
            </a:r>
            <a:endParaRPr lang="zh-CN" altLang="en-US" sz="2400" dirty="0"/>
          </a:p>
        </p:txBody>
      </p:sp>
      <p:graphicFrame>
        <p:nvGraphicFramePr>
          <p:cNvPr id="5" name="表格 4">
            <a:extLst>
              <a:ext uri="{FF2B5EF4-FFF2-40B4-BE49-F238E27FC236}">
                <a16:creationId xmlns:a16="http://schemas.microsoft.com/office/drawing/2014/main" id="{2506EA08-5955-47D5-B0DC-E29C2E5E6B76}"/>
              </a:ext>
            </a:extLst>
          </p:cNvPr>
          <p:cNvGraphicFramePr>
            <a:graphicFrameLocks noGrp="1"/>
          </p:cNvGraphicFramePr>
          <p:nvPr>
            <p:extLst>
              <p:ext uri="{D42A27DB-BD31-4B8C-83A1-F6EECF244321}">
                <p14:modId xmlns:p14="http://schemas.microsoft.com/office/powerpoint/2010/main" val="2719328447"/>
              </p:ext>
            </p:extLst>
          </p:nvPr>
        </p:nvGraphicFramePr>
        <p:xfrm>
          <a:off x="398033" y="3472987"/>
          <a:ext cx="3400309" cy="3120390"/>
        </p:xfrm>
        <a:graphic>
          <a:graphicData uri="http://schemas.openxmlformats.org/drawingml/2006/table">
            <a:tbl>
              <a:tblPr firstRow="1" firstCol="1" bandRow="1">
                <a:tableStyleId>{5C22544A-7EE6-4342-B048-85BDC9FD1C3A}</a:tableStyleId>
              </a:tblPr>
              <a:tblGrid>
                <a:gridCol w="772167">
                  <a:extLst>
                    <a:ext uri="{9D8B030D-6E8A-4147-A177-3AD203B41FA5}">
                      <a16:colId xmlns:a16="http://schemas.microsoft.com/office/drawing/2014/main" val="3742907653"/>
                    </a:ext>
                  </a:extLst>
                </a:gridCol>
                <a:gridCol w="789165">
                  <a:extLst>
                    <a:ext uri="{9D8B030D-6E8A-4147-A177-3AD203B41FA5}">
                      <a16:colId xmlns:a16="http://schemas.microsoft.com/office/drawing/2014/main" val="3037386020"/>
                    </a:ext>
                  </a:extLst>
                </a:gridCol>
                <a:gridCol w="1838977">
                  <a:extLst>
                    <a:ext uri="{9D8B030D-6E8A-4147-A177-3AD203B41FA5}">
                      <a16:colId xmlns:a16="http://schemas.microsoft.com/office/drawing/2014/main" val="202486373"/>
                    </a:ext>
                  </a:extLst>
                </a:gridCol>
              </a:tblGrid>
              <a:tr h="0">
                <a:tc>
                  <a:txBody>
                    <a:bodyPr/>
                    <a:lstStyle/>
                    <a:p>
                      <a:pPr algn="ctr">
                        <a:spcAft>
                          <a:spcPts val="0"/>
                        </a:spcAft>
                      </a:pPr>
                      <a:r>
                        <a:rPr lang="en-US" sz="1400" kern="0">
                          <a:effectLst/>
                        </a:rPr>
                        <a:t>Length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400" kern="0">
                          <a:effectLst/>
                        </a:rPr>
                        <a:t>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400" kern="0">
                          <a:effectLst/>
                        </a:rPr>
                        <a:t>Code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106249586"/>
                  </a:ext>
                </a:extLst>
              </a:tr>
              <a:tr h="0">
                <a:tc>
                  <a:txBody>
                    <a:bodyPr/>
                    <a:lstStyle/>
                    <a:p>
                      <a:pPr algn="l">
                        <a:spcAft>
                          <a:spcPts val="0"/>
                        </a:spcAft>
                      </a:pPr>
                      <a:r>
                        <a:rPr lang="en-US" sz="1400" kern="0" dirty="0">
                          <a:effectLst/>
                        </a:rPr>
                        <a:t>3 bits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000</a:t>
                      </a:r>
                      <a:br>
                        <a:rPr lang="en-US" sz="1400" kern="0">
                          <a:effectLst/>
                        </a:rPr>
                      </a:br>
                      <a:r>
                        <a:rPr lang="en-US" sz="1400" kern="0">
                          <a:effectLst/>
                        </a:rPr>
                        <a:t>001</a:t>
                      </a:r>
                      <a:br>
                        <a:rPr lang="en-US" sz="1400" kern="0">
                          <a:effectLst/>
                        </a:rPr>
                      </a:br>
                      <a:r>
                        <a:rPr lang="en-US" sz="1400" kern="0">
                          <a:effectLst/>
                        </a:rPr>
                        <a:t>010</a:t>
                      </a:r>
                      <a:br>
                        <a:rPr lang="en-US" sz="1400" kern="0">
                          <a:effectLst/>
                        </a:rPr>
                      </a:br>
                      <a:r>
                        <a:rPr lang="en-US" sz="1400" kern="0">
                          <a:effectLst/>
                        </a:rPr>
                        <a:t>011</a:t>
                      </a:r>
                      <a:br>
                        <a:rPr lang="en-US" sz="1400" kern="0">
                          <a:effectLst/>
                        </a:rPr>
                      </a:br>
                      <a:r>
                        <a:rPr lang="en-US" sz="1400" kern="0">
                          <a:effectLst/>
                        </a:rPr>
                        <a:t>100</a:t>
                      </a:r>
                      <a:br>
                        <a:rPr lang="en-US" sz="1400" kern="0">
                          <a:effectLst/>
                        </a:rPr>
                      </a:br>
                      <a:r>
                        <a:rPr lang="en-US" sz="1400" kern="0">
                          <a:effectLst/>
                        </a:rPr>
                        <a:t>101</a:t>
                      </a:r>
                      <a:br>
                        <a:rPr lang="en-US" sz="1400" kern="0">
                          <a:effectLst/>
                        </a:rPr>
                      </a:br>
                      <a:r>
                        <a:rPr lang="en-US" sz="1400" kern="0">
                          <a:effectLst/>
                        </a:rPr>
                        <a:t>110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dirty="0">
                          <a:effectLst/>
                        </a:rPr>
                        <a:t>04</a:t>
                      </a:r>
                      <a:br>
                        <a:rPr lang="en-US" sz="1400" kern="0" dirty="0">
                          <a:effectLst/>
                        </a:rPr>
                      </a:br>
                      <a:r>
                        <a:rPr lang="en-US" sz="1400" kern="0" dirty="0">
                          <a:effectLst/>
                        </a:rPr>
                        <a:t>05</a:t>
                      </a:r>
                      <a:br>
                        <a:rPr lang="en-US" sz="1400" kern="0" dirty="0">
                          <a:effectLst/>
                        </a:rPr>
                      </a:br>
                      <a:r>
                        <a:rPr lang="en-US" sz="1400" kern="0" dirty="0">
                          <a:effectLst/>
                        </a:rPr>
                        <a:t>03</a:t>
                      </a:r>
                      <a:br>
                        <a:rPr lang="en-US" sz="1400" kern="0" dirty="0">
                          <a:effectLst/>
                        </a:rPr>
                      </a:br>
                      <a:r>
                        <a:rPr lang="en-US" sz="1400" kern="0" dirty="0">
                          <a:effectLst/>
                        </a:rPr>
                        <a:t>02</a:t>
                      </a:r>
                      <a:br>
                        <a:rPr lang="en-US" sz="1400" kern="0" dirty="0">
                          <a:effectLst/>
                        </a:rPr>
                      </a:br>
                      <a:r>
                        <a:rPr lang="en-US" sz="1400" kern="0" dirty="0">
                          <a:effectLst/>
                        </a:rPr>
                        <a:t>06</a:t>
                      </a:r>
                      <a:br>
                        <a:rPr lang="en-US" sz="1400" kern="0" dirty="0">
                          <a:effectLst/>
                        </a:rPr>
                      </a:br>
                      <a:r>
                        <a:rPr lang="en-US" sz="1400" kern="0" dirty="0">
                          <a:effectLst/>
                        </a:rPr>
                        <a:t>01</a:t>
                      </a:r>
                      <a:br>
                        <a:rPr lang="en-US" sz="1400" kern="0" dirty="0">
                          <a:effectLst/>
                        </a:rPr>
                      </a:br>
                      <a:r>
                        <a:rPr lang="en-US" sz="1400" kern="0" dirty="0">
                          <a:effectLst/>
                        </a:rPr>
                        <a:t>00 (End of Block)</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498266208"/>
                  </a:ext>
                </a:extLst>
              </a:tr>
              <a:tr h="0">
                <a:tc>
                  <a:txBody>
                    <a:bodyPr/>
                    <a:lstStyle/>
                    <a:p>
                      <a:pPr algn="l">
                        <a:spcAft>
                          <a:spcPts val="0"/>
                        </a:spcAft>
                      </a:pPr>
                      <a:r>
                        <a:rPr lang="en-US" sz="1400" kern="0">
                          <a:effectLst/>
                        </a:rPr>
                        <a:t>4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1110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07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533014606"/>
                  </a:ext>
                </a:extLst>
              </a:tr>
              <a:tr h="0">
                <a:tc>
                  <a:txBody>
                    <a:bodyPr/>
                    <a:lstStyle/>
                    <a:p>
                      <a:pPr algn="l">
                        <a:spcAft>
                          <a:spcPts val="0"/>
                        </a:spcAft>
                      </a:pPr>
                      <a:r>
                        <a:rPr lang="en-US" sz="1400" kern="0">
                          <a:effectLst/>
                        </a:rPr>
                        <a:t>5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1111 0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08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857742975"/>
                  </a:ext>
                </a:extLst>
              </a:tr>
              <a:tr h="0">
                <a:tc>
                  <a:txBody>
                    <a:bodyPr/>
                    <a:lstStyle/>
                    <a:p>
                      <a:pPr algn="l">
                        <a:spcAft>
                          <a:spcPts val="0"/>
                        </a:spcAft>
                      </a:pPr>
                      <a:r>
                        <a:rPr lang="en-US" sz="1400" kern="0">
                          <a:effectLst/>
                        </a:rPr>
                        <a:t>6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1111 10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09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587624521"/>
                  </a:ext>
                </a:extLst>
              </a:tr>
              <a:tr h="0">
                <a:tc>
                  <a:txBody>
                    <a:bodyPr/>
                    <a:lstStyle/>
                    <a:p>
                      <a:pPr algn="l">
                        <a:spcAft>
                          <a:spcPts val="0"/>
                        </a:spcAft>
                      </a:pPr>
                      <a:r>
                        <a:rPr lang="en-US" sz="1400" kern="0">
                          <a:effectLst/>
                        </a:rPr>
                        <a:t>7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1111 110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dirty="0">
                          <a:solidFill>
                            <a:srgbClr val="FF0000"/>
                          </a:solidFill>
                          <a:effectLst/>
                        </a:rPr>
                        <a:t>0A</a:t>
                      </a:r>
                      <a:endParaRPr lang="zh-CN" sz="14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257270444"/>
                  </a:ext>
                </a:extLst>
              </a:tr>
              <a:tr h="0">
                <a:tc>
                  <a:txBody>
                    <a:bodyPr/>
                    <a:lstStyle/>
                    <a:p>
                      <a:pPr algn="l">
                        <a:spcAft>
                          <a:spcPts val="0"/>
                        </a:spcAft>
                      </a:pPr>
                      <a:r>
                        <a:rPr lang="en-US" sz="1400" kern="0">
                          <a:effectLst/>
                        </a:rPr>
                        <a:t>8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1111 1110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dirty="0">
                          <a:effectLst/>
                        </a:rPr>
                        <a:t>0B</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12324857"/>
                  </a:ext>
                </a:extLst>
              </a:tr>
            </a:tbl>
          </a:graphicData>
        </a:graphic>
      </p:graphicFrame>
      <p:sp>
        <p:nvSpPr>
          <p:cNvPr id="6" name="矩形 5">
            <a:extLst>
              <a:ext uri="{FF2B5EF4-FFF2-40B4-BE49-F238E27FC236}">
                <a16:creationId xmlns:a16="http://schemas.microsoft.com/office/drawing/2014/main" id="{5B5A4D54-08FD-4D72-B9B8-D85133E373E7}"/>
              </a:ext>
            </a:extLst>
          </p:cNvPr>
          <p:cNvSpPr/>
          <p:nvPr/>
        </p:nvSpPr>
        <p:spPr>
          <a:xfrm>
            <a:off x="268941" y="5905948"/>
            <a:ext cx="3529401" cy="258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a:extLst>
              <a:ext uri="{FF2B5EF4-FFF2-40B4-BE49-F238E27FC236}">
                <a16:creationId xmlns:a16="http://schemas.microsoft.com/office/drawing/2014/main" id="{B8A10A09-E0AE-474A-BA0E-A38B587C6209}"/>
              </a:ext>
            </a:extLst>
          </p:cNvPr>
          <p:cNvGraphicFramePr>
            <a:graphicFrameLocks noGrp="1"/>
          </p:cNvGraphicFramePr>
          <p:nvPr>
            <p:extLst>
              <p:ext uri="{D42A27DB-BD31-4B8C-83A1-F6EECF244321}">
                <p14:modId xmlns:p14="http://schemas.microsoft.com/office/powerpoint/2010/main" val="748208311"/>
              </p:ext>
            </p:extLst>
          </p:nvPr>
        </p:nvGraphicFramePr>
        <p:xfrm>
          <a:off x="4165675" y="5202727"/>
          <a:ext cx="7316100" cy="1390650"/>
        </p:xfrm>
        <a:graphic>
          <a:graphicData uri="http://schemas.openxmlformats.org/drawingml/2006/table">
            <a:tbl>
              <a:tblPr firstRow="1" firstCol="1" bandRow="1">
                <a:tableStyleId>{5C22544A-7EE6-4342-B048-85BDC9FD1C3A}</a:tableStyleId>
              </a:tblPr>
              <a:tblGrid>
                <a:gridCol w="1219350">
                  <a:extLst>
                    <a:ext uri="{9D8B030D-6E8A-4147-A177-3AD203B41FA5}">
                      <a16:colId xmlns:a16="http://schemas.microsoft.com/office/drawing/2014/main" val="1629843790"/>
                    </a:ext>
                  </a:extLst>
                </a:gridCol>
                <a:gridCol w="620208">
                  <a:extLst>
                    <a:ext uri="{9D8B030D-6E8A-4147-A177-3AD203B41FA5}">
                      <a16:colId xmlns:a16="http://schemas.microsoft.com/office/drawing/2014/main" val="383731778"/>
                    </a:ext>
                  </a:extLst>
                </a:gridCol>
                <a:gridCol w="1516828">
                  <a:extLst>
                    <a:ext uri="{9D8B030D-6E8A-4147-A177-3AD203B41FA5}">
                      <a16:colId xmlns:a16="http://schemas.microsoft.com/office/drawing/2014/main" val="1462423295"/>
                    </a:ext>
                  </a:extLst>
                </a:gridCol>
                <a:gridCol w="1521014">
                  <a:extLst>
                    <a:ext uri="{9D8B030D-6E8A-4147-A177-3AD203B41FA5}">
                      <a16:colId xmlns:a16="http://schemas.microsoft.com/office/drawing/2014/main" val="889505074"/>
                    </a:ext>
                  </a:extLst>
                </a:gridCol>
                <a:gridCol w="1219350">
                  <a:extLst>
                    <a:ext uri="{9D8B030D-6E8A-4147-A177-3AD203B41FA5}">
                      <a16:colId xmlns:a16="http://schemas.microsoft.com/office/drawing/2014/main" val="115496176"/>
                    </a:ext>
                  </a:extLst>
                </a:gridCol>
                <a:gridCol w="1219350">
                  <a:extLst>
                    <a:ext uri="{9D8B030D-6E8A-4147-A177-3AD203B41FA5}">
                      <a16:colId xmlns:a16="http://schemas.microsoft.com/office/drawing/2014/main" val="1094204027"/>
                    </a:ext>
                  </a:extLst>
                </a:gridCol>
              </a:tblGrid>
              <a:tr h="0">
                <a:tc>
                  <a:txBody>
                    <a:bodyPr/>
                    <a:lstStyle/>
                    <a:p>
                      <a:pPr algn="ctr">
                        <a:spcAft>
                          <a:spcPts val="0"/>
                        </a:spcAft>
                      </a:pPr>
                      <a:r>
                        <a:rPr lang="en-US" sz="1400" kern="0">
                          <a:effectLst/>
                        </a:rPr>
                        <a:t>DC Code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9050" marR="19050" marT="19050" marB="19050" anchor="ctr"/>
                </a:tc>
                <a:tc>
                  <a:txBody>
                    <a:bodyPr/>
                    <a:lstStyle/>
                    <a:p>
                      <a:pPr algn="ctr">
                        <a:spcAft>
                          <a:spcPts val="0"/>
                        </a:spcAft>
                      </a:pPr>
                      <a:r>
                        <a:rPr lang="en-US" sz="1400" kern="0" dirty="0">
                          <a:effectLst/>
                        </a:rPr>
                        <a:t>Size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9050" marR="19050" marT="19050" marB="19050" anchor="ctr"/>
                </a:tc>
                <a:tc gridSpan="2">
                  <a:txBody>
                    <a:bodyPr/>
                    <a:lstStyle/>
                    <a:p>
                      <a:pPr algn="ctr">
                        <a:spcAft>
                          <a:spcPts val="0"/>
                        </a:spcAft>
                      </a:pPr>
                      <a:r>
                        <a:rPr lang="en-US" sz="1400" kern="0">
                          <a:effectLst/>
                        </a:rPr>
                        <a:t>Additional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9050" marR="19050" marT="19050" marB="19050" anchor="ctr"/>
                </a:tc>
                <a:tc hMerge="1">
                  <a:txBody>
                    <a:bodyPr/>
                    <a:lstStyle/>
                    <a:p>
                      <a:endParaRPr lang="zh-CN" altLang="en-US"/>
                    </a:p>
                  </a:txBody>
                  <a:tcPr/>
                </a:tc>
                <a:tc gridSpan="2">
                  <a:txBody>
                    <a:bodyPr/>
                    <a:lstStyle/>
                    <a:p>
                      <a:pPr algn="ctr">
                        <a:spcAft>
                          <a:spcPts val="0"/>
                        </a:spcAft>
                      </a:pPr>
                      <a:r>
                        <a:rPr lang="en-US" sz="1400" kern="0">
                          <a:effectLst/>
                        </a:rPr>
                        <a:t>DC Value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9050" marR="19050" marT="19050" marB="19050" anchor="ctr"/>
                </a:tc>
                <a:tc hMerge="1">
                  <a:txBody>
                    <a:bodyPr/>
                    <a:lstStyle/>
                    <a:p>
                      <a:endParaRPr lang="zh-CN" altLang="en-US"/>
                    </a:p>
                  </a:txBody>
                  <a:tcPr/>
                </a:tc>
                <a:extLst>
                  <a:ext uri="{0D108BD9-81ED-4DB2-BD59-A6C34878D82A}">
                    <a16:rowId xmlns:a16="http://schemas.microsoft.com/office/drawing/2014/main" val="931684933"/>
                  </a:ext>
                </a:extLst>
              </a:tr>
              <a:tr h="0">
                <a:tc>
                  <a:txBody>
                    <a:bodyPr/>
                    <a:lstStyle/>
                    <a:p>
                      <a:pPr algn="l">
                        <a:spcAft>
                          <a:spcPts val="0"/>
                        </a:spcAft>
                      </a:pPr>
                      <a:r>
                        <a:rPr lang="en-US" sz="1400" kern="0">
                          <a:effectLst/>
                        </a:rPr>
                        <a:t>09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l">
                        <a:spcAft>
                          <a:spcPts val="0"/>
                        </a:spcAft>
                      </a:pPr>
                      <a:r>
                        <a:rPr lang="en-US" sz="1400" kern="0" dirty="0">
                          <a:effectLst/>
                        </a:rPr>
                        <a:t>9</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r">
                        <a:spcAft>
                          <a:spcPts val="0"/>
                        </a:spcAft>
                      </a:pPr>
                      <a:r>
                        <a:rPr lang="en-US" sz="1400" kern="0">
                          <a:effectLst/>
                        </a:rPr>
                        <a:t>0 0000 0000,...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l">
                        <a:spcAft>
                          <a:spcPts val="0"/>
                        </a:spcAft>
                      </a:pPr>
                      <a:r>
                        <a:rPr lang="en-US" sz="1400" kern="0">
                          <a:effectLst/>
                        </a:rPr>
                        <a:t>...,1 1111 1111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r">
                        <a:spcAft>
                          <a:spcPts val="0"/>
                        </a:spcAft>
                      </a:pPr>
                      <a:r>
                        <a:rPr lang="en-US" sz="1400" kern="0">
                          <a:effectLst/>
                        </a:rPr>
                        <a:t>-511,...,-256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l">
                        <a:spcAft>
                          <a:spcPts val="0"/>
                        </a:spcAft>
                      </a:pPr>
                      <a:r>
                        <a:rPr lang="en-US" sz="1400" kern="0" dirty="0">
                          <a:effectLst/>
                        </a:rPr>
                        <a:t>256,...,511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extLst>
                  <a:ext uri="{0D108BD9-81ED-4DB2-BD59-A6C34878D82A}">
                    <a16:rowId xmlns:a16="http://schemas.microsoft.com/office/drawing/2014/main" val="286675850"/>
                  </a:ext>
                </a:extLst>
              </a:tr>
              <a:tr h="0">
                <a:tc>
                  <a:txBody>
                    <a:bodyPr/>
                    <a:lstStyle/>
                    <a:p>
                      <a:pPr algn="l">
                        <a:spcAft>
                          <a:spcPts val="0"/>
                        </a:spcAft>
                      </a:pPr>
                      <a:r>
                        <a:rPr lang="en-US" sz="1400" kern="0" dirty="0">
                          <a:solidFill>
                            <a:srgbClr val="FF0000"/>
                          </a:solidFill>
                          <a:effectLst/>
                        </a:rPr>
                        <a:t>0A</a:t>
                      </a:r>
                      <a:endParaRPr lang="zh-CN" sz="14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l">
                        <a:spcAft>
                          <a:spcPts val="0"/>
                        </a:spcAft>
                      </a:pPr>
                      <a:r>
                        <a:rPr lang="en-US" sz="1400" kern="0">
                          <a:effectLst/>
                        </a:rPr>
                        <a:t>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r">
                        <a:spcAft>
                          <a:spcPts val="0"/>
                        </a:spcAft>
                      </a:pPr>
                      <a:r>
                        <a:rPr lang="en-US" sz="1400" kern="0">
                          <a:effectLst/>
                        </a:rPr>
                        <a:t>00 0000 0000,...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l">
                        <a:spcAft>
                          <a:spcPts val="0"/>
                        </a:spcAft>
                      </a:pPr>
                      <a:r>
                        <a:rPr lang="en-US" sz="1400" kern="0">
                          <a:effectLst/>
                        </a:rPr>
                        <a:t>...,11 1111 1111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r">
                        <a:spcAft>
                          <a:spcPts val="0"/>
                        </a:spcAft>
                      </a:pPr>
                      <a:r>
                        <a:rPr lang="en-US" sz="1400" kern="0">
                          <a:effectLst/>
                        </a:rPr>
                        <a:t>-1023,...,-512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l">
                        <a:spcAft>
                          <a:spcPts val="0"/>
                        </a:spcAft>
                      </a:pPr>
                      <a:r>
                        <a:rPr lang="en-US" sz="1400" kern="0">
                          <a:effectLst/>
                        </a:rPr>
                        <a:t>512,...,1023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extLst>
                  <a:ext uri="{0D108BD9-81ED-4DB2-BD59-A6C34878D82A}">
                    <a16:rowId xmlns:a16="http://schemas.microsoft.com/office/drawing/2014/main" val="1116849740"/>
                  </a:ext>
                </a:extLst>
              </a:tr>
              <a:tr h="0">
                <a:tc>
                  <a:txBody>
                    <a:bodyPr/>
                    <a:lstStyle/>
                    <a:p>
                      <a:pPr algn="l">
                        <a:spcAft>
                          <a:spcPts val="0"/>
                        </a:spcAft>
                      </a:pPr>
                      <a:r>
                        <a:rPr lang="en-US" sz="1400" kern="0">
                          <a:effectLst/>
                        </a:rPr>
                        <a:t>0B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l">
                        <a:spcAft>
                          <a:spcPts val="0"/>
                        </a:spcAft>
                      </a:pPr>
                      <a:r>
                        <a:rPr lang="en-US" sz="1400" kern="0">
                          <a:effectLst/>
                        </a:rPr>
                        <a:t>11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r">
                        <a:spcAft>
                          <a:spcPts val="0"/>
                        </a:spcAft>
                      </a:pPr>
                      <a:r>
                        <a:rPr lang="en-US" sz="1400" kern="0">
                          <a:effectLst/>
                        </a:rPr>
                        <a:t>000 0000 0000,...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l">
                        <a:spcAft>
                          <a:spcPts val="0"/>
                        </a:spcAft>
                      </a:pPr>
                      <a:r>
                        <a:rPr lang="en-US" sz="1400" kern="0">
                          <a:effectLst/>
                        </a:rPr>
                        <a:t>...,111 1111 1111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r">
                        <a:spcAft>
                          <a:spcPts val="0"/>
                        </a:spcAft>
                      </a:pPr>
                      <a:r>
                        <a:rPr lang="en-US" sz="1400" kern="0">
                          <a:effectLst/>
                        </a:rPr>
                        <a:t>-2047,...,-1024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tc>
                  <a:txBody>
                    <a:bodyPr/>
                    <a:lstStyle/>
                    <a:p>
                      <a:pPr algn="l">
                        <a:spcAft>
                          <a:spcPts val="0"/>
                        </a:spcAft>
                      </a:pPr>
                      <a:r>
                        <a:rPr lang="en-US" sz="1400" kern="0" dirty="0">
                          <a:effectLst/>
                        </a:rPr>
                        <a:t>1024,...,2047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47625" marT="47625" marB="47625" anchor="ctr"/>
                </a:tc>
                <a:extLst>
                  <a:ext uri="{0D108BD9-81ED-4DB2-BD59-A6C34878D82A}">
                    <a16:rowId xmlns:a16="http://schemas.microsoft.com/office/drawing/2014/main" val="425320481"/>
                  </a:ext>
                </a:extLst>
              </a:tr>
            </a:tbl>
          </a:graphicData>
        </a:graphic>
      </p:graphicFrame>
      <p:sp>
        <p:nvSpPr>
          <p:cNvPr id="8" name="矩形 7">
            <a:extLst>
              <a:ext uri="{FF2B5EF4-FFF2-40B4-BE49-F238E27FC236}">
                <a16:creationId xmlns:a16="http://schemas.microsoft.com/office/drawing/2014/main" id="{BE1D344D-4397-4EA3-B48B-F2D3B3C44CFC}"/>
              </a:ext>
            </a:extLst>
          </p:cNvPr>
          <p:cNvSpPr/>
          <p:nvPr/>
        </p:nvSpPr>
        <p:spPr>
          <a:xfrm>
            <a:off x="4165675" y="5794799"/>
            <a:ext cx="7316100" cy="3133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0790088-0BD6-4C56-93AE-2AC1131AF909}"/>
              </a:ext>
            </a:extLst>
          </p:cNvPr>
          <p:cNvSpPr/>
          <p:nvPr/>
        </p:nvSpPr>
        <p:spPr>
          <a:xfrm>
            <a:off x="5350863" y="4035411"/>
            <a:ext cx="3073277" cy="461665"/>
          </a:xfrm>
          <a:prstGeom prst="rect">
            <a:avLst/>
          </a:prstGeom>
        </p:spPr>
        <p:txBody>
          <a:bodyPr wrap="none">
            <a:spAutoFit/>
          </a:bodyPr>
          <a:lstStyle/>
          <a:p>
            <a:r>
              <a:rPr lang="en-US" altLang="zh-CN" sz="2400" dirty="0">
                <a:highlight>
                  <a:srgbClr val="FFFF00"/>
                </a:highlight>
                <a:latin typeface="等线" panose="02010600030101010101" pitchFamily="2" charset="-122"/>
                <a:cs typeface="Times New Roman" panose="02020603050405020304" pitchFamily="18" charset="0"/>
              </a:rPr>
              <a:t>0 1111 1111 1 = -512</a:t>
            </a:r>
            <a:endParaRPr lang="zh-CN" altLang="en-US" sz="2400" dirty="0">
              <a:highlight>
                <a:srgbClr val="FFFF00"/>
              </a:highlight>
            </a:endParaRPr>
          </a:p>
        </p:txBody>
      </p:sp>
      <p:cxnSp>
        <p:nvCxnSpPr>
          <p:cNvPr id="11" name="直接箭头连接符 10">
            <a:extLst>
              <a:ext uri="{FF2B5EF4-FFF2-40B4-BE49-F238E27FC236}">
                <a16:creationId xmlns:a16="http://schemas.microsoft.com/office/drawing/2014/main" id="{DF5CBFF2-9102-4CA3-AA09-AD8BDC1235D6}"/>
              </a:ext>
            </a:extLst>
          </p:cNvPr>
          <p:cNvCxnSpPr/>
          <p:nvPr/>
        </p:nvCxnSpPr>
        <p:spPr>
          <a:xfrm flipH="1" flipV="1">
            <a:off x="7035501" y="4636546"/>
            <a:ext cx="376518" cy="484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8D8C9A5A-D1E9-46FE-80D1-A922A7903416}"/>
              </a:ext>
            </a:extLst>
          </p:cNvPr>
          <p:cNvSpPr/>
          <p:nvPr/>
        </p:nvSpPr>
        <p:spPr>
          <a:xfrm>
            <a:off x="8515846" y="3525427"/>
            <a:ext cx="2776722" cy="461665"/>
          </a:xfrm>
          <a:prstGeom prst="rect">
            <a:avLst/>
          </a:prstGeom>
          <a:ln>
            <a:solidFill>
              <a:schemeClr val="tx1"/>
            </a:solidFill>
          </a:ln>
        </p:spPr>
        <p:txBody>
          <a:bodyPr wrap="none">
            <a:spAutoFit/>
          </a:bodyPr>
          <a:lstStyle/>
          <a:p>
            <a:pPr algn="just">
              <a:spcAft>
                <a:spcPts val="0"/>
              </a:spcAft>
            </a:pPr>
            <a:r>
              <a:rPr lang="en-US" altLang="zh-CN" sz="2400" kern="100" dirty="0">
                <a:solidFill>
                  <a:srgbClr val="FF0000"/>
                </a:solidFill>
                <a:latin typeface="等线" panose="02010600030101010101" pitchFamily="2" charset="-122"/>
                <a:cs typeface="Times New Roman" panose="02020603050405020304" pitchFamily="18" charset="0"/>
              </a:rPr>
              <a:t>Luminance (Y) - DC</a:t>
            </a:r>
            <a:endParaRPr lang="zh-CN" altLang="zh-CN" sz="2400" kern="100" dirty="0">
              <a:solidFill>
                <a:srgbClr val="FF0000"/>
              </a:solidFill>
              <a:latin typeface="等线" panose="02010600030101010101" pitchFamily="2" charset="-122"/>
              <a:cs typeface="Times New Roman" panose="02020603050405020304" pitchFamily="18" charset="0"/>
            </a:endParaRPr>
          </a:p>
        </p:txBody>
      </p:sp>
      <p:sp>
        <p:nvSpPr>
          <p:cNvPr id="14" name="矩形 13"/>
          <p:cNvSpPr/>
          <p:nvPr/>
        </p:nvSpPr>
        <p:spPr>
          <a:xfrm>
            <a:off x="653086" y="6488668"/>
            <a:ext cx="2146742" cy="369332"/>
          </a:xfrm>
          <a:prstGeom prst="rect">
            <a:avLst/>
          </a:prstGeom>
        </p:spPr>
        <p:txBody>
          <a:bodyPr wrap="none">
            <a:spAutoFit/>
          </a:bodyPr>
          <a:lstStyle/>
          <a:p>
            <a:r>
              <a:rPr lang="zh-CN" altLang="en-US" dirty="0">
                <a:solidFill>
                  <a:srgbClr val="4D4D4D"/>
                </a:solidFill>
                <a:latin typeface="-apple-system"/>
              </a:rPr>
              <a:t>霍夫曼表</a:t>
            </a:r>
            <a:r>
              <a:rPr lang="en-US" altLang="zh-CN" dirty="0">
                <a:solidFill>
                  <a:srgbClr val="4D4D4D"/>
                </a:solidFill>
                <a:latin typeface="-apple-system"/>
              </a:rPr>
              <a:t>DC</a:t>
            </a:r>
            <a:r>
              <a:rPr lang="zh-CN" altLang="en-US" dirty="0">
                <a:solidFill>
                  <a:srgbClr val="4D4D4D"/>
                </a:solidFill>
                <a:latin typeface="-apple-system"/>
              </a:rPr>
              <a:t>亮度</a:t>
            </a:r>
            <a:r>
              <a:rPr lang="en-US" altLang="zh-CN" dirty="0">
                <a:solidFill>
                  <a:srgbClr val="4D4D4D"/>
                </a:solidFill>
                <a:latin typeface="-apple-system"/>
              </a:rPr>
              <a:t>(Y)</a:t>
            </a:r>
            <a:endParaRPr lang="zh-CN" altLang="en-US" dirty="0"/>
          </a:p>
        </p:txBody>
      </p:sp>
      <p:sp>
        <p:nvSpPr>
          <p:cNvPr id="15" name="矩形 14"/>
          <p:cNvSpPr/>
          <p:nvPr/>
        </p:nvSpPr>
        <p:spPr>
          <a:xfrm>
            <a:off x="7035501" y="6510695"/>
            <a:ext cx="1183337" cy="369332"/>
          </a:xfrm>
          <a:prstGeom prst="rect">
            <a:avLst/>
          </a:prstGeom>
        </p:spPr>
        <p:txBody>
          <a:bodyPr wrap="none">
            <a:spAutoFit/>
          </a:bodyPr>
          <a:lstStyle/>
          <a:p>
            <a:r>
              <a:rPr lang="en-US" altLang="zh-CN" dirty="0"/>
              <a:t>VLI</a:t>
            </a:r>
            <a:r>
              <a:rPr lang="zh-CN" altLang="en-US" dirty="0"/>
              <a:t>编码表</a:t>
            </a:r>
          </a:p>
        </p:txBody>
      </p:sp>
      <p:sp>
        <p:nvSpPr>
          <p:cNvPr id="16" name="文本框 15">
            <a:extLst>
              <a:ext uri="{FF2B5EF4-FFF2-40B4-BE49-F238E27FC236}">
                <a16:creationId xmlns:a16="http://schemas.microsoft.com/office/drawing/2014/main" id="{2788A81A-7C25-4A1D-AE51-FAEC84629304}"/>
              </a:ext>
            </a:extLst>
          </p:cNvPr>
          <p:cNvSpPr txBox="1"/>
          <p:nvPr/>
        </p:nvSpPr>
        <p:spPr>
          <a:xfrm>
            <a:off x="180596" y="126661"/>
            <a:ext cx="3845925" cy="584775"/>
          </a:xfrm>
          <a:prstGeom prst="rect">
            <a:avLst/>
          </a:prstGeom>
          <a:solidFill>
            <a:schemeClr val="accent6"/>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zh-CN" altLang="en-US" sz="3200" dirty="0"/>
              <a:t>例</a:t>
            </a:r>
            <a:r>
              <a:rPr lang="en-US" altLang="zh-CN" sz="3200" dirty="0"/>
              <a:t>: </a:t>
            </a:r>
            <a:r>
              <a:rPr lang="zh-CN" altLang="en-US" sz="3200" dirty="0"/>
              <a:t>一个</a:t>
            </a:r>
            <a:r>
              <a:rPr lang="en-US" altLang="zh-CN" sz="3200" dirty="0"/>
              <a:t>MCU </a:t>
            </a:r>
            <a:r>
              <a:rPr lang="zh-CN" altLang="en-US" sz="3200" kern="100" dirty="0">
                <a:latin typeface="等线" panose="02010600030101010101" pitchFamily="2" charset="-122"/>
                <a:cs typeface="Times New Roman" panose="02020603050405020304" pitchFamily="18" charset="0"/>
              </a:rPr>
              <a:t>的编码</a:t>
            </a:r>
            <a:endParaRPr lang="zh-CN" altLang="zh-CN" sz="3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20969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D152D2D-7510-4EA7-B595-703DF19FF621}"/>
              </a:ext>
            </a:extLst>
          </p:cNvPr>
          <p:cNvSpPr/>
          <p:nvPr/>
        </p:nvSpPr>
        <p:spPr>
          <a:xfrm>
            <a:off x="180596" y="1120602"/>
            <a:ext cx="11793968" cy="461665"/>
          </a:xfrm>
          <a:prstGeom prst="rect">
            <a:avLst/>
          </a:prstGeom>
        </p:spPr>
        <p:txBody>
          <a:bodyPr wrap="square">
            <a:spAutoFit/>
          </a:bodyPr>
          <a:lstStyle/>
          <a:p>
            <a:r>
              <a:rPr lang="en-US" altLang="zh-CN" sz="2400" dirty="0">
                <a:highlight>
                  <a:srgbClr val="C0C0C0"/>
                </a:highlight>
                <a:latin typeface="等线" panose="02010600030101010101" pitchFamily="2" charset="-122"/>
                <a:cs typeface="Times New Roman" panose="02020603050405020304" pitchFamily="18" charset="0"/>
              </a:rPr>
              <a:t>1111 1100 1111 1111 1</a:t>
            </a:r>
            <a:r>
              <a:rPr lang="en-US" altLang="zh-CN" sz="2400" dirty="0">
                <a:solidFill>
                  <a:srgbClr val="FF0000"/>
                </a:solidFill>
                <a:latin typeface="等线" panose="02010600030101010101" pitchFamily="2" charset="-122"/>
                <a:cs typeface="Times New Roman" panose="02020603050405020304" pitchFamily="18" charset="0"/>
              </a:rPr>
              <a:t>110 0</a:t>
            </a:r>
            <a:r>
              <a:rPr lang="en-US" altLang="zh-CN" sz="2400" dirty="0">
                <a:latin typeface="等线" panose="02010600030101010101" pitchFamily="2" charset="-122"/>
                <a:cs typeface="Times New Roman" panose="02020603050405020304" pitchFamily="18" charset="0"/>
              </a:rPr>
              <a:t>010 1010 1111 1110 1111 1111 0011 0001 0101 0111 1111</a:t>
            </a:r>
            <a:endParaRPr lang="zh-CN" altLang="en-US" sz="2400" dirty="0"/>
          </a:p>
        </p:txBody>
      </p:sp>
      <p:graphicFrame>
        <p:nvGraphicFramePr>
          <p:cNvPr id="4" name="表格 3">
            <a:extLst>
              <a:ext uri="{FF2B5EF4-FFF2-40B4-BE49-F238E27FC236}">
                <a16:creationId xmlns:a16="http://schemas.microsoft.com/office/drawing/2014/main" id="{C32FE06A-796C-45B2-A8BB-A3E03B8D887D}"/>
              </a:ext>
            </a:extLst>
          </p:cNvPr>
          <p:cNvGraphicFramePr>
            <a:graphicFrameLocks noGrp="1"/>
          </p:cNvGraphicFramePr>
          <p:nvPr>
            <p:extLst/>
          </p:nvPr>
        </p:nvGraphicFramePr>
        <p:xfrm>
          <a:off x="368005" y="2344719"/>
          <a:ext cx="4037466" cy="4244340"/>
        </p:xfrm>
        <a:graphic>
          <a:graphicData uri="http://schemas.openxmlformats.org/drawingml/2006/table">
            <a:tbl>
              <a:tblPr firstRow="1" firstCol="1" bandRow="1">
                <a:tableStyleId>{5C22544A-7EE6-4342-B048-85BDC9FD1C3A}</a:tableStyleId>
              </a:tblPr>
              <a:tblGrid>
                <a:gridCol w="896788">
                  <a:extLst>
                    <a:ext uri="{9D8B030D-6E8A-4147-A177-3AD203B41FA5}">
                      <a16:colId xmlns:a16="http://schemas.microsoft.com/office/drawing/2014/main" val="1743943107"/>
                    </a:ext>
                  </a:extLst>
                </a:gridCol>
                <a:gridCol w="1723960">
                  <a:extLst>
                    <a:ext uri="{9D8B030D-6E8A-4147-A177-3AD203B41FA5}">
                      <a16:colId xmlns:a16="http://schemas.microsoft.com/office/drawing/2014/main" val="205008772"/>
                    </a:ext>
                  </a:extLst>
                </a:gridCol>
                <a:gridCol w="1416718">
                  <a:extLst>
                    <a:ext uri="{9D8B030D-6E8A-4147-A177-3AD203B41FA5}">
                      <a16:colId xmlns:a16="http://schemas.microsoft.com/office/drawing/2014/main" val="948956623"/>
                    </a:ext>
                  </a:extLst>
                </a:gridCol>
              </a:tblGrid>
              <a:tr h="0">
                <a:tc>
                  <a:txBody>
                    <a:bodyPr/>
                    <a:lstStyle/>
                    <a:p>
                      <a:pPr algn="ctr">
                        <a:spcAft>
                          <a:spcPts val="0"/>
                        </a:spcAft>
                      </a:pPr>
                      <a:r>
                        <a:rPr lang="en-US" sz="1400" kern="0">
                          <a:effectLst/>
                        </a:rPr>
                        <a:t>Length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400" kern="0">
                          <a:effectLst/>
                        </a:rPr>
                        <a:t>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400" kern="0">
                          <a:effectLst/>
                        </a:rPr>
                        <a:t>Code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454983301"/>
                  </a:ext>
                </a:extLst>
              </a:tr>
              <a:tr h="0">
                <a:tc>
                  <a:txBody>
                    <a:bodyPr/>
                    <a:lstStyle/>
                    <a:p>
                      <a:pPr algn="l">
                        <a:spcAft>
                          <a:spcPts val="0"/>
                        </a:spcAft>
                      </a:pPr>
                      <a:r>
                        <a:rPr lang="en-US" sz="1400" kern="0">
                          <a:effectLst/>
                        </a:rPr>
                        <a:t>2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dirty="0">
                          <a:effectLst/>
                        </a:rPr>
                        <a:t>00</a:t>
                      </a:r>
                      <a:br>
                        <a:rPr lang="en-US" sz="1400" kern="0" dirty="0">
                          <a:effectLst/>
                        </a:rPr>
                      </a:br>
                      <a:r>
                        <a:rPr lang="en-US" sz="1400" kern="0" dirty="0">
                          <a:effectLst/>
                        </a:rPr>
                        <a:t>01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01</a:t>
                      </a:r>
                      <a:br>
                        <a:rPr lang="en-US" sz="1400" kern="0">
                          <a:effectLst/>
                        </a:rPr>
                      </a:br>
                      <a:r>
                        <a:rPr lang="en-US" sz="1400" kern="0">
                          <a:effectLst/>
                        </a:rPr>
                        <a:t>02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598459223"/>
                  </a:ext>
                </a:extLst>
              </a:tr>
              <a:tr h="0">
                <a:tc>
                  <a:txBody>
                    <a:bodyPr/>
                    <a:lstStyle/>
                    <a:p>
                      <a:pPr algn="l">
                        <a:spcAft>
                          <a:spcPts val="0"/>
                        </a:spcAft>
                      </a:pPr>
                      <a:r>
                        <a:rPr lang="en-US" sz="1400" kern="0">
                          <a:effectLst/>
                        </a:rPr>
                        <a:t>3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100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03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796676834"/>
                  </a:ext>
                </a:extLst>
              </a:tr>
              <a:tr h="0">
                <a:tc>
                  <a:txBody>
                    <a:bodyPr/>
                    <a:lstStyle/>
                    <a:p>
                      <a:pPr algn="l">
                        <a:spcAft>
                          <a:spcPts val="0"/>
                        </a:spcAft>
                      </a:pPr>
                      <a:r>
                        <a:rPr lang="en-US" sz="1400" kern="0">
                          <a:effectLst/>
                        </a:rPr>
                        <a:t>4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dirty="0">
                          <a:effectLst/>
                        </a:rPr>
                        <a:t>1010</a:t>
                      </a:r>
                      <a:br>
                        <a:rPr lang="en-US" sz="1400" kern="0" dirty="0">
                          <a:effectLst/>
                        </a:rPr>
                      </a:br>
                      <a:r>
                        <a:rPr lang="en-US" sz="1400" kern="0" dirty="0">
                          <a:effectLst/>
                        </a:rPr>
                        <a:t>1011</a:t>
                      </a:r>
                      <a:br>
                        <a:rPr lang="en-US" sz="1400" kern="0" dirty="0">
                          <a:effectLst/>
                        </a:rPr>
                      </a:br>
                      <a:r>
                        <a:rPr lang="en-US" sz="1400" kern="0" dirty="0">
                          <a:effectLst/>
                        </a:rPr>
                        <a:t>1100</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11</a:t>
                      </a:r>
                      <a:br>
                        <a:rPr lang="en-US" sz="1400" kern="0">
                          <a:effectLst/>
                        </a:rPr>
                      </a:br>
                      <a:r>
                        <a:rPr lang="en-US" sz="1400" kern="0">
                          <a:effectLst/>
                        </a:rPr>
                        <a:t>04</a:t>
                      </a:r>
                      <a:br>
                        <a:rPr lang="en-US" sz="1400" kern="0">
                          <a:effectLst/>
                        </a:rPr>
                      </a:br>
                      <a:r>
                        <a:rPr lang="en-US" sz="1400" kern="0">
                          <a:effectLst/>
                        </a:rPr>
                        <a:t>00 (End of Block)</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361251619"/>
                  </a:ext>
                </a:extLst>
              </a:tr>
              <a:tr h="0">
                <a:tc>
                  <a:txBody>
                    <a:bodyPr/>
                    <a:lstStyle/>
                    <a:p>
                      <a:pPr algn="l">
                        <a:spcAft>
                          <a:spcPts val="0"/>
                        </a:spcAft>
                      </a:pPr>
                      <a:r>
                        <a:rPr lang="en-US" sz="1400" kern="0" dirty="0">
                          <a:effectLst/>
                        </a:rPr>
                        <a:t>5 bits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1101 0</a:t>
                      </a:r>
                      <a:br>
                        <a:rPr lang="en-US" sz="1400" kern="0">
                          <a:effectLst/>
                        </a:rPr>
                      </a:br>
                      <a:r>
                        <a:rPr lang="en-US" sz="1400" kern="0">
                          <a:effectLst/>
                        </a:rPr>
                        <a:t>1101 1</a:t>
                      </a:r>
                      <a:br>
                        <a:rPr lang="en-US" sz="1400" kern="0">
                          <a:effectLst/>
                        </a:rPr>
                      </a:br>
                      <a:r>
                        <a:rPr lang="en-US" sz="1400" kern="0">
                          <a:effectLst/>
                        </a:rPr>
                        <a:t>1110 0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05</a:t>
                      </a:r>
                      <a:br>
                        <a:rPr lang="en-US" sz="1400" kern="0">
                          <a:effectLst/>
                        </a:rPr>
                      </a:br>
                      <a:r>
                        <a:rPr lang="en-US" sz="1400" kern="0">
                          <a:effectLst/>
                        </a:rPr>
                        <a:t>21</a:t>
                      </a:r>
                      <a:br>
                        <a:rPr lang="en-US" sz="1400" kern="0">
                          <a:effectLst/>
                        </a:rPr>
                      </a:br>
                      <a:r>
                        <a:rPr lang="en-US" sz="1400" kern="0">
                          <a:effectLst/>
                        </a:rPr>
                        <a:t>12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524619065"/>
                  </a:ext>
                </a:extLst>
              </a:tr>
              <a:tr h="0">
                <a:tc>
                  <a:txBody>
                    <a:bodyPr/>
                    <a:lstStyle/>
                    <a:p>
                      <a:pPr algn="l">
                        <a:spcAft>
                          <a:spcPts val="0"/>
                        </a:spcAft>
                      </a:pPr>
                      <a:r>
                        <a:rPr lang="en-US" sz="1400" kern="0">
                          <a:effectLst/>
                        </a:rPr>
                        <a:t>6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1110 10</a:t>
                      </a:r>
                      <a:br>
                        <a:rPr lang="en-US" sz="1400" kern="0">
                          <a:effectLst/>
                        </a:rPr>
                      </a:br>
                      <a:r>
                        <a:rPr lang="en-US" sz="1400" kern="0">
                          <a:effectLst/>
                        </a:rPr>
                        <a:t>1110 11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31</a:t>
                      </a:r>
                      <a:br>
                        <a:rPr lang="en-US" sz="1400" kern="0">
                          <a:effectLst/>
                        </a:rPr>
                      </a:br>
                      <a:r>
                        <a:rPr lang="en-US" sz="1400" kern="0">
                          <a:effectLst/>
                        </a:rPr>
                        <a:t>41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767275083"/>
                  </a:ext>
                </a:extLst>
              </a:tr>
              <a:tr h="0">
                <a:tc>
                  <a:txBody>
                    <a:bodyPr/>
                    <a:lstStyle/>
                    <a:p>
                      <a:pPr algn="l">
                        <a:spcAft>
                          <a:spcPts val="0"/>
                        </a:spcAft>
                      </a:pP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4258997762"/>
                  </a:ext>
                </a:extLst>
              </a:tr>
              <a:tr h="0">
                <a:tc>
                  <a:txBody>
                    <a:bodyPr/>
                    <a:lstStyle/>
                    <a:p>
                      <a:pPr algn="l">
                        <a:spcAft>
                          <a:spcPts val="0"/>
                        </a:spcAft>
                      </a:pPr>
                      <a:r>
                        <a:rPr lang="en-US" sz="1400" kern="0">
                          <a:effectLst/>
                        </a:rPr>
                        <a:t>12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a:t>
                      </a:r>
                      <a:br>
                        <a:rPr lang="en-US" sz="1400" kern="0">
                          <a:effectLst/>
                        </a:rPr>
                      </a:br>
                      <a:r>
                        <a:rPr lang="en-US" sz="1400" kern="0">
                          <a:effectLst/>
                        </a:rPr>
                        <a:t>1111 1111 0011</a:t>
                      </a:r>
                      <a:br>
                        <a:rPr lang="en-US" sz="1400" kern="0">
                          <a:effectLst/>
                        </a:rPr>
                      </a:b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a:t>
                      </a:r>
                      <a:br>
                        <a:rPr lang="en-US" sz="1400" kern="0">
                          <a:effectLst/>
                        </a:rPr>
                      </a:br>
                      <a:r>
                        <a:rPr lang="en-US" sz="1400" kern="0">
                          <a:effectLst/>
                        </a:rPr>
                        <a:t>F0 (ZRL)</a:t>
                      </a:r>
                      <a:br>
                        <a:rPr lang="en-US" sz="1400" kern="0">
                          <a:effectLst/>
                        </a:rPr>
                      </a:b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777594421"/>
                  </a:ext>
                </a:extLst>
              </a:tr>
              <a:tr h="0">
                <a:tc>
                  <a:txBody>
                    <a:bodyPr/>
                    <a:lstStyle/>
                    <a:p>
                      <a:pPr algn="l">
                        <a:spcAft>
                          <a:spcPts val="0"/>
                        </a:spcAft>
                      </a:pP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852981405"/>
                  </a:ext>
                </a:extLst>
              </a:tr>
              <a:tr h="0">
                <a:tc>
                  <a:txBody>
                    <a:bodyPr/>
                    <a:lstStyle/>
                    <a:p>
                      <a:pPr algn="l">
                        <a:spcAft>
                          <a:spcPts val="0"/>
                        </a:spcAft>
                      </a:pPr>
                      <a:r>
                        <a:rPr lang="en-US" sz="1400" kern="0">
                          <a:effectLst/>
                        </a:rPr>
                        <a:t>16 bits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a:effectLst/>
                        </a:rPr>
                        <a:t>...</a:t>
                      </a:r>
                      <a:br>
                        <a:rPr lang="en-US" sz="1400" kern="0">
                          <a:effectLst/>
                        </a:rPr>
                      </a:br>
                      <a:r>
                        <a:rPr lang="en-US" sz="1400" kern="0">
                          <a:effectLst/>
                        </a:rPr>
                        <a:t>1111 1111 1111 1110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400" kern="0" dirty="0">
                          <a:effectLst/>
                        </a:rPr>
                        <a:t>...</a:t>
                      </a:r>
                      <a:br>
                        <a:rPr lang="en-US" sz="1400" kern="0" dirty="0">
                          <a:effectLst/>
                        </a:rPr>
                      </a:br>
                      <a:r>
                        <a:rPr lang="en-US" sz="1400" kern="0" dirty="0">
                          <a:effectLst/>
                        </a:rPr>
                        <a:t>FA</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500920236"/>
                  </a:ext>
                </a:extLst>
              </a:tr>
            </a:tbl>
          </a:graphicData>
        </a:graphic>
      </p:graphicFrame>
      <p:sp>
        <p:nvSpPr>
          <p:cNvPr id="5" name="矩形 4">
            <a:extLst>
              <a:ext uri="{FF2B5EF4-FFF2-40B4-BE49-F238E27FC236}">
                <a16:creationId xmlns:a16="http://schemas.microsoft.com/office/drawing/2014/main" id="{057DA020-1B79-448A-8409-2E96F3A9EB3B}"/>
              </a:ext>
            </a:extLst>
          </p:cNvPr>
          <p:cNvSpPr/>
          <p:nvPr/>
        </p:nvSpPr>
        <p:spPr>
          <a:xfrm>
            <a:off x="957431" y="3679115"/>
            <a:ext cx="3539265" cy="204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7A5D62F-C4E0-4C6A-AEAD-B1C8C0DD7323}"/>
              </a:ext>
            </a:extLst>
          </p:cNvPr>
          <p:cNvSpPr/>
          <p:nvPr/>
        </p:nvSpPr>
        <p:spPr>
          <a:xfrm>
            <a:off x="1146795" y="1911817"/>
            <a:ext cx="2109873" cy="369332"/>
          </a:xfrm>
          <a:prstGeom prst="rect">
            <a:avLst/>
          </a:prstGeom>
        </p:spPr>
        <p:txBody>
          <a:bodyPr wrap="none">
            <a:spAutoFit/>
          </a:bodyPr>
          <a:lstStyle/>
          <a:p>
            <a:r>
              <a:rPr lang="en-US" altLang="zh-CN" dirty="0">
                <a:latin typeface="等线" panose="02010600030101010101" pitchFamily="2" charset="-122"/>
                <a:cs typeface="Times New Roman" panose="02020603050405020304" pitchFamily="18" charset="0"/>
              </a:rPr>
              <a:t>Luminance (Y) - AC</a:t>
            </a:r>
            <a:endParaRPr lang="zh-CN" altLang="en-US" dirty="0"/>
          </a:p>
        </p:txBody>
      </p:sp>
      <p:sp>
        <p:nvSpPr>
          <p:cNvPr id="7" name="矩形 6">
            <a:extLst>
              <a:ext uri="{FF2B5EF4-FFF2-40B4-BE49-F238E27FC236}">
                <a16:creationId xmlns:a16="http://schemas.microsoft.com/office/drawing/2014/main" id="{9CBFAC3D-880C-4D7C-B5D3-C3CCCE955BC9}"/>
              </a:ext>
            </a:extLst>
          </p:cNvPr>
          <p:cNvSpPr/>
          <p:nvPr/>
        </p:nvSpPr>
        <p:spPr>
          <a:xfrm>
            <a:off x="4865348" y="3448282"/>
            <a:ext cx="2587568" cy="461665"/>
          </a:xfrm>
          <a:prstGeom prst="rect">
            <a:avLst/>
          </a:prstGeom>
        </p:spPr>
        <p:txBody>
          <a:bodyPr wrap="none">
            <a:spAutoFit/>
          </a:bodyPr>
          <a:lstStyle/>
          <a:p>
            <a:r>
              <a:rPr lang="en-US" altLang="zh-CN" sz="2400" dirty="0">
                <a:latin typeface="等线" panose="02010600030101010101" pitchFamily="2" charset="-122"/>
                <a:cs typeface="Times New Roman" panose="02020603050405020304" pitchFamily="18" charset="0"/>
              </a:rPr>
              <a:t> AC </a:t>
            </a:r>
            <a:r>
              <a:rPr lang="zh-CN" altLang="en-US" sz="2400" dirty="0">
                <a:latin typeface="等线" panose="02010600030101010101" pitchFamily="2" charset="-122"/>
                <a:cs typeface="Times New Roman" panose="02020603050405020304" pitchFamily="18" charset="0"/>
              </a:rPr>
              <a:t>部分没有编码</a:t>
            </a:r>
            <a:endParaRPr lang="zh-CN" altLang="en-US" sz="2400" dirty="0"/>
          </a:p>
        </p:txBody>
      </p:sp>
      <p:sp>
        <p:nvSpPr>
          <p:cNvPr id="8" name="矩形 7">
            <a:extLst>
              <a:ext uri="{FF2B5EF4-FFF2-40B4-BE49-F238E27FC236}">
                <a16:creationId xmlns:a16="http://schemas.microsoft.com/office/drawing/2014/main" id="{FFFF3C72-7D91-4637-9FB1-4815DCDFA189}"/>
              </a:ext>
            </a:extLst>
          </p:cNvPr>
          <p:cNvSpPr/>
          <p:nvPr/>
        </p:nvSpPr>
        <p:spPr>
          <a:xfrm>
            <a:off x="6096000" y="4570542"/>
            <a:ext cx="3004349" cy="523220"/>
          </a:xfrm>
          <a:prstGeom prst="rect">
            <a:avLst/>
          </a:prstGeom>
        </p:spPr>
        <p:txBody>
          <a:bodyPr wrap="none">
            <a:spAutoFit/>
          </a:bodyPr>
          <a:lstStyle/>
          <a:p>
            <a:r>
              <a:rPr lang="zh-CN" altLang="en-US" sz="2800" dirty="0">
                <a:latin typeface="等线" panose="02010600030101010101" pitchFamily="2" charset="-122"/>
                <a:cs typeface="Times New Roman" panose="02020603050405020304" pitchFamily="18" charset="0"/>
              </a:rPr>
              <a:t>矩阵中</a:t>
            </a:r>
            <a:r>
              <a:rPr lang="en-US" altLang="zh-CN" sz="2800" dirty="0">
                <a:latin typeface="等线" panose="02010600030101010101" pitchFamily="2" charset="-122"/>
                <a:cs typeface="Times New Roman" panose="02020603050405020304" pitchFamily="18" charset="0"/>
              </a:rPr>
              <a:t>63 </a:t>
            </a:r>
            <a:r>
              <a:rPr lang="zh-CN" altLang="en-US" sz="2800" dirty="0">
                <a:latin typeface="等线" panose="02010600030101010101" pitchFamily="2" charset="-122"/>
                <a:cs typeface="Times New Roman" panose="02020603050405020304" pitchFamily="18" charset="0"/>
              </a:rPr>
              <a:t>项都是</a:t>
            </a:r>
            <a:r>
              <a:rPr lang="en-US" altLang="zh-CN" sz="2800" dirty="0">
                <a:latin typeface="等线" panose="02010600030101010101" pitchFamily="2" charset="-122"/>
                <a:cs typeface="Times New Roman" panose="02020603050405020304" pitchFamily="18" charset="0"/>
              </a:rPr>
              <a:t>0</a:t>
            </a:r>
            <a:endParaRPr lang="zh-CN" altLang="en-US" sz="2800" dirty="0"/>
          </a:p>
        </p:txBody>
      </p:sp>
      <p:sp>
        <p:nvSpPr>
          <p:cNvPr id="9" name="箭头: 下 8">
            <a:extLst>
              <a:ext uri="{FF2B5EF4-FFF2-40B4-BE49-F238E27FC236}">
                <a16:creationId xmlns:a16="http://schemas.microsoft.com/office/drawing/2014/main" id="{8F31B818-D40D-49B8-9654-8DF0A835A4DF}"/>
              </a:ext>
            </a:extLst>
          </p:cNvPr>
          <p:cNvSpPr/>
          <p:nvPr/>
        </p:nvSpPr>
        <p:spPr>
          <a:xfrm rot="19293702">
            <a:off x="6224631" y="4007800"/>
            <a:ext cx="397725" cy="492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B7F5384-E96F-4C03-AB20-20B4F302A758}"/>
              </a:ext>
            </a:extLst>
          </p:cNvPr>
          <p:cNvSpPr/>
          <p:nvPr/>
        </p:nvSpPr>
        <p:spPr>
          <a:xfrm>
            <a:off x="5879432" y="2556175"/>
            <a:ext cx="2776722" cy="461665"/>
          </a:xfrm>
          <a:prstGeom prst="rect">
            <a:avLst/>
          </a:prstGeom>
          <a:ln>
            <a:solidFill>
              <a:schemeClr val="tx1"/>
            </a:solidFill>
          </a:ln>
        </p:spPr>
        <p:txBody>
          <a:bodyPr wrap="none">
            <a:spAutoFit/>
          </a:bodyPr>
          <a:lstStyle/>
          <a:p>
            <a:pPr algn="just">
              <a:spcAft>
                <a:spcPts val="0"/>
              </a:spcAft>
            </a:pPr>
            <a:r>
              <a:rPr lang="en-US" altLang="zh-CN" sz="2400" kern="100" dirty="0">
                <a:solidFill>
                  <a:srgbClr val="FF0000"/>
                </a:solidFill>
                <a:latin typeface="等线" panose="02010600030101010101" pitchFamily="2" charset="-122"/>
                <a:cs typeface="Times New Roman" panose="02020603050405020304" pitchFamily="18" charset="0"/>
              </a:rPr>
              <a:t>Luminance (Y) - AC</a:t>
            </a:r>
            <a:endParaRPr lang="zh-CN" altLang="zh-CN" sz="2400" kern="100" dirty="0">
              <a:solidFill>
                <a:srgbClr val="FF0000"/>
              </a:solidFill>
              <a:latin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2788A81A-7C25-4A1D-AE51-FAEC84629304}"/>
              </a:ext>
            </a:extLst>
          </p:cNvPr>
          <p:cNvSpPr txBox="1"/>
          <p:nvPr/>
        </p:nvSpPr>
        <p:spPr>
          <a:xfrm>
            <a:off x="180596" y="126661"/>
            <a:ext cx="3958135" cy="584775"/>
          </a:xfrm>
          <a:prstGeom prst="rect">
            <a:avLst/>
          </a:prstGeom>
          <a:solidFill>
            <a:schemeClr val="accent6"/>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zh-CN" altLang="en-US" sz="3200" dirty="0"/>
              <a:t>例</a:t>
            </a:r>
            <a:r>
              <a:rPr lang="en-US" altLang="zh-CN" sz="3200" dirty="0"/>
              <a:t>: </a:t>
            </a:r>
            <a:r>
              <a:rPr lang="zh-CN" altLang="en-US" sz="3200" dirty="0"/>
              <a:t>一个</a:t>
            </a:r>
            <a:r>
              <a:rPr lang="en-US" altLang="zh-CN" sz="3200" dirty="0"/>
              <a:t>MCU </a:t>
            </a:r>
            <a:r>
              <a:rPr lang="zh-CN" altLang="en-US" sz="3200" kern="100" dirty="0">
                <a:latin typeface="等线" panose="02010600030101010101" pitchFamily="2" charset="-122"/>
                <a:cs typeface="Times New Roman" panose="02020603050405020304" pitchFamily="18" charset="0"/>
              </a:rPr>
              <a:t>的编码</a:t>
            </a:r>
            <a:endParaRPr lang="zh-CN" altLang="zh-CN" sz="3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19765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D152D2D-7510-4EA7-B595-703DF19FF621}"/>
              </a:ext>
            </a:extLst>
          </p:cNvPr>
          <p:cNvSpPr/>
          <p:nvPr/>
        </p:nvSpPr>
        <p:spPr>
          <a:xfrm>
            <a:off x="180596" y="1120602"/>
            <a:ext cx="11793968" cy="461665"/>
          </a:xfrm>
          <a:prstGeom prst="rect">
            <a:avLst/>
          </a:prstGeom>
        </p:spPr>
        <p:txBody>
          <a:bodyPr wrap="square">
            <a:spAutoFit/>
          </a:bodyPr>
          <a:lstStyle/>
          <a:p>
            <a:r>
              <a:rPr lang="en-US" altLang="zh-CN" sz="2400" dirty="0">
                <a:highlight>
                  <a:srgbClr val="C0C0C0"/>
                </a:highlight>
                <a:latin typeface="等线" panose="02010600030101010101" pitchFamily="2" charset="-122"/>
                <a:cs typeface="Times New Roman" panose="02020603050405020304" pitchFamily="18" charset="0"/>
              </a:rPr>
              <a:t>1111 1100 1111 1111 1110 0</a:t>
            </a:r>
            <a:r>
              <a:rPr lang="en-US" altLang="zh-CN" sz="2400" dirty="0">
                <a:solidFill>
                  <a:srgbClr val="FF0000"/>
                </a:solidFill>
                <a:latin typeface="等线" panose="02010600030101010101" pitchFamily="2" charset="-122"/>
                <a:cs typeface="Times New Roman" panose="02020603050405020304" pitchFamily="18" charset="0"/>
              </a:rPr>
              <a:t>01</a:t>
            </a:r>
            <a:r>
              <a:rPr lang="en-US" altLang="zh-CN" sz="2400" dirty="0">
                <a:latin typeface="等线" panose="02010600030101010101" pitchFamily="2" charset="-122"/>
                <a:cs typeface="Times New Roman" panose="02020603050405020304" pitchFamily="18" charset="0"/>
              </a:rPr>
              <a:t>0 1010 1111 1110 1111 1111 0011 0001 0101 0111 1111</a:t>
            </a:r>
            <a:endParaRPr lang="zh-CN" altLang="en-US" sz="2400" dirty="0"/>
          </a:p>
        </p:txBody>
      </p:sp>
      <p:sp>
        <p:nvSpPr>
          <p:cNvPr id="10" name="矩形 9">
            <a:extLst>
              <a:ext uri="{FF2B5EF4-FFF2-40B4-BE49-F238E27FC236}">
                <a16:creationId xmlns:a16="http://schemas.microsoft.com/office/drawing/2014/main" id="{814FA9E5-69C4-479C-A990-FCB3B2F54C27}"/>
              </a:ext>
            </a:extLst>
          </p:cNvPr>
          <p:cNvSpPr/>
          <p:nvPr/>
        </p:nvSpPr>
        <p:spPr>
          <a:xfrm>
            <a:off x="976661" y="2223249"/>
            <a:ext cx="3999813" cy="461665"/>
          </a:xfrm>
          <a:prstGeom prst="rect">
            <a:avLst/>
          </a:prstGeom>
        </p:spPr>
        <p:txBody>
          <a:bodyPr wrap="none">
            <a:spAutoFit/>
          </a:bodyPr>
          <a:lstStyle/>
          <a:p>
            <a:r>
              <a:rPr lang="en-US" altLang="zh-CN" sz="2400" dirty="0">
                <a:latin typeface="等线" panose="02010600030101010101" pitchFamily="2" charset="-122"/>
                <a:cs typeface="Times New Roman" panose="02020603050405020304" pitchFamily="18" charset="0"/>
              </a:rPr>
              <a:t>Chrominance (</a:t>
            </a:r>
            <a:r>
              <a:rPr lang="en-US" altLang="zh-CN" sz="2400" dirty="0" err="1">
                <a:latin typeface="等线" panose="02010600030101010101" pitchFamily="2" charset="-122"/>
                <a:cs typeface="Times New Roman" panose="02020603050405020304" pitchFamily="18" charset="0"/>
              </a:rPr>
              <a:t>Cb</a:t>
            </a:r>
            <a:r>
              <a:rPr lang="en-US" altLang="zh-CN" sz="2400" dirty="0">
                <a:latin typeface="等线" panose="02010600030101010101" pitchFamily="2" charset="-122"/>
                <a:cs typeface="Times New Roman" panose="02020603050405020304" pitchFamily="18" charset="0"/>
              </a:rPr>
              <a:t> &amp; Cr) - DC</a:t>
            </a:r>
            <a:endParaRPr lang="zh-CN" altLang="en-US" sz="2400" dirty="0"/>
          </a:p>
        </p:txBody>
      </p:sp>
      <p:graphicFrame>
        <p:nvGraphicFramePr>
          <p:cNvPr id="11" name="表格 10">
            <a:extLst>
              <a:ext uri="{FF2B5EF4-FFF2-40B4-BE49-F238E27FC236}">
                <a16:creationId xmlns:a16="http://schemas.microsoft.com/office/drawing/2014/main" id="{48D8D184-B803-4AEA-AFC3-F4B32BAD6D74}"/>
              </a:ext>
            </a:extLst>
          </p:cNvPr>
          <p:cNvGraphicFramePr>
            <a:graphicFrameLocks noGrp="1"/>
          </p:cNvGraphicFramePr>
          <p:nvPr>
            <p:extLst/>
          </p:nvPr>
        </p:nvGraphicFramePr>
        <p:xfrm>
          <a:off x="838200" y="3073559"/>
          <a:ext cx="4809564" cy="3341370"/>
        </p:xfrm>
        <a:graphic>
          <a:graphicData uri="http://schemas.openxmlformats.org/drawingml/2006/table">
            <a:tbl>
              <a:tblPr firstRow="1" firstCol="1" bandRow="1">
                <a:tableStyleId>{5C22544A-7EE6-4342-B048-85BDC9FD1C3A}</a:tableStyleId>
              </a:tblPr>
              <a:tblGrid>
                <a:gridCol w="1603188">
                  <a:extLst>
                    <a:ext uri="{9D8B030D-6E8A-4147-A177-3AD203B41FA5}">
                      <a16:colId xmlns:a16="http://schemas.microsoft.com/office/drawing/2014/main" val="2796363641"/>
                    </a:ext>
                  </a:extLst>
                </a:gridCol>
                <a:gridCol w="1603188">
                  <a:extLst>
                    <a:ext uri="{9D8B030D-6E8A-4147-A177-3AD203B41FA5}">
                      <a16:colId xmlns:a16="http://schemas.microsoft.com/office/drawing/2014/main" val="3484894206"/>
                    </a:ext>
                  </a:extLst>
                </a:gridCol>
                <a:gridCol w="1603188">
                  <a:extLst>
                    <a:ext uri="{9D8B030D-6E8A-4147-A177-3AD203B41FA5}">
                      <a16:colId xmlns:a16="http://schemas.microsoft.com/office/drawing/2014/main" val="2149556678"/>
                    </a:ext>
                  </a:extLst>
                </a:gridCol>
              </a:tblGrid>
              <a:tr h="0">
                <a:tc>
                  <a:txBody>
                    <a:bodyPr/>
                    <a:lstStyle/>
                    <a:p>
                      <a:pPr algn="ctr">
                        <a:spcAft>
                          <a:spcPts val="0"/>
                        </a:spcAft>
                      </a:pPr>
                      <a:r>
                        <a:rPr lang="en-US" sz="1600" kern="0">
                          <a:effectLst/>
                        </a:rPr>
                        <a:t>Length</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600" kern="0">
                          <a:effectLst/>
                        </a:rPr>
                        <a:t>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600" kern="0">
                          <a:effectLst/>
                        </a:rPr>
                        <a:t>Code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801910266"/>
                  </a:ext>
                </a:extLst>
              </a:tr>
              <a:tr h="0">
                <a:tc>
                  <a:txBody>
                    <a:bodyPr/>
                    <a:lstStyle/>
                    <a:p>
                      <a:pPr algn="l">
                        <a:spcAft>
                          <a:spcPts val="0"/>
                        </a:spcAft>
                      </a:pPr>
                      <a:r>
                        <a:rPr lang="en-US" sz="1600" kern="0">
                          <a:effectLst/>
                        </a:rPr>
                        <a:t>2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00</a:t>
                      </a:r>
                      <a:br>
                        <a:rPr lang="en-US" sz="1600" kern="0">
                          <a:effectLst/>
                        </a:rPr>
                      </a:br>
                      <a:r>
                        <a:rPr lang="en-US" sz="1600" kern="0">
                          <a:effectLst/>
                        </a:rPr>
                        <a:t>01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01</a:t>
                      </a:r>
                      <a:br>
                        <a:rPr lang="en-US" sz="1600" kern="0">
                          <a:effectLst/>
                        </a:rPr>
                      </a:br>
                      <a:r>
                        <a:rPr lang="en-US" sz="1600" kern="0">
                          <a:effectLst/>
                        </a:rPr>
                        <a:t>00 (End of Block)</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620703960"/>
                  </a:ext>
                </a:extLst>
              </a:tr>
              <a:tr h="0">
                <a:tc>
                  <a:txBody>
                    <a:bodyPr/>
                    <a:lstStyle/>
                    <a:p>
                      <a:pPr algn="l">
                        <a:spcAft>
                          <a:spcPts val="0"/>
                        </a:spcAft>
                      </a:pPr>
                      <a:r>
                        <a:rPr lang="en-US" sz="1600" kern="0" dirty="0">
                          <a:effectLst/>
                        </a:rPr>
                        <a:t>3 bits</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100</a:t>
                      </a:r>
                      <a:br>
                        <a:rPr lang="en-US" sz="1600" kern="0">
                          <a:effectLst/>
                        </a:rPr>
                      </a:br>
                      <a:r>
                        <a:rPr lang="en-US" sz="1600" kern="0">
                          <a:effectLst/>
                        </a:rPr>
                        <a:t>101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02</a:t>
                      </a:r>
                      <a:br>
                        <a:rPr lang="en-US" sz="1600" kern="0">
                          <a:effectLst/>
                        </a:rPr>
                      </a:br>
                      <a:r>
                        <a:rPr lang="en-US" sz="1600" kern="0">
                          <a:effectLst/>
                        </a:rPr>
                        <a:t>03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102649389"/>
                  </a:ext>
                </a:extLst>
              </a:tr>
              <a:tr h="0">
                <a:tc>
                  <a:txBody>
                    <a:bodyPr/>
                    <a:lstStyle/>
                    <a:p>
                      <a:pPr algn="l">
                        <a:spcAft>
                          <a:spcPts val="0"/>
                        </a:spcAft>
                      </a:pPr>
                      <a:r>
                        <a:rPr lang="en-US" sz="1600" kern="0" dirty="0">
                          <a:effectLst/>
                        </a:rPr>
                        <a:t>4 bits</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1100</a:t>
                      </a:r>
                      <a:br>
                        <a:rPr lang="en-US" sz="1600" kern="0">
                          <a:effectLst/>
                        </a:rPr>
                      </a:br>
                      <a:r>
                        <a:rPr lang="en-US" sz="1600" kern="0">
                          <a:effectLst/>
                        </a:rPr>
                        <a:t>1101</a:t>
                      </a:r>
                      <a:br>
                        <a:rPr lang="en-US" sz="1600" kern="0">
                          <a:effectLst/>
                        </a:rPr>
                      </a:br>
                      <a:r>
                        <a:rPr lang="en-US" sz="1600" kern="0">
                          <a:effectLst/>
                        </a:rPr>
                        <a:t>1110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dirty="0">
                          <a:effectLst/>
                        </a:rPr>
                        <a:t>04</a:t>
                      </a:r>
                      <a:br>
                        <a:rPr lang="en-US" sz="1600" kern="0" dirty="0">
                          <a:effectLst/>
                        </a:rPr>
                      </a:br>
                      <a:r>
                        <a:rPr lang="en-US" sz="1600" kern="0" dirty="0">
                          <a:effectLst/>
                        </a:rPr>
                        <a:t>05</a:t>
                      </a:r>
                      <a:br>
                        <a:rPr lang="en-US" sz="1600" kern="0" dirty="0">
                          <a:effectLst/>
                        </a:rPr>
                      </a:br>
                      <a:r>
                        <a:rPr lang="en-US" sz="1600" kern="0" dirty="0">
                          <a:effectLst/>
                        </a:rPr>
                        <a:t>06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953701333"/>
                  </a:ext>
                </a:extLst>
              </a:tr>
              <a:tr h="0">
                <a:tc>
                  <a:txBody>
                    <a:bodyPr/>
                    <a:lstStyle/>
                    <a:p>
                      <a:pPr algn="l">
                        <a:spcAft>
                          <a:spcPts val="0"/>
                        </a:spcAft>
                      </a:pPr>
                      <a:r>
                        <a:rPr lang="en-US" sz="1600" kern="0">
                          <a:effectLst/>
                        </a:rPr>
                        <a:t>5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1111 0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681341370"/>
                  </a:ext>
                </a:extLst>
              </a:tr>
              <a:tr h="0">
                <a:tc>
                  <a:txBody>
                    <a:bodyPr/>
                    <a:lstStyle/>
                    <a:p>
                      <a:pPr algn="l">
                        <a:spcAft>
                          <a:spcPts val="0"/>
                        </a:spcAft>
                      </a:pPr>
                      <a:r>
                        <a:rPr lang="en-US" sz="1600" kern="0">
                          <a:effectLst/>
                        </a:rPr>
                        <a:t>6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1111 10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007879181"/>
                  </a:ext>
                </a:extLst>
              </a:tr>
              <a:tr h="0">
                <a:tc>
                  <a:txBody>
                    <a:bodyPr/>
                    <a:lstStyle/>
                    <a:p>
                      <a:pPr algn="l">
                        <a:spcAft>
                          <a:spcPts val="0"/>
                        </a:spcAft>
                      </a:pPr>
                      <a:r>
                        <a:rPr lang="en-US" sz="1600" kern="0">
                          <a:effectLst/>
                        </a:rPr>
                        <a:t>7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1111 110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002551915"/>
                  </a:ext>
                </a:extLst>
              </a:tr>
              <a:tr h="0">
                <a:tc>
                  <a:txBody>
                    <a:bodyPr/>
                    <a:lstStyle/>
                    <a:p>
                      <a:pPr algn="l">
                        <a:spcAft>
                          <a:spcPts val="0"/>
                        </a:spcAft>
                      </a:pPr>
                      <a:r>
                        <a:rPr lang="en-US" sz="1600" kern="0">
                          <a:effectLst/>
                        </a:rPr>
                        <a:t>8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1111 1110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0A</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271653056"/>
                  </a:ext>
                </a:extLst>
              </a:tr>
              <a:tr h="0">
                <a:tc>
                  <a:txBody>
                    <a:bodyPr/>
                    <a:lstStyle/>
                    <a:p>
                      <a:pPr algn="l">
                        <a:spcAft>
                          <a:spcPts val="0"/>
                        </a:spcAft>
                      </a:pPr>
                      <a:r>
                        <a:rPr lang="en-US" sz="1600" kern="0">
                          <a:effectLst/>
                        </a:rPr>
                        <a:t>9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1111 1111 0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dirty="0">
                          <a:effectLst/>
                        </a:rPr>
                        <a:t>0B</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556163751"/>
                  </a:ext>
                </a:extLst>
              </a:tr>
            </a:tbl>
          </a:graphicData>
        </a:graphic>
      </p:graphicFrame>
      <p:sp>
        <p:nvSpPr>
          <p:cNvPr id="12" name="矩形 11">
            <a:extLst>
              <a:ext uri="{FF2B5EF4-FFF2-40B4-BE49-F238E27FC236}">
                <a16:creationId xmlns:a16="http://schemas.microsoft.com/office/drawing/2014/main" id="{0B421555-0A78-416D-BBAE-071F679420C9}"/>
              </a:ext>
            </a:extLst>
          </p:cNvPr>
          <p:cNvSpPr/>
          <p:nvPr/>
        </p:nvSpPr>
        <p:spPr>
          <a:xfrm>
            <a:off x="2340167" y="3603812"/>
            <a:ext cx="3539265" cy="2581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3B13C6D-9CEB-415E-B2E0-A1ACA68749F8}"/>
              </a:ext>
            </a:extLst>
          </p:cNvPr>
          <p:cNvSpPr/>
          <p:nvPr/>
        </p:nvSpPr>
        <p:spPr>
          <a:xfrm>
            <a:off x="6434731" y="3502034"/>
            <a:ext cx="3448380" cy="461665"/>
          </a:xfrm>
          <a:prstGeom prst="rect">
            <a:avLst/>
          </a:prstGeom>
        </p:spPr>
        <p:txBody>
          <a:bodyPr wrap="none">
            <a:spAutoFit/>
          </a:bodyPr>
          <a:lstStyle/>
          <a:p>
            <a:r>
              <a:rPr lang="zh-CN" altLang="en-US" sz="2400" dirty="0">
                <a:latin typeface="等线" panose="02010600030101010101" pitchFamily="2" charset="-122"/>
                <a:cs typeface="Times New Roman" panose="02020603050405020304" pitchFamily="18" charset="0"/>
              </a:rPr>
              <a:t>色度</a:t>
            </a:r>
            <a:r>
              <a:rPr lang="en-US" altLang="zh-CN" sz="2400" dirty="0" err="1">
                <a:latin typeface="等线" panose="02010600030101010101" pitchFamily="2" charset="-122"/>
                <a:cs typeface="Times New Roman" panose="02020603050405020304" pitchFamily="18" charset="0"/>
              </a:rPr>
              <a:t>Cb</a:t>
            </a:r>
            <a:r>
              <a:rPr lang="en-US" altLang="zh-CN" sz="2400" dirty="0">
                <a:latin typeface="等线" panose="02010600030101010101" pitchFamily="2" charset="-122"/>
                <a:cs typeface="Times New Roman" panose="02020603050405020304" pitchFamily="18" charset="0"/>
              </a:rPr>
              <a:t> </a:t>
            </a:r>
            <a:r>
              <a:rPr lang="zh-CN" altLang="en-US" sz="2400" dirty="0">
                <a:latin typeface="等线" panose="02010600030101010101" pitchFamily="2" charset="-122"/>
                <a:cs typeface="Times New Roman" panose="02020603050405020304" pitchFamily="18" charset="0"/>
              </a:rPr>
              <a:t>的 </a:t>
            </a:r>
            <a:r>
              <a:rPr lang="en-US" altLang="zh-CN" sz="2400" dirty="0">
                <a:latin typeface="等线" panose="02010600030101010101" pitchFamily="2" charset="-122"/>
                <a:cs typeface="Times New Roman" panose="02020603050405020304" pitchFamily="18" charset="0"/>
              </a:rPr>
              <a:t>DC </a:t>
            </a:r>
            <a:r>
              <a:rPr lang="zh-CN" altLang="en-US" sz="2400" dirty="0">
                <a:latin typeface="等线" panose="02010600030101010101" pitchFamily="2" charset="-122"/>
                <a:cs typeface="Times New Roman" panose="02020603050405020304" pitchFamily="18" charset="0"/>
              </a:rPr>
              <a:t>部分结束</a:t>
            </a:r>
            <a:r>
              <a:rPr lang="en-US" altLang="zh-CN" sz="2400" dirty="0">
                <a:latin typeface="等线" panose="02010600030101010101" pitchFamily="2" charset="-122"/>
                <a:cs typeface="Times New Roman" panose="02020603050405020304" pitchFamily="18" charset="0"/>
              </a:rPr>
              <a:t> </a:t>
            </a:r>
            <a:endParaRPr lang="zh-CN" altLang="en-US" sz="2400" dirty="0"/>
          </a:p>
        </p:txBody>
      </p:sp>
      <p:sp>
        <p:nvSpPr>
          <p:cNvPr id="14" name="矩形 13">
            <a:extLst>
              <a:ext uri="{FF2B5EF4-FFF2-40B4-BE49-F238E27FC236}">
                <a16:creationId xmlns:a16="http://schemas.microsoft.com/office/drawing/2014/main" id="{A5280D47-5A50-4EA6-BD80-089318C38FBB}"/>
              </a:ext>
            </a:extLst>
          </p:cNvPr>
          <p:cNvSpPr/>
          <p:nvPr/>
        </p:nvSpPr>
        <p:spPr>
          <a:xfrm>
            <a:off x="6327154" y="2631203"/>
            <a:ext cx="3813865" cy="523220"/>
          </a:xfrm>
          <a:prstGeom prst="rect">
            <a:avLst/>
          </a:prstGeom>
          <a:ln>
            <a:solidFill>
              <a:schemeClr val="tx1"/>
            </a:solidFill>
          </a:ln>
        </p:spPr>
        <p:txBody>
          <a:bodyPr wrap="none">
            <a:spAutoFit/>
          </a:bodyPr>
          <a:lstStyle/>
          <a:p>
            <a:pPr algn="just">
              <a:spcAft>
                <a:spcPts val="0"/>
              </a:spcAft>
            </a:pPr>
            <a:r>
              <a:rPr lang="en-US" altLang="zh-CN" sz="2800" kern="100" dirty="0">
                <a:solidFill>
                  <a:srgbClr val="FF0000"/>
                </a:solidFill>
                <a:latin typeface="等线" panose="02010600030101010101" pitchFamily="2" charset="-122"/>
                <a:cs typeface="Times New Roman" panose="02020603050405020304" pitchFamily="18" charset="0"/>
              </a:rPr>
              <a:t>Chrominance (</a:t>
            </a:r>
            <a:r>
              <a:rPr lang="en-US" altLang="zh-CN" sz="2800" kern="100" dirty="0" err="1">
                <a:solidFill>
                  <a:srgbClr val="FF0000"/>
                </a:solidFill>
                <a:latin typeface="等线" panose="02010600030101010101" pitchFamily="2" charset="-122"/>
                <a:cs typeface="Times New Roman" panose="02020603050405020304" pitchFamily="18" charset="0"/>
              </a:rPr>
              <a:t>Cb</a:t>
            </a:r>
            <a:r>
              <a:rPr lang="en-US" altLang="zh-CN" sz="2800" kern="100" dirty="0">
                <a:solidFill>
                  <a:srgbClr val="FF0000"/>
                </a:solidFill>
                <a:latin typeface="等线" panose="02010600030101010101" pitchFamily="2" charset="-122"/>
                <a:cs typeface="Times New Roman" panose="02020603050405020304" pitchFamily="18" charset="0"/>
              </a:rPr>
              <a:t>) - DC</a:t>
            </a:r>
            <a:endParaRPr lang="zh-CN" altLang="zh-CN" sz="2800" kern="100" dirty="0">
              <a:solidFill>
                <a:srgbClr val="FF0000"/>
              </a:solidFill>
              <a:latin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2788A81A-7C25-4A1D-AE51-FAEC84629304}"/>
              </a:ext>
            </a:extLst>
          </p:cNvPr>
          <p:cNvSpPr txBox="1"/>
          <p:nvPr/>
        </p:nvSpPr>
        <p:spPr>
          <a:xfrm>
            <a:off x="180596" y="126661"/>
            <a:ext cx="3845925" cy="584775"/>
          </a:xfrm>
          <a:prstGeom prst="rect">
            <a:avLst/>
          </a:prstGeom>
          <a:solidFill>
            <a:schemeClr val="accent6"/>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zh-CN" altLang="en-US" sz="3200" dirty="0"/>
              <a:t>例</a:t>
            </a:r>
            <a:r>
              <a:rPr lang="en-US" altLang="zh-CN" sz="3200" dirty="0"/>
              <a:t>: </a:t>
            </a:r>
            <a:r>
              <a:rPr lang="zh-CN" altLang="en-US" sz="3200" dirty="0"/>
              <a:t>一个</a:t>
            </a:r>
            <a:r>
              <a:rPr lang="en-US" altLang="zh-CN" sz="3200" dirty="0"/>
              <a:t>MCU </a:t>
            </a:r>
            <a:r>
              <a:rPr lang="zh-CN" altLang="en-US" sz="3200" kern="100" dirty="0">
                <a:latin typeface="等线" panose="02010600030101010101" pitchFamily="2" charset="-122"/>
                <a:cs typeface="Times New Roman" panose="02020603050405020304" pitchFamily="18" charset="0"/>
              </a:rPr>
              <a:t>的编码</a:t>
            </a:r>
            <a:endParaRPr lang="zh-CN" altLang="zh-CN" sz="3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9411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C1A083-3989-46B9-ACE6-19A7540E94CE}"/>
              </a:ext>
            </a:extLst>
          </p:cNvPr>
          <p:cNvSpPr txBox="1"/>
          <p:nvPr/>
        </p:nvSpPr>
        <p:spPr>
          <a:xfrm>
            <a:off x="180596" y="126661"/>
            <a:ext cx="3845925" cy="584775"/>
          </a:xfrm>
          <a:prstGeom prst="rect">
            <a:avLst/>
          </a:prstGeom>
          <a:solidFill>
            <a:schemeClr val="accent6"/>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zh-CN" altLang="en-US" sz="3200" dirty="0"/>
              <a:t>例</a:t>
            </a:r>
            <a:r>
              <a:rPr lang="en-US" altLang="zh-CN" sz="3200" dirty="0"/>
              <a:t>: </a:t>
            </a:r>
            <a:r>
              <a:rPr lang="zh-CN" altLang="en-US" sz="3200" dirty="0"/>
              <a:t>一个</a:t>
            </a:r>
            <a:r>
              <a:rPr lang="en-US" altLang="zh-CN" sz="3200" dirty="0"/>
              <a:t>MCU </a:t>
            </a:r>
            <a:r>
              <a:rPr lang="zh-CN" altLang="en-US" sz="3200" kern="100" dirty="0">
                <a:latin typeface="等线" panose="02010600030101010101" pitchFamily="2" charset="-122"/>
                <a:cs typeface="Times New Roman" panose="02020603050405020304" pitchFamily="18" charset="0"/>
              </a:rPr>
              <a:t>的编码</a:t>
            </a:r>
            <a:endParaRPr lang="zh-CN" altLang="zh-CN" sz="3200" kern="100" dirty="0">
              <a:latin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4D152D2D-7510-4EA7-B595-703DF19FF621}"/>
              </a:ext>
            </a:extLst>
          </p:cNvPr>
          <p:cNvSpPr/>
          <p:nvPr/>
        </p:nvSpPr>
        <p:spPr>
          <a:xfrm>
            <a:off x="180596" y="1120602"/>
            <a:ext cx="11793968" cy="461665"/>
          </a:xfrm>
          <a:prstGeom prst="rect">
            <a:avLst/>
          </a:prstGeom>
        </p:spPr>
        <p:txBody>
          <a:bodyPr wrap="square">
            <a:spAutoFit/>
          </a:bodyPr>
          <a:lstStyle/>
          <a:p>
            <a:r>
              <a:rPr lang="en-US" altLang="zh-CN" sz="2400" dirty="0">
                <a:highlight>
                  <a:srgbClr val="C0C0C0"/>
                </a:highlight>
                <a:latin typeface="等线" panose="02010600030101010101" pitchFamily="2" charset="-122"/>
                <a:cs typeface="Times New Roman" panose="02020603050405020304" pitchFamily="18" charset="0"/>
              </a:rPr>
              <a:t>1111 1100 1111 1111 1110 001</a:t>
            </a:r>
            <a:r>
              <a:rPr lang="en-US" altLang="zh-CN" sz="2400" dirty="0">
                <a:solidFill>
                  <a:srgbClr val="FF0000"/>
                </a:solidFill>
                <a:latin typeface="等线" panose="02010600030101010101" pitchFamily="2" charset="-122"/>
                <a:cs typeface="Times New Roman" panose="02020603050405020304" pitchFamily="18" charset="0"/>
              </a:rPr>
              <a:t>0</a:t>
            </a:r>
            <a:r>
              <a:rPr lang="en-US" altLang="zh-CN" sz="2400" dirty="0">
                <a:latin typeface="等线" panose="02010600030101010101" pitchFamily="2" charset="-122"/>
                <a:cs typeface="Times New Roman" panose="02020603050405020304" pitchFamily="18" charset="0"/>
              </a:rPr>
              <a:t> </a:t>
            </a:r>
            <a:r>
              <a:rPr lang="en-US" altLang="zh-CN" sz="2400" dirty="0">
                <a:solidFill>
                  <a:srgbClr val="FF0000"/>
                </a:solidFill>
                <a:latin typeface="等线" panose="02010600030101010101" pitchFamily="2" charset="-122"/>
                <a:cs typeface="Times New Roman" panose="02020603050405020304" pitchFamily="18" charset="0"/>
              </a:rPr>
              <a:t>1</a:t>
            </a:r>
            <a:r>
              <a:rPr lang="en-US" altLang="zh-CN" sz="2400" dirty="0">
                <a:latin typeface="等线" panose="02010600030101010101" pitchFamily="2" charset="-122"/>
                <a:cs typeface="Times New Roman" panose="02020603050405020304" pitchFamily="18" charset="0"/>
              </a:rPr>
              <a:t>010 1111 1110 1111 1111 0011 0001 0101 0111 1111</a:t>
            </a:r>
            <a:endParaRPr lang="zh-CN" altLang="en-US" sz="2400" dirty="0"/>
          </a:p>
        </p:txBody>
      </p:sp>
      <p:graphicFrame>
        <p:nvGraphicFramePr>
          <p:cNvPr id="4" name="表格 3">
            <a:extLst>
              <a:ext uri="{FF2B5EF4-FFF2-40B4-BE49-F238E27FC236}">
                <a16:creationId xmlns:a16="http://schemas.microsoft.com/office/drawing/2014/main" id="{0BBE35FE-26F2-460C-A790-212917BB077E}"/>
              </a:ext>
            </a:extLst>
          </p:cNvPr>
          <p:cNvGraphicFramePr>
            <a:graphicFrameLocks noGrp="1"/>
          </p:cNvGraphicFramePr>
          <p:nvPr>
            <p:extLst/>
          </p:nvPr>
        </p:nvGraphicFramePr>
        <p:xfrm>
          <a:off x="180596" y="2492932"/>
          <a:ext cx="6003663" cy="3699510"/>
        </p:xfrm>
        <a:graphic>
          <a:graphicData uri="http://schemas.openxmlformats.org/drawingml/2006/table">
            <a:tbl>
              <a:tblPr firstRow="1" firstCol="1" bandRow="1">
                <a:tableStyleId>{5C22544A-7EE6-4342-B048-85BDC9FD1C3A}</a:tableStyleId>
              </a:tblPr>
              <a:tblGrid>
                <a:gridCol w="2001221">
                  <a:extLst>
                    <a:ext uri="{9D8B030D-6E8A-4147-A177-3AD203B41FA5}">
                      <a16:colId xmlns:a16="http://schemas.microsoft.com/office/drawing/2014/main" val="1171968824"/>
                    </a:ext>
                  </a:extLst>
                </a:gridCol>
                <a:gridCol w="2001221">
                  <a:extLst>
                    <a:ext uri="{9D8B030D-6E8A-4147-A177-3AD203B41FA5}">
                      <a16:colId xmlns:a16="http://schemas.microsoft.com/office/drawing/2014/main" val="2366667554"/>
                    </a:ext>
                  </a:extLst>
                </a:gridCol>
                <a:gridCol w="2001221">
                  <a:extLst>
                    <a:ext uri="{9D8B030D-6E8A-4147-A177-3AD203B41FA5}">
                      <a16:colId xmlns:a16="http://schemas.microsoft.com/office/drawing/2014/main" val="462262543"/>
                    </a:ext>
                  </a:extLst>
                </a:gridCol>
              </a:tblGrid>
              <a:tr h="0">
                <a:tc>
                  <a:txBody>
                    <a:bodyPr/>
                    <a:lstStyle/>
                    <a:p>
                      <a:pPr algn="ctr">
                        <a:spcAft>
                          <a:spcPts val="0"/>
                        </a:spcAft>
                      </a:pPr>
                      <a:r>
                        <a:rPr lang="en-US" sz="1800" kern="0">
                          <a:effectLst/>
                        </a:rPr>
                        <a:t>Length</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800" kern="0">
                          <a:effectLst/>
                        </a:rPr>
                        <a:t>Bits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800" kern="0">
                          <a:effectLst/>
                        </a:rPr>
                        <a:t>Code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484492071"/>
                  </a:ext>
                </a:extLst>
              </a:tr>
              <a:tr h="0">
                <a:tc>
                  <a:txBody>
                    <a:bodyPr/>
                    <a:lstStyle/>
                    <a:p>
                      <a:pPr algn="l">
                        <a:spcAft>
                          <a:spcPts val="0"/>
                        </a:spcAft>
                      </a:pPr>
                      <a:r>
                        <a:rPr lang="en-US" sz="1800" kern="0" dirty="0">
                          <a:effectLst/>
                        </a:rPr>
                        <a:t>2 bits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00</a:t>
                      </a:r>
                      <a:br>
                        <a:rPr lang="en-US" sz="1800" kern="0">
                          <a:effectLst/>
                        </a:rPr>
                      </a:br>
                      <a:r>
                        <a:rPr lang="en-US" sz="1800" kern="0">
                          <a:effectLst/>
                        </a:rPr>
                        <a:t>01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rPr>
                        <a:t>01</a:t>
                      </a:r>
                      <a:br>
                        <a:rPr lang="en-US" sz="1800" kern="0" dirty="0">
                          <a:effectLst/>
                        </a:rPr>
                      </a:br>
                      <a:r>
                        <a:rPr lang="en-US" sz="1800" kern="0" dirty="0">
                          <a:effectLst/>
                        </a:rPr>
                        <a:t>00 (End of Block)</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009615173"/>
                  </a:ext>
                </a:extLst>
              </a:tr>
              <a:tr h="0">
                <a:tc>
                  <a:txBody>
                    <a:bodyPr/>
                    <a:lstStyle/>
                    <a:p>
                      <a:pPr algn="l">
                        <a:spcAft>
                          <a:spcPts val="0"/>
                        </a:spcAft>
                      </a:pPr>
                      <a:r>
                        <a:rPr lang="en-US" sz="1800" kern="0">
                          <a:effectLst/>
                        </a:rPr>
                        <a:t>3 bits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100</a:t>
                      </a:r>
                      <a:br>
                        <a:rPr lang="en-US" sz="1800" kern="0">
                          <a:effectLst/>
                        </a:rPr>
                      </a:br>
                      <a:r>
                        <a:rPr lang="en-US" sz="1800" kern="0">
                          <a:effectLst/>
                        </a:rPr>
                        <a:t>101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02</a:t>
                      </a:r>
                      <a:br>
                        <a:rPr lang="en-US" sz="1800" kern="0">
                          <a:effectLst/>
                        </a:rPr>
                      </a:br>
                      <a:r>
                        <a:rPr lang="en-US" sz="1800" kern="0">
                          <a:effectLst/>
                        </a:rPr>
                        <a:t>11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745057528"/>
                  </a:ext>
                </a:extLst>
              </a:tr>
              <a:tr h="0">
                <a:tc>
                  <a:txBody>
                    <a:bodyPr/>
                    <a:lstStyle/>
                    <a:p>
                      <a:pPr algn="l">
                        <a:spcAft>
                          <a:spcPts val="0"/>
                        </a:spcAft>
                      </a:pPr>
                      <a:r>
                        <a:rPr lang="en-US" sz="1800" kern="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478382751"/>
                  </a:ext>
                </a:extLst>
              </a:tr>
              <a:tr h="0">
                <a:tc>
                  <a:txBody>
                    <a:bodyPr/>
                    <a:lstStyle/>
                    <a:p>
                      <a:pPr algn="l">
                        <a:spcAft>
                          <a:spcPts val="0"/>
                        </a:spcAft>
                      </a:pPr>
                      <a:r>
                        <a:rPr lang="en-US" sz="1800" kern="0">
                          <a:effectLst/>
                        </a:rPr>
                        <a:t>9 bits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a:t>
                      </a:r>
                      <a:br>
                        <a:rPr lang="en-US" sz="1800" kern="0">
                          <a:effectLst/>
                        </a:rPr>
                      </a:br>
                      <a:r>
                        <a:rPr lang="en-US" sz="1800" kern="0">
                          <a:effectLst/>
                        </a:rPr>
                        <a:t>1111 1100 0</a:t>
                      </a:r>
                      <a:br>
                        <a:rPr lang="en-US" sz="1800" kern="0">
                          <a:effectLst/>
                        </a:rPr>
                      </a:b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a:t>
                      </a:r>
                      <a:br>
                        <a:rPr lang="en-US" sz="1800" kern="0">
                          <a:effectLst/>
                        </a:rPr>
                      </a:br>
                      <a:r>
                        <a:rPr lang="en-US" sz="1800" kern="0">
                          <a:effectLst/>
                        </a:rPr>
                        <a:t>F0 (ZRL)</a:t>
                      </a:r>
                      <a:br>
                        <a:rPr lang="en-US" sz="1800" kern="0">
                          <a:effectLst/>
                        </a:rPr>
                      </a:b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163273961"/>
                  </a:ext>
                </a:extLst>
              </a:tr>
              <a:tr h="0">
                <a:tc>
                  <a:txBody>
                    <a:bodyPr/>
                    <a:lstStyle/>
                    <a:p>
                      <a:pPr algn="l">
                        <a:spcAft>
                          <a:spcPts val="0"/>
                        </a:spcAft>
                      </a:pP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127717337"/>
                  </a:ext>
                </a:extLst>
              </a:tr>
              <a:tr h="0">
                <a:tc>
                  <a:txBody>
                    <a:bodyPr/>
                    <a:lstStyle/>
                    <a:p>
                      <a:pPr algn="l">
                        <a:spcAft>
                          <a:spcPts val="0"/>
                        </a:spcAft>
                      </a:pPr>
                      <a:r>
                        <a:rPr lang="en-US" sz="1800" kern="0">
                          <a:effectLst/>
                        </a:rPr>
                        <a:t>16 bits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rPr>
                        <a:t>...</a:t>
                      </a:r>
                      <a:br>
                        <a:rPr lang="en-US" sz="1800" kern="0" dirty="0">
                          <a:effectLst/>
                        </a:rPr>
                      </a:br>
                      <a:r>
                        <a:rPr lang="en-US" sz="1800" kern="0" dirty="0">
                          <a:effectLst/>
                        </a:rPr>
                        <a:t>1111 1111 1111 1110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rPr>
                        <a:t>...</a:t>
                      </a:r>
                      <a:br>
                        <a:rPr lang="en-US" sz="1800" kern="0" dirty="0">
                          <a:effectLst/>
                        </a:rPr>
                      </a:br>
                      <a:r>
                        <a:rPr lang="en-US" sz="1800" kern="0" dirty="0">
                          <a:effectLst/>
                        </a:rPr>
                        <a:t>FA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483399499"/>
                  </a:ext>
                </a:extLst>
              </a:tr>
            </a:tbl>
          </a:graphicData>
        </a:graphic>
      </p:graphicFrame>
      <p:sp>
        <p:nvSpPr>
          <p:cNvPr id="9" name="矩形 8">
            <a:extLst>
              <a:ext uri="{FF2B5EF4-FFF2-40B4-BE49-F238E27FC236}">
                <a16:creationId xmlns:a16="http://schemas.microsoft.com/office/drawing/2014/main" id="{05FA0C2C-0C5E-43D0-929B-EFBC93D531E8}"/>
              </a:ext>
            </a:extLst>
          </p:cNvPr>
          <p:cNvSpPr/>
          <p:nvPr/>
        </p:nvSpPr>
        <p:spPr>
          <a:xfrm>
            <a:off x="1832651" y="3036322"/>
            <a:ext cx="4365436" cy="285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FFB7CC-2B99-4C44-B0F8-87395D8E3FA4}"/>
              </a:ext>
            </a:extLst>
          </p:cNvPr>
          <p:cNvSpPr/>
          <p:nvPr/>
        </p:nvSpPr>
        <p:spPr>
          <a:xfrm>
            <a:off x="6809180" y="1969712"/>
            <a:ext cx="3796232" cy="523220"/>
          </a:xfrm>
          <a:prstGeom prst="rect">
            <a:avLst/>
          </a:prstGeom>
          <a:ln>
            <a:solidFill>
              <a:schemeClr val="tx1"/>
            </a:solidFill>
          </a:ln>
        </p:spPr>
        <p:txBody>
          <a:bodyPr wrap="none">
            <a:spAutoFit/>
          </a:bodyPr>
          <a:lstStyle/>
          <a:p>
            <a:pPr algn="just">
              <a:spcAft>
                <a:spcPts val="0"/>
              </a:spcAft>
            </a:pPr>
            <a:r>
              <a:rPr lang="en-US" altLang="zh-CN" sz="2800" kern="100" dirty="0">
                <a:solidFill>
                  <a:srgbClr val="FF0000"/>
                </a:solidFill>
                <a:latin typeface="等线" panose="02010600030101010101" pitchFamily="2" charset="-122"/>
                <a:cs typeface="Times New Roman" panose="02020603050405020304" pitchFamily="18" charset="0"/>
              </a:rPr>
              <a:t>Chrominance (</a:t>
            </a:r>
            <a:r>
              <a:rPr lang="en-US" altLang="zh-CN" sz="2800" kern="100" dirty="0" err="1">
                <a:solidFill>
                  <a:srgbClr val="FF0000"/>
                </a:solidFill>
                <a:latin typeface="等线" panose="02010600030101010101" pitchFamily="2" charset="-122"/>
                <a:cs typeface="Times New Roman" panose="02020603050405020304" pitchFamily="18" charset="0"/>
              </a:rPr>
              <a:t>Cb</a:t>
            </a:r>
            <a:r>
              <a:rPr lang="en-US" altLang="zh-CN" sz="2800" kern="100" dirty="0">
                <a:solidFill>
                  <a:srgbClr val="FF0000"/>
                </a:solidFill>
                <a:latin typeface="等线" panose="02010600030101010101" pitchFamily="2" charset="-122"/>
                <a:cs typeface="Times New Roman" panose="02020603050405020304" pitchFamily="18" charset="0"/>
              </a:rPr>
              <a:t>) - AC</a:t>
            </a:r>
            <a:endParaRPr lang="zh-CN" altLang="zh-CN" sz="2800" kern="100" dirty="0">
              <a:solidFill>
                <a:srgbClr val="FF0000"/>
              </a:solidFill>
              <a:latin typeface="等线"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28B15913-8DF9-408A-B717-4634F77CB771}"/>
              </a:ext>
            </a:extLst>
          </p:cNvPr>
          <p:cNvSpPr/>
          <p:nvPr/>
        </p:nvSpPr>
        <p:spPr>
          <a:xfrm>
            <a:off x="1030450" y="1847629"/>
            <a:ext cx="3983783" cy="461665"/>
          </a:xfrm>
          <a:prstGeom prst="rect">
            <a:avLst/>
          </a:prstGeom>
        </p:spPr>
        <p:txBody>
          <a:bodyPr wrap="none">
            <a:spAutoFit/>
          </a:bodyPr>
          <a:lstStyle/>
          <a:p>
            <a:r>
              <a:rPr lang="en-US" altLang="zh-CN" sz="2400" dirty="0">
                <a:latin typeface="等线" panose="02010600030101010101" pitchFamily="2" charset="-122"/>
                <a:cs typeface="Times New Roman" panose="02020603050405020304" pitchFamily="18" charset="0"/>
              </a:rPr>
              <a:t>Chrominance (</a:t>
            </a:r>
            <a:r>
              <a:rPr lang="en-US" altLang="zh-CN" sz="2400" dirty="0" err="1">
                <a:latin typeface="等线" panose="02010600030101010101" pitchFamily="2" charset="-122"/>
                <a:cs typeface="Times New Roman" panose="02020603050405020304" pitchFamily="18" charset="0"/>
              </a:rPr>
              <a:t>Cb</a:t>
            </a:r>
            <a:r>
              <a:rPr lang="en-US" altLang="zh-CN" sz="2400" dirty="0">
                <a:latin typeface="等线" panose="02010600030101010101" pitchFamily="2" charset="-122"/>
                <a:cs typeface="Times New Roman" panose="02020603050405020304" pitchFamily="18" charset="0"/>
              </a:rPr>
              <a:t> &amp; Cr) - AC</a:t>
            </a:r>
            <a:endParaRPr lang="zh-CN" altLang="en-US" sz="2400" dirty="0"/>
          </a:p>
        </p:txBody>
      </p:sp>
      <p:sp>
        <p:nvSpPr>
          <p:cNvPr id="10" name="矩形 9">
            <a:extLst>
              <a:ext uri="{FF2B5EF4-FFF2-40B4-BE49-F238E27FC236}">
                <a16:creationId xmlns:a16="http://schemas.microsoft.com/office/drawing/2014/main" id="{A3B13C6D-9CEB-415E-B2E0-A1ACA68749F8}"/>
              </a:ext>
            </a:extLst>
          </p:cNvPr>
          <p:cNvSpPr/>
          <p:nvPr/>
        </p:nvSpPr>
        <p:spPr>
          <a:xfrm>
            <a:off x="6434731" y="3502034"/>
            <a:ext cx="3347391" cy="461665"/>
          </a:xfrm>
          <a:prstGeom prst="rect">
            <a:avLst/>
          </a:prstGeom>
        </p:spPr>
        <p:txBody>
          <a:bodyPr wrap="none">
            <a:spAutoFit/>
          </a:bodyPr>
          <a:lstStyle/>
          <a:p>
            <a:r>
              <a:rPr lang="zh-CN" altLang="en-US" sz="2400" dirty="0">
                <a:latin typeface="等线" panose="02010600030101010101" pitchFamily="2" charset="-122"/>
                <a:cs typeface="Times New Roman" panose="02020603050405020304" pitchFamily="18" charset="0"/>
              </a:rPr>
              <a:t>色度</a:t>
            </a:r>
            <a:r>
              <a:rPr lang="en-US" altLang="zh-CN" sz="2400" dirty="0" err="1">
                <a:latin typeface="等线" panose="02010600030101010101" pitchFamily="2" charset="-122"/>
                <a:cs typeface="Times New Roman" panose="02020603050405020304" pitchFamily="18" charset="0"/>
              </a:rPr>
              <a:t>Cb</a:t>
            </a:r>
            <a:r>
              <a:rPr lang="zh-CN" altLang="en-US" sz="2400" dirty="0">
                <a:latin typeface="等线" panose="02010600030101010101" pitchFamily="2" charset="-122"/>
                <a:cs typeface="Times New Roman" panose="02020603050405020304" pitchFamily="18" charset="0"/>
              </a:rPr>
              <a:t>的 </a:t>
            </a:r>
            <a:r>
              <a:rPr lang="en-US" altLang="zh-CN" sz="2400" dirty="0">
                <a:latin typeface="等线" panose="02010600030101010101" pitchFamily="2" charset="-122"/>
                <a:cs typeface="Times New Roman" panose="02020603050405020304" pitchFamily="18" charset="0"/>
              </a:rPr>
              <a:t>AC </a:t>
            </a:r>
            <a:r>
              <a:rPr lang="zh-CN" altLang="en-US" sz="2400" dirty="0">
                <a:latin typeface="等线" panose="02010600030101010101" pitchFamily="2" charset="-122"/>
                <a:cs typeface="Times New Roman" panose="02020603050405020304" pitchFamily="18" charset="0"/>
              </a:rPr>
              <a:t>部分结束</a:t>
            </a:r>
            <a:r>
              <a:rPr lang="en-US" altLang="zh-CN" sz="2400" dirty="0">
                <a:latin typeface="等线" panose="02010600030101010101" pitchFamily="2" charset="-122"/>
                <a:cs typeface="Times New Roman" panose="02020603050405020304" pitchFamily="18" charset="0"/>
              </a:rPr>
              <a:t> </a:t>
            </a:r>
            <a:endParaRPr lang="zh-CN" altLang="en-US" sz="2400" dirty="0"/>
          </a:p>
        </p:txBody>
      </p:sp>
    </p:spTree>
    <p:extLst>
      <p:ext uri="{BB962C8B-B14F-4D97-AF65-F5344CB8AC3E}">
        <p14:creationId xmlns:p14="http://schemas.microsoft.com/office/powerpoint/2010/main" val="1452691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D152D2D-7510-4EA7-B595-703DF19FF621}"/>
              </a:ext>
            </a:extLst>
          </p:cNvPr>
          <p:cNvSpPr/>
          <p:nvPr/>
        </p:nvSpPr>
        <p:spPr>
          <a:xfrm>
            <a:off x="180596" y="1120602"/>
            <a:ext cx="11793968" cy="461665"/>
          </a:xfrm>
          <a:prstGeom prst="rect">
            <a:avLst/>
          </a:prstGeom>
        </p:spPr>
        <p:txBody>
          <a:bodyPr wrap="square">
            <a:spAutoFit/>
          </a:bodyPr>
          <a:lstStyle/>
          <a:p>
            <a:r>
              <a:rPr lang="en-US" altLang="zh-CN" sz="2400" dirty="0">
                <a:highlight>
                  <a:srgbClr val="C0C0C0"/>
                </a:highlight>
                <a:latin typeface="等线" panose="02010600030101010101" pitchFamily="2" charset="-122"/>
                <a:cs typeface="Times New Roman" panose="02020603050405020304" pitchFamily="18" charset="0"/>
              </a:rPr>
              <a:t>1111 1100 1111 1111 1110 0010 1</a:t>
            </a:r>
            <a:r>
              <a:rPr lang="en-US" altLang="zh-CN" sz="2400" dirty="0">
                <a:solidFill>
                  <a:srgbClr val="FF0000"/>
                </a:solidFill>
                <a:latin typeface="等线" panose="02010600030101010101" pitchFamily="2" charset="-122"/>
                <a:cs typeface="Times New Roman" panose="02020603050405020304" pitchFamily="18" charset="0"/>
              </a:rPr>
              <a:t>01</a:t>
            </a:r>
            <a:r>
              <a:rPr lang="en-US" altLang="zh-CN" sz="2400" dirty="0">
                <a:latin typeface="等线" panose="02010600030101010101" pitchFamily="2" charset="-122"/>
                <a:cs typeface="Times New Roman" panose="02020603050405020304" pitchFamily="18" charset="0"/>
              </a:rPr>
              <a:t>0 1111 1110 1111 1111 0011 0001 0101 0111 1111</a:t>
            </a:r>
            <a:endParaRPr lang="zh-CN" altLang="en-US" sz="2400" dirty="0"/>
          </a:p>
        </p:txBody>
      </p:sp>
      <p:sp>
        <p:nvSpPr>
          <p:cNvPr id="5" name="矩形 4">
            <a:extLst>
              <a:ext uri="{FF2B5EF4-FFF2-40B4-BE49-F238E27FC236}">
                <a16:creationId xmlns:a16="http://schemas.microsoft.com/office/drawing/2014/main" id="{15E299FA-EF79-455A-93A4-F0550C5E2C0C}"/>
              </a:ext>
            </a:extLst>
          </p:cNvPr>
          <p:cNvSpPr/>
          <p:nvPr/>
        </p:nvSpPr>
        <p:spPr>
          <a:xfrm>
            <a:off x="6191404" y="1991433"/>
            <a:ext cx="3728906" cy="523220"/>
          </a:xfrm>
          <a:prstGeom prst="rect">
            <a:avLst/>
          </a:prstGeom>
          <a:ln>
            <a:solidFill>
              <a:schemeClr val="tx1"/>
            </a:solidFill>
          </a:ln>
        </p:spPr>
        <p:txBody>
          <a:bodyPr wrap="none">
            <a:spAutoFit/>
          </a:bodyPr>
          <a:lstStyle/>
          <a:p>
            <a:r>
              <a:rPr lang="en-US" altLang="zh-CN" sz="2800" dirty="0">
                <a:solidFill>
                  <a:srgbClr val="FF0000"/>
                </a:solidFill>
                <a:latin typeface="等线" panose="02010600030101010101" pitchFamily="2" charset="-122"/>
                <a:cs typeface="Times New Roman" panose="02020603050405020304" pitchFamily="18" charset="0"/>
              </a:rPr>
              <a:t>Chrominance (Cr) - DC</a:t>
            </a:r>
            <a:endParaRPr lang="zh-CN" altLang="en-US" sz="2800" dirty="0">
              <a:solidFill>
                <a:srgbClr val="FF0000"/>
              </a:solidFill>
            </a:endParaRPr>
          </a:p>
        </p:txBody>
      </p:sp>
      <p:sp>
        <p:nvSpPr>
          <p:cNvPr id="11" name="矩形 10">
            <a:extLst>
              <a:ext uri="{FF2B5EF4-FFF2-40B4-BE49-F238E27FC236}">
                <a16:creationId xmlns:a16="http://schemas.microsoft.com/office/drawing/2014/main" id="{C9FE1EA9-77BB-4AC2-9477-BBC5A7BB1644}"/>
              </a:ext>
            </a:extLst>
          </p:cNvPr>
          <p:cNvSpPr/>
          <p:nvPr/>
        </p:nvSpPr>
        <p:spPr>
          <a:xfrm>
            <a:off x="815296" y="1991433"/>
            <a:ext cx="3999813" cy="461665"/>
          </a:xfrm>
          <a:prstGeom prst="rect">
            <a:avLst/>
          </a:prstGeom>
        </p:spPr>
        <p:txBody>
          <a:bodyPr wrap="none">
            <a:spAutoFit/>
          </a:bodyPr>
          <a:lstStyle/>
          <a:p>
            <a:r>
              <a:rPr lang="en-US" altLang="zh-CN" sz="2400" dirty="0">
                <a:latin typeface="等线" panose="02010600030101010101" pitchFamily="2" charset="-122"/>
                <a:cs typeface="Times New Roman" panose="02020603050405020304" pitchFamily="18" charset="0"/>
              </a:rPr>
              <a:t>Chrominance (</a:t>
            </a:r>
            <a:r>
              <a:rPr lang="en-US" altLang="zh-CN" sz="2400" dirty="0" err="1">
                <a:latin typeface="等线" panose="02010600030101010101" pitchFamily="2" charset="-122"/>
                <a:cs typeface="Times New Roman" panose="02020603050405020304" pitchFamily="18" charset="0"/>
              </a:rPr>
              <a:t>Cb</a:t>
            </a:r>
            <a:r>
              <a:rPr lang="en-US" altLang="zh-CN" sz="2400" dirty="0">
                <a:latin typeface="等线" panose="02010600030101010101" pitchFamily="2" charset="-122"/>
                <a:cs typeface="Times New Roman" panose="02020603050405020304" pitchFamily="18" charset="0"/>
              </a:rPr>
              <a:t> &amp; Cr) - DC</a:t>
            </a:r>
            <a:endParaRPr lang="zh-CN" altLang="en-US" sz="2400" dirty="0"/>
          </a:p>
        </p:txBody>
      </p:sp>
      <p:graphicFrame>
        <p:nvGraphicFramePr>
          <p:cNvPr id="14" name="表格 13">
            <a:extLst>
              <a:ext uri="{FF2B5EF4-FFF2-40B4-BE49-F238E27FC236}">
                <a16:creationId xmlns:a16="http://schemas.microsoft.com/office/drawing/2014/main" id="{825D3E5F-5F64-4506-AE8C-A035B442D4F1}"/>
              </a:ext>
            </a:extLst>
          </p:cNvPr>
          <p:cNvGraphicFramePr>
            <a:graphicFrameLocks noGrp="1"/>
          </p:cNvGraphicFramePr>
          <p:nvPr>
            <p:extLst/>
          </p:nvPr>
        </p:nvGraphicFramePr>
        <p:xfrm>
          <a:off x="838200" y="3073559"/>
          <a:ext cx="4809564" cy="3341370"/>
        </p:xfrm>
        <a:graphic>
          <a:graphicData uri="http://schemas.openxmlformats.org/drawingml/2006/table">
            <a:tbl>
              <a:tblPr firstRow="1" firstCol="1" bandRow="1">
                <a:tableStyleId>{5C22544A-7EE6-4342-B048-85BDC9FD1C3A}</a:tableStyleId>
              </a:tblPr>
              <a:tblGrid>
                <a:gridCol w="1603188">
                  <a:extLst>
                    <a:ext uri="{9D8B030D-6E8A-4147-A177-3AD203B41FA5}">
                      <a16:colId xmlns:a16="http://schemas.microsoft.com/office/drawing/2014/main" val="2796363641"/>
                    </a:ext>
                  </a:extLst>
                </a:gridCol>
                <a:gridCol w="1603188">
                  <a:extLst>
                    <a:ext uri="{9D8B030D-6E8A-4147-A177-3AD203B41FA5}">
                      <a16:colId xmlns:a16="http://schemas.microsoft.com/office/drawing/2014/main" val="3484894206"/>
                    </a:ext>
                  </a:extLst>
                </a:gridCol>
                <a:gridCol w="1603188">
                  <a:extLst>
                    <a:ext uri="{9D8B030D-6E8A-4147-A177-3AD203B41FA5}">
                      <a16:colId xmlns:a16="http://schemas.microsoft.com/office/drawing/2014/main" val="2149556678"/>
                    </a:ext>
                  </a:extLst>
                </a:gridCol>
              </a:tblGrid>
              <a:tr h="0">
                <a:tc>
                  <a:txBody>
                    <a:bodyPr/>
                    <a:lstStyle/>
                    <a:p>
                      <a:pPr algn="ctr">
                        <a:spcAft>
                          <a:spcPts val="0"/>
                        </a:spcAft>
                      </a:pPr>
                      <a:r>
                        <a:rPr lang="en-US" sz="1600" kern="0">
                          <a:effectLst/>
                        </a:rPr>
                        <a:t>Length</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600" kern="0">
                          <a:effectLst/>
                        </a:rPr>
                        <a:t>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600" kern="0">
                          <a:effectLst/>
                        </a:rPr>
                        <a:t>Code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801910266"/>
                  </a:ext>
                </a:extLst>
              </a:tr>
              <a:tr h="0">
                <a:tc>
                  <a:txBody>
                    <a:bodyPr/>
                    <a:lstStyle/>
                    <a:p>
                      <a:pPr algn="l">
                        <a:spcAft>
                          <a:spcPts val="0"/>
                        </a:spcAft>
                      </a:pPr>
                      <a:r>
                        <a:rPr lang="en-US" sz="1600" kern="0">
                          <a:effectLst/>
                        </a:rPr>
                        <a:t>2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00</a:t>
                      </a:r>
                      <a:br>
                        <a:rPr lang="en-US" sz="1600" kern="0">
                          <a:effectLst/>
                        </a:rPr>
                      </a:br>
                      <a:r>
                        <a:rPr lang="en-US" sz="1600" kern="0">
                          <a:effectLst/>
                        </a:rPr>
                        <a:t>01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01</a:t>
                      </a:r>
                      <a:br>
                        <a:rPr lang="en-US" sz="1600" kern="0">
                          <a:effectLst/>
                        </a:rPr>
                      </a:br>
                      <a:r>
                        <a:rPr lang="en-US" sz="1600" kern="0">
                          <a:effectLst/>
                        </a:rPr>
                        <a:t>00 (End of Block)</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620703960"/>
                  </a:ext>
                </a:extLst>
              </a:tr>
              <a:tr h="0">
                <a:tc>
                  <a:txBody>
                    <a:bodyPr/>
                    <a:lstStyle/>
                    <a:p>
                      <a:pPr algn="l">
                        <a:spcAft>
                          <a:spcPts val="0"/>
                        </a:spcAft>
                      </a:pPr>
                      <a:r>
                        <a:rPr lang="en-US" sz="1600" kern="0" dirty="0">
                          <a:effectLst/>
                        </a:rPr>
                        <a:t>3 bits</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100</a:t>
                      </a:r>
                      <a:br>
                        <a:rPr lang="en-US" sz="1600" kern="0">
                          <a:effectLst/>
                        </a:rPr>
                      </a:br>
                      <a:r>
                        <a:rPr lang="en-US" sz="1600" kern="0">
                          <a:effectLst/>
                        </a:rPr>
                        <a:t>101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02</a:t>
                      </a:r>
                      <a:br>
                        <a:rPr lang="en-US" sz="1600" kern="0">
                          <a:effectLst/>
                        </a:rPr>
                      </a:br>
                      <a:r>
                        <a:rPr lang="en-US" sz="1600" kern="0">
                          <a:effectLst/>
                        </a:rPr>
                        <a:t>03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102649389"/>
                  </a:ext>
                </a:extLst>
              </a:tr>
              <a:tr h="0">
                <a:tc>
                  <a:txBody>
                    <a:bodyPr/>
                    <a:lstStyle/>
                    <a:p>
                      <a:pPr algn="l">
                        <a:spcAft>
                          <a:spcPts val="0"/>
                        </a:spcAft>
                      </a:pPr>
                      <a:r>
                        <a:rPr lang="en-US" sz="1600" kern="0" dirty="0">
                          <a:effectLst/>
                        </a:rPr>
                        <a:t>4 bits</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1100</a:t>
                      </a:r>
                      <a:br>
                        <a:rPr lang="en-US" sz="1600" kern="0">
                          <a:effectLst/>
                        </a:rPr>
                      </a:br>
                      <a:r>
                        <a:rPr lang="en-US" sz="1600" kern="0">
                          <a:effectLst/>
                        </a:rPr>
                        <a:t>1101</a:t>
                      </a:r>
                      <a:br>
                        <a:rPr lang="en-US" sz="1600" kern="0">
                          <a:effectLst/>
                        </a:rPr>
                      </a:br>
                      <a:r>
                        <a:rPr lang="en-US" sz="1600" kern="0">
                          <a:effectLst/>
                        </a:rPr>
                        <a:t>1110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dirty="0">
                          <a:effectLst/>
                        </a:rPr>
                        <a:t>04</a:t>
                      </a:r>
                      <a:br>
                        <a:rPr lang="en-US" sz="1600" kern="0" dirty="0">
                          <a:effectLst/>
                        </a:rPr>
                      </a:br>
                      <a:r>
                        <a:rPr lang="en-US" sz="1600" kern="0" dirty="0">
                          <a:effectLst/>
                        </a:rPr>
                        <a:t>05</a:t>
                      </a:r>
                      <a:br>
                        <a:rPr lang="en-US" sz="1600" kern="0" dirty="0">
                          <a:effectLst/>
                        </a:rPr>
                      </a:br>
                      <a:r>
                        <a:rPr lang="en-US" sz="1600" kern="0" dirty="0">
                          <a:effectLst/>
                        </a:rPr>
                        <a:t>06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953701333"/>
                  </a:ext>
                </a:extLst>
              </a:tr>
              <a:tr h="0">
                <a:tc>
                  <a:txBody>
                    <a:bodyPr/>
                    <a:lstStyle/>
                    <a:p>
                      <a:pPr algn="l">
                        <a:spcAft>
                          <a:spcPts val="0"/>
                        </a:spcAft>
                      </a:pPr>
                      <a:r>
                        <a:rPr lang="en-US" sz="1600" kern="0">
                          <a:effectLst/>
                        </a:rPr>
                        <a:t>5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1111 0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681341370"/>
                  </a:ext>
                </a:extLst>
              </a:tr>
              <a:tr h="0">
                <a:tc>
                  <a:txBody>
                    <a:bodyPr/>
                    <a:lstStyle/>
                    <a:p>
                      <a:pPr algn="l">
                        <a:spcAft>
                          <a:spcPts val="0"/>
                        </a:spcAft>
                      </a:pPr>
                      <a:r>
                        <a:rPr lang="en-US" sz="1600" kern="0">
                          <a:effectLst/>
                        </a:rPr>
                        <a:t>6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1111 10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007879181"/>
                  </a:ext>
                </a:extLst>
              </a:tr>
              <a:tr h="0">
                <a:tc>
                  <a:txBody>
                    <a:bodyPr/>
                    <a:lstStyle/>
                    <a:p>
                      <a:pPr algn="l">
                        <a:spcAft>
                          <a:spcPts val="0"/>
                        </a:spcAft>
                      </a:pPr>
                      <a:r>
                        <a:rPr lang="en-US" sz="1600" kern="0">
                          <a:effectLst/>
                        </a:rPr>
                        <a:t>7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1111 110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002551915"/>
                  </a:ext>
                </a:extLst>
              </a:tr>
              <a:tr h="0">
                <a:tc>
                  <a:txBody>
                    <a:bodyPr/>
                    <a:lstStyle/>
                    <a:p>
                      <a:pPr algn="l">
                        <a:spcAft>
                          <a:spcPts val="0"/>
                        </a:spcAft>
                      </a:pPr>
                      <a:r>
                        <a:rPr lang="en-US" sz="1600" kern="0">
                          <a:effectLst/>
                        </a:rPr>
                        <a:t>8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1111 1110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0A</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271653056"/>
                  </a:ext>
                </a:extLst>
              </a:tr>
              <a:tr h="0">
                <a:tc>
                  <a:txBody>
                    <a:bodyPr/>
                    <a:lstStyle/>
                    <a:p>
                      <a:pPr algn="l">
                        <a:spcAft>
                          <a:spcPts val="0"/>
                        </a:spcAft>
                      </a:pPr>
                      <a:r>
                        <a:rPr lang="en-US" sz="1600" kern="0">
                          <a:effectLst/>
                        </a:rPr>
                        <a:t>9 bits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a:effectLst/>
                        </a:rPr>
                        <a:t>1111 1111 0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600" kern="0" dirty="0">
                          <a:effectLst/>
                        </a:rPr>
                        <a:t>0B</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556163751"/>
                  </a:ext>
                </a:extLst>
              </a:tr>
            </a:tbl>
          </a:graphicData>
        </a:graphic>
      </p:graphicFrame>
      <p:sp>
        <p:nvSpPr>
          <p:cNvPr id="15" name="矩形 14">
            <a:extLst>
              <a:ext uri="{FF2B5EF4-FFF2-40B4-BE49-F238E27FC236}">
                <a16:creationId xmlns:a16="http://schemas.microsoft.com/office/drawing/2014/main" id="{A461EC1B-AA5F-4ECD-A15F-8799328F77E2}"/>
              </a:ext>
            </a:extLst>
          </p:cNvPr>
          <p:cNvSpPr/>
          <p:nvPr/>
        </p:nvSpPr>
        <p:spPr>
          <a:xfrm>
            <a:off x="2340167" y="3603812"/>
            <a:ext cx="3539265" cy="2581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3B13C6D-9CEB-415E-B2E0-A1ACA68749F8}"/>
              </a:ext>
            </a:extLst>
          </p:cNvPr>
          <p:cNvSpPr/>
          <p:nvPr/>
        </p:nvSpPr>
        <p:spPr>
          <a:xfrm>
            <a:off x="7071728" y="3073559"/>
            <a:ext cx="3376245" cy="461665"/>
          </a:xfrm>
          <a:prstGeom prst="rect">
            <a:avLst/>
          </a:prstGeom>
        </p:spPr>
        <p:txBody>
          <a:bodyPr wrap="none">
            <a:spAutoFit/>
          </a:bodyPr>
          <a:lstStyle/>
          <a:p>
            <a:r>
              <a:rPr lang="zh-CN" altLang="en-US" sz="2400">
                <a:latin typeface="等线" panose="02010600030101010101" pitchFamily="2" charset="-122"/>
                <a:cs typeface="Times New Roman" panose="02020603050405020304" pitchFamily="18" charset="0"/>
              </a:rPr>
              <a:t>色度</a:t>
            </a:r>
            <a:r>
              <a:rPr lang="en-US" altLang="zh-CN" sz="2400">
                <a:latin typeface="等线" panose="02010600030101010101" pitchFamily="2" charset="-122"/>
                <a:cs typeface="Times New Roman" panose="02020603050405020304" pitchFamily="18" charset="0"/>
              </a:rPr>
              <a:t>Cr </a:t>
            </a:r>
            <a:r>
              <a:rPr lang="zh-CN" altLang="en-US" sz="2400">
                <a:latin typeface="等线" panose="02010600030101010101" pitchFamily="2" charset="-122"/>
                <a:cs typeface="Times New Roman" panose="02020603050405020304" pitchFamily="18" charset="0"/>
              </a:rPr>
              <a:t>的 </a:t>
            </a:r>
            <a:r>
              <a:rPr lang="en-US" altLang="zh-CN" sz="2400">
                <a:latin typeface="等线" panose="02010600030101010101" pitchFamily="2" charset="-122"/>
                <a:cs typeface="Times New Roman" panose="02020603050405020304" pitchFamily="18" charset="0"/>
              </a:rPr>
              <a:t>DC </a:t>
            </a:r>
            <a:r>
              <a:rPr lang="zh-CN" altLang="en-US" sz="2400">
                <a:latin typeface="等线" panose="02010600030101010101" pitchFamily="2" charset="-122"/>
                <a:cs typeface="Times New Roman" panose="02020603050405020304" pitchFamily="18" charset="0"/>
              </a:rPr>
              <a:t>部分结束</a:t>
            </a:r>
            <a:r>
              <a:rPr lang="en-US" altLang="zh-CN" sz="2400">
                <a:latin typeface="等线" panose="02010600030101010101" pitchFamily="2" charset="-122"/>
                <a:cs typeface="Times New Roman" panose="02020603050405020304" pitchFamily="18" charset="0"/>
              </a:rPr>
              <a:t> </a:t>
            </a:r>
            <a:endParaRPr lang="zh-CN" altLang="en-US" sz="2400" dirty="0"/>
          </a:p>
        </p:txBody>
      </p:sp>
      <p:sp>
        <p:nvSpPr>
          <p:cNvPr id="10" name="文本框 9">
            <a:extLst>
              <a:ext uri="{FF2B5EF4-FFF2-40B4-BE49-F238E27FC236}">
                <a16:creationId xmlns:a16="http://schemas.microsoft.com/office/drawing/2014/main" id="{40FEC16E-2DF0-4090-905B-84BD435F4A13}"/>
              </a:ext>
            </a:extLst>
          </p:cNvPr>
          <p:cNvSpPr txBox="1"/>
          <p:nvPr/>
        </p:nvSpPr>
        <p:spPr>
          <a:xfrm>
            <a:off x="180596" y="126661"/>
            <a:ext cx="3845925" cy="584775"/>
          </a:xfrm>
          <a:prstGeom prst="rect">
            <a:avLst/>
          </a:prstGeom>
          <a:solidFill>
            <a:schemeClr val="accent6"/>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zh-CN" altLang="en-US" sz="3200" dirty="0"/>
              <a:t>例</a:t>
            </a:r>
            <a:r>
              <a:rPr lang="en-US" altLang="zh-CN" sz="3200" dirty="0"/>
              <a:t>: </a:t>
            </a:r>
            <a:r>
              <a:rPr lang="zh-CN" altLang="en-US" sz="3200" dirty="0"/>
              <a:t>一个</a:t>
            </a:r>
            <a:r>
              <a:rPr lang="en-US" altLang="zh-CN" sz="3200" dirty="0"/>
              <a:t>MCU </a:t>
            </a:r>
            <a:r>
              <a:rPr lang="zh-CN" altLang="en-US" sz="3200" kern="100" dirty="0">
                <a:latin typeface="等线" panose="02010600030101010101" pitchFamily="2" charset="-122"/>
                <a:cs typeface="Times New Roman" panose="02020603050405020304" pitchFamily="18" charset="0"/>
              </a:rPr>
              <a:t>的编码</a:t>
            </a:r>
            <a:endParaRPr lang="zh-CN" altLang="zh-CN" sz="3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88817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D152D2D-7510-4EA7-B595-703DF19FF621}"/>
              </a:ext>
            </a:extLst>
          </p:cNvPr>
          <p:cNvSpPr/>
          <p:nvPr/>
        </p:nvSpPr>
        <p:spPr>
          <a:xfrm>
            <a:off x="180596" y="1120602"/>
            <a:ext cx="11793968" cy="461665"/>
          </a:xfrm>
          <a:prstGeom prst="rect">
            <a:avLst/>
          </a:prstGeom>
        </p:spPr>
        <p:txBody>
          <a:bodyPr wrap="square">
            <a:spAutoFit/>
          </a:bodyPr>
          <a:lstStyle/>
          <a:p>
            <a:r>
              <a:rPr lang="en-US" altLang="zh-CN" sz="2400" dirty="0">
                <a:highlight>
                  <a:srgbClr val="C0C0C0"/>
                </a:highlight>
                <a:latin typeface="等线" panose="02010600030101010101" pitchFamily="2" charset="-122"/>
                <a:cs typeface="Times New Roman" panose="02020603050405020304" pitchFamily="18" charset="0"/>
              </a:rPr>
              <a:t>1111 1100 1111 1111 1110 0010 101</a:t>
            </a:r>
            <a:r>
              <a:rPr lang="en-US" altLang="zh-CN" sz="2400" dirty="0">
                <a:solidFill>
                  <a:srgbClr val="FF0000"/>
                </a:solidFill>
                <a:latin typeface="等线" panose="02010600030101010101" pitchFamily="2" charset="-122"/>
                <a:cs typeface="Times New Roman" panose="02020603050405020304" pitchFamily="18" charset="0"/>
              </a:rPr>
              <a:t>0</a:t>
            </a:r>
            <a:r>
              <a:rPr lang="en-US" altLang="zh-CN" sz="2400" dirty="0">
                <a:latin typeface="等线" panose="02010600030101010101" pitchFamily="2" charset="-122"/>
                <a:cs typeface="Times New Roman" panose="02020603050405020304" pitchFamily="18" charset="0"/>
              </a:rPr>
              <a:t> </a:t>
            </a:r>
            <a:r>
              <a:rPr lang="en-US" altLang="zh-CN" sz="2400" dirty="0">
                <a:solidFill>
                  <a:srgbClr val="FF0000"/>
                </a:solidFill>
                <a:latin typeface="等线" panose="02010600030101010101" pitchFamily="2" charset="-122"/>
                <a:cs typeface="Times New Roman" panose="02020603050405020304" pitchFamily="18" charset="0"/>
              </a:rPr>
              <a:t>1</a:t>
            </a:r>
            <a:r>
              <a:rPr lang="en-US" altLang="zh-CN" sz="2400" dirty="0">
                <a:latin typeface="等线" panose="02010600030101010101" pitchFamily="2" charset="-122"/>
                <a:cs typeface="Times New Roman" panose="02020603050405020304" pitchFamily="18" charset="0"/>
              </a:rPr>
              <a:t>111 1110 1111 1111 0011 0001 0101 0111 1111</a:t>
            </a:r>
            <a:endParaRPr lang="zh-CN" altLang="en-US" sz="2400" dirty="0"/>
          </a:p>
        </p:txBody>
      </p:sp>
      <p:sp>
        <p:nvSpPr>
          <p:cNvPr id="5" name="矩形 4">
            <a:extLst>
              <a:ext uri="{FF2B5EF4-FFF2-40B4-BE49-F238E27FC236}">
                <a16:creationId xmlns:a16="http://schemas.microsoft.com/office/drawing/2014/main" id="{15E299FA-EF79-455A-93A4-F0550C5E2C0C}"/>
              </a:ext>
            </a:extLst>
          </p:cNvPr>
          <p:cNvSpPr/>
          <p:nvPr/>
        </p:nvSpPr>
        <p:spPr>
          <a:xfrm>
            <a:off x="6191404" y="1991433"/>
            <a:ext cx="3728906" cy="523220"/>
          </a:xfrm>
          <a:prstGeom prst="rect">
            <a:avLst/>
          </a:prstGeom>
          <a:ln>
            <a:solidFill>
              <a:schemeClr val="tx1"/>
            </a:solidFill>
          </a:ln>
        </p:spPr>
        <p:txBody>
          <a:bodyPr wrap="none">
            <a:spAutoFit/>
          </a:bodyPr>
          <a:lstStyle/>
          <a:p>
            <a:r>
              <a:rPr lang="en-US" altLang="zh-CN" sz="2800" dirty="0">
                <a:solidFill>
                  <a:srgbClr val="FF0000"/>
                </a:solidFill>
                <a:latin typeface="等线" panose="02010600030101010101" pitchFamily="2" charset="-122"/>
                <a:cs typeface="Times New Roman" panose="02020603050405020304" pitchFamily="18" charset="0"/>
              </a:rPr>
              <a:t>Chrominance (Cr) - AC</a:t>
            </a:r>
            <a:endParaRPr lang="zh-CN" altLang="en-US" sz="2800" dirty="0">
              <a:solidFill>
                <a:srgbClr val="FF0000"/>
              </a:solidFill>
            </a:endParaRPr>
          </a:p>
        </p:txBody>
      </p:sp>
      <p:sp>
        <p:nvSpPr>
          <p:cNvPr id="9" name="矩形 8">
            <a:extLst>
              <a:ext uri="{FF2B5EF4-FFF2-40B4-BE49-F238E27FC236}">
                <a16:creationId xmlns:a16="http://schemas.microsoft.com/office/drawing/2014/main" id="{57862C36-F076-4A6D-A196-7F6CB62B9174}"/>
              </a:ext>
            </a:extLst>
          </p:cNvPr>
          <p:cNvSpPr/>
          <p:nvPr/>
        </p:nvSpPr>
        <p:spPr>
          <a:xfrm>
            <a:off x="1030450" y="1847629"/>
            <a:ext cx="3983783" cy="461665"/>
          </a:xfrm>
          <a:prstGeom prst="rect">
            <a:avLst/>
          </a:prstGeom>
        </p:spPr>
        <p:txBody>
          <a:bodyPr wrap="none">
            <a:spAutoFit/>
          </a:bodyPr>
          <a:lstStyle/>
          <a:p>
            <a:r>
              <a:rPr lang="en-US" altLang="zh-CN" sz="2400" dirty="0">
                <a:latin typeface="等线" panose="02010600030101010101" pitchFamily="2" charset="-122"/>
                <a:cs typeface="Times New Roman" panose="02020603050405020304" pitchFamily="18" charset="0"/>
              </a:rPr>
              <a:t>Chrominance (</a:t>
            </a:r>
            <a:r>
              <a:rPr lang="en-US" altLang="zh-CN" sz="2400" dirty="0" err="1">
                <a:latin typeface="等线" panose="02010600030101010101" pitchFamily="2" charset="-122"/>
                <a:cs typeface="Times New Roman" panose="02020603050405020304" pitchFamily="18" charset="0"/>
              </a:rPr>
              <a:t>Cb</a:t>
            </a:r>
            <a:r>
              <a:rPr lang="en-US" altLang="zh-CN" sz="2400" dirty="0">
                <a:latin typeface="等线" panose="02010600030101010101" pitchFamily="2" charset="-122"/>
                <a:cs typeface="Times New Roman" panose="02020603050405020304" pitchFamily="18" charset="0"/>
              </a:rPr>
              <a:t> &amp; Cr) - AC</a:t>
            </a:r>
            <a:endParaRPr lang="zh-CN" altLang="en-US" sz="2400" dirty="0"/>
          </a:p>
        </p:txBody>
      </p:sp>
      <p:graphicFrame>
        <p:nvGraphicFramePr>
          <p:cNvPr id="10" name="表格 9">
            <a:extLst>
              <a:ext uri="{FF2B5EF4-FFF2-40B4-BE49-F238E27FC236}">
                <a16:creationId xmlns:a16="http://schemas.microsoft.com/office/drawing/2014/main" id="{7AED09CD-3D97-4EE2-B43E-AAB60C76C0E4}"/>
              </a:ext>
            </a:extLst>
          </p:cNvPr>
          <p:cNvGraphicFramePr>
            <a:graphicFrameLocks noGrp="1"/>
          </p:cNvGraphicFramePr>
          <p:nvPr>
            <p:extLst/>
          </p:nvPr>
        </p:nvGraphicFramePr>
        <p:xfrm>
          <a:off x="180596" y="2492932"/>
          <a:ext cx="6003663" cy="3699510"/>
        </p:xfrm>
        <a:graphic>
          <a:graphicData uri="http://schemas.openxmlformats.org/drawingml/2006/table">
            <a:tbl>
              <a:tblPr firstRow="1" firstCol="1" bandRow="1">
                <a:tableStyleId>{5C22544A-7EE6-4342-B048-85BDC9FD1C3A}</a:tableStyleId>
              </a:tblPr>
              <a:tblGrid>
                <a:gridCol w="2001221">
                  <a:extLst>
                    <a:ext uri="{9D8B030D-6E8A-4147-A177-3AD203B41FA5}">
                      <a16:colId xmlns:a16="http://schemas.microsoft.com/office/drawing/2014/main" val="1171968824"/>
                    </a:ext>
                  </a:extLst>
                </a:gridCol>
                <a:gridCol w="2001221">
                  <a:extLst>
                    <a:ext uri="{9D8B030D-6E8A-4147-A177-3AD203B41FA5}">
                      <a16:colId xmlns:a16="http://schemas.microsoft.com/office/drawing/2014/main" val="2366667554"/>
                    </a:ext>
                  </a:extLst>
                </a:gridCol>
                <a:gridCol w="2001221">
                  <a:extLst>
                    <a:ext uri="{9D8B030D-6E8A-4147-A177-3AD203B41FA5}">
                      <a16:colId xmlns:a16="http://schemas.microsoft.com/office/drawing/2014/main" val="462262543"/>
                    </a:ext>
                  </a:extLst>
                </a:gridCol>
              </a:tblGrid>
              <a:tr h="0">
                <a:tc>
                  <a:txBody>
                    <a:bodyPr/>
                    <a:lstStyle/>
                    <a:p>
                      <a:pPr algn="ctr">
                        <a:spcAft>
                          <a:spcPts val="0"/>
                        </a:spcAft>
                      </a:pPr>
                      <a:r>
                        <a:rPr lang="en-US" sz="1800" kern="0">
                          <a:effectLst/>
                        </a:rPr>
                        <a:t>Length</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800" kern="0">
                          <a:effectLst/>
                        </a:rPr>
                        <a:t>Bits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ctr">
                        <a:spcAft>
                          <a:spcPts val="0"/>
                        </a:spcAft>
                      </a:pPr>
                      <a:r>
                        <a:rPr lang="en-US" sz="1800" kern="0">
                          <a:effectLst/>
                        </a:rPr>
                        <a:t>Code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484492071"/>
                  </a:ext>
                </a:extLst>
              </a:tr>
              <a:tr h="0">
                <a:tc>
                  <a:txBody>
                    <a:bodyPr/>
                    <a:lstStyle/>
                    <a:p>
                      <a:pPr algn="l">
                        <a:spcAft>
                          <a:spcPts val="0"/>
                        </a:spcAft>
                      </a:pPr>
                      <a:r>
                        <a:rPr lang="en-US" sz="1800" kern="0" dirty="0">
                          <a:effectLst/>
                        </a:rPr>
                        <a:t>2 bits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00</a:t>
                      </a:r>
                      <a:br>
                        <a:rPr lang="en-US" sz="1800" kern="0">
                          <a:effectLst/>
                        </a:rPr>
                      </a:br>
                      <a:r>
                        <a:rPr lang="en-US" sz="1800" kern="0">
                          <a:effectLst/>
                        </a:rPr>
                        <a:t>01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rPr>
                        <a:t>01</a:t>
                      </a:r>
                      <a:br>
                        <a:rPr lang="en-US" sz="1800" kern="0" dirty="0">
                          <a:effectLst/>
                        </a:rPr>
                      </a:br>
                      <a:r>
                        <a:rPr lang="en-US" sz="1800" kern="0" dirty="0">
                          <a:effectLst/>
                        </a:rPr>
                        <a:t>00 (End of Block)</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009615173"/>
                  </a:ext>
                </a:extLst>
              </a:tr>
              <a:tr h="0">
                <a:tc>
                  <a:txBody>
                    <a:bodyPr/>
                    <a:lstStyle/>
                    <a:p>
                      <a:pPr algn="l">
                        <a:spcAft>
                          <a:spcPts val="0"/>
                        </a:spcAft>
                      </a:pPr>
                      <a:r>
                        <a:rPr lang="en-US" sz="1800" kern="0">
                          <a:effectLst/>
                        </a:rPr>
                        <a:t>3 bits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100</a:t>
                      </a:r>
                      <a:br>
                        <a:rPr lang="en-US" sz="1800" kern="0">
                          <a:effectLst/>
                        </a:rPr>
                      </a:br>
                      <a:r>
                        <a:rPr lang="en-US" sz="1800" kern="0">
                          <a:effectLst/>
                        </a:rPr>
                        <a:t>101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02</a:t>
                      </a:r>
                      <a:br>
                        <a:rPr lang="en-US" sz="1800" kern="0">
                          <a:effectLst/>
                        </a:rPr>
                      </a:br>
                      <a:r>
                        <a:rPr lang="en-US" sz="1800" kern="0">
                          <a:effectLst/>
                        </a:rPr>
                        <a:t>11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745057528"/>
                  </a:ext>
                </a:extLst>
              </a:tr>
              <a:tr h="0">
                <a:tc>
                  <a:txBody>
                    <a:bodyPr/>
                    <a:lstStyle/>
                    <a:p>
                      <a:pPr algn="l">
                        <a:spcAft>
                          <a:spcPts val="0"/>
                        </a:spcAft>
                      </a:pPr>
                      <a:r>
                        <a:rPr lang="en-US" sz="1800" kern="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478382751"/>
                  </a:ext>
                </a:extLst>
              </a:tr>
              <a:tr h="0">
                <a:tc>
                  <a:txBody>
                    <a:bodyPr/>
                    <a:lstStyle/>
                    <a:p>
                      <a:pPr algn="l">
                        <a:spcAft>
                          <a:spcPts val="0"/>
                        </a:spcAft>
                      </a:pPr>
                      <a:r>
                        <a:rPr lang="en-US" sz="1800" kern="0">
                          <a:effectLst/>
                        </a:rPr>
                        <a:t>9 bits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a:t>
                      </a:r>
                      <a:br>
                        <a:rPr lang="en-US" sz="1800" kern="0">
                          <a:effectLst/>
                        </a:rPr>
                      </a:br>
                      <a:r>
                        <a:rPr lang="en-US" sz="1800" kern="0">
                          <a:effectLst/>
                        </a:rPr>
                        <a:t>1111 1100 0</a:t>
                      </a:r>
                      <a:br>
                        <a:rPr lang="en-US" sz="1800" kern="0">
                          <a:effectLst/>
                        </a:rPr>
                      </a:b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a:t>
                      </a:r>
                      <a:br>
                        <a:rPr lang="en-US" sz="1800" kern="0">
                          <a:effectLst/>
                        </a:rPr>
                      </a:br>
                      <a:r>
                        <a:rPr lang="en-US" sz="1800" kern="0">
                          <a:effectLst/>
                        </a:rPr>
                        <a:t>F0 (ZRL)</a:t>
                      </a:r>
                      <a:br>
                        <a:rPr lang="en-US" sz="1800" kern="0">
                          <a:effectLst/>
                        </a:rPr>
                      </a:b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163273961"/>
                  </a:ext>
                </a:extLst>
              </a:tr>
              <a:tr h="0">
                <a:tc>
                  <a:txBody>
                    <a:bodyPr/>
                    <a:lstStyle/>
                    <a:p>
                      <a:pPr algn="l">
                        <a:spcAft>
                          <a:spcPts val="0"/>
                        </a:spcAft>
                      </a:pP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127717337"/>
                  </a:ext>
                </a:extLst>
              </a:tr>
              <a:tr h="0">
                <a:tc>
                  <a:txBody>
                    <a:bodyPr/>
                    <a:lstStyle/>
                    <a:p>
                      <a:pPr algn="l">
                        <a:spcAft>
                          <a:spcPts val="0"/>
                        </a:spcAft>
                      </a:pPr>
                      <a:r>
                        <a:rPr lang="en-US" sz="1800" kern="0">
                          <a:effectLst/>
                        </a:rPr>
                        <a:t>16 bits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rPr>
                        <a:t>...</a:t>
                      </a:r>
                      <a:br>
                        <a:rPr lang="en-US" sz="1800" kern="0" dirty="0">
                          <a:effectLst/>
                        </a:rPr>
                      </a:br>
                      <a:r>
                        <a:rPr lang="en-US" sz="1800" kern="0" dirty="0">
                          <a:effectLst/>
                        </a:rPr>
                        <a:t>1111 1111 1111 1110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rPr>
                        <a:t>...</a:t>
                      </a:r>
                      <a:br>
                        <a:rPr lang="en-US" sz="1800" kern="0" dirty="0">
                          <a:effectLst/>
                        </a:rPr>
                      </a:br>
                      <a:r>
                        <a:rPr lang="en-US" sz="1800" kern="0" dirty="0">
                          <a:effectLst/>
                        </a:rPr>
                        <a:t>FA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483399499"/>
                  </a:ext>
                </a:extLst>
              </a:tr>
            </a:tbl>
          </a:graphicData>
        </a:graphic>
      </p:graphicFrame>
      <p:sp>
        <p:nvSpPr>
          <p:cNvPr id="12" name="矩形 11">
            <a:extLst>
              <a:ext uri="{FF2B5EF4-FFF2-40B4-BE49-F238E27FC236}">
                <a16:creationId xmlns:a16="http://schemas.microsoft.com/office/drawing/2014/main" id="{A3017CF2-DD1A-4003-A79D-9C11C72192D7}"/>
              </a:ext>
            </a:extLst>
          </p:cNvPr>
          <p:cNvSpPr/>
          <p:nvPr/>
        </p:nvSpPr>
        <p:spPr>
          <a:xfrm>
            <a:off x="1832651" y="3036322"/>
            <a:ext cx="4365436" cy="285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3B13C6D-9CEB-415E-B2E0-A1ACA68749F8}"/>
              </a:ext>
            </a:extLst>
          </p:cNvPr>
          <p:cNvSpPr/>
          <p:nvPr/>
        </p:nvSpPr>
        <p:spPr>
          <a:xfrm>
            <a:off x="7071728" y="3073559"/>
            <a:ext cx="3376245" cy="461665"/>
          </a:xfrm>
          <a:prstGeom prst="rect">
            <a:avLst/>
          </a:prstGeom>
        </p:spPr>
        <p:txBody>
          <a:bodyPr wrap="none">
            <a:spAutoFit/>
          </a:bodyPr>
          <a:lstStyle/>
          <a:p>
            <a:r>
              <a:rPr lang="zh-CN" altLang="en-US" sz="2400" dirty="0">
                <a:latin typeface="等线" panose="02010600030101010101" pitchFamily="2" charset="-122"/>
                <a:cs typeface="Times New Roman" panose="02020603050405020304" pitchFamily="18" charset="0"/>
              </a:rPr>
              <a:t>色度</a:t>
            </a:r>
            <a:r>
              <a:rPr lang="en-US" altLang="zh-CN" sz="2400" dirty="0">
                <a:latin typeface="等线" panose="02010600030101010101" pitchFamily="2" charset="-122"/>
                <a:cs typeface="Times New Roman" panose="02020603050405020304" pitchFamily="18" charset="0"/>
              </a:rPr>
              <a:t>Cr </a:t>
            </a:r>
            <a:r>
              <a:rPr lang="zh-CN" altLang="en-US" sz="2400" dirty="0">
                <a:latin typeface="等线" panose="02010600030101010101" pitchFamily="2" charset="-122"/>
                <a:cs typeface="Times New Roman" panose="02020603050405020304" pitchFamily="18" charset="0"/>
              </a:rPr>
              <a:t>的 </a:t>
            </a:r>
            <a:r>
              <a:rPr lang="en-US" altLang="zh-CN" sz="2400" dirty="0">
                <a:latin typeface="等线" panose="02010600030101010101" pitchFamily="2" charset="-122"/>
                <a:cs typeface="Times New Roman" panose="02020603050405020304" pitchFamily="18" charset="0"/>
              </a:rPr>
              <a:t>AC </a:t>
            </a:r>
            <a:r>
              <a:rPr lang="zh-CN" altLang="en-US" sz="2400" dirty="0">
                <a:latin typeface="等线" panose="02010600030101010101" pitchFamily="2" charset="-122"/>
                <a:cs typeface="Times New Roman" panose="02020603050405020304" pitchFamily="18" charset="0"/>
              </a:rPr>
              <a:t>部分结束</a:t>
            </a:r>
            <a:r>
              <a:rPr lang="en-US" altLang="zh-CN" sz="2400" dirty="0">
                <a:latin typeface="等线" panose="02010600030101010101" pitchFamily="2" charset="-122"/>
                <a:cs typeface="Times New Roman" panose="02020603050405020304" pitchFamily="18" charset="0"/>
              </a:rPr>
              <a:t> </a:t>
            </a:r>
            <a:endParaRPr lang="zh-CN" altLang="en-US" sz="2400" dirty="0"/>
          </a:p>
        </p:txBody>
      </p:sp>
      <p:sp>
        <p:nvSpPr>
          <p:cNvPr id="13" name="文本框 12">
            <a:extLst>
              <a:ext uri="{FF2B5EF4-FFF2-40B4-BE49-F238E27FC236}">
                <a16:creationId xmlns:a16="http://schemas.microsoft.com/office/drawing/2014/main" id="{53AF26A1-0245-483A-978B-3A5A1B7AED67}"/>
              </a:ext>
            </a:extLst>
          </p:cNvPr>
          <p:cNvSpPr txBox="1"/>
          <p:nvPr/>
        </p:nvSpPr>
        <p:spPr>
          <a:xfrm>
            <a:off x="180596" y="126661"/>
            <a:ext cx="3845925" cy="584775"/>
          </a:xfrm>
          <a:prstGeom prst="rect">
            <a:avLst/>
          </a:prstGeom>
          <a:solidFill>
            <a:schemeClr val="accent6"/>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zh-CN" altLang="en-US" sz="3200" dirty="0"/>
              <a:t>例</a:t>
            </a:r>
            <a:r>
              <a:rPr lang="en-US" altLang="zh-CN" sz="3200" dirty="0"/>
              <a:t>: </a:t>
            </a:r>
            <a:r>
              <a:rPr lang="zh-CN" altLang="en-US" sz="3200" dirty="0"/>
              <a:t>一个</a:t>
            </a:r>
            <a:r>
              <a:rPr lang="en-US" altLang="zh-CN" sz="3200" dirty="0"/>
              <a:t>MCU </a:t>
            </a:r>
            <a:r>
              <a:rPr lang="zh-CN" altLang="en-US" sz="3200" kern="100" dirty="0">
                <a:latin typeface="等线" panose="02010600030101010101" pitchFamily="2" charset="-122"/>
                <a:cs typeface="Times New Roman" panose="02020603050405020304" pitchFamily="18" charset="0"/>
              </a:rPr>
              <a:t>的编码</a:t>
            </a:r>
            <a:endParaRPr lang="zh-CN" altLang="zh-CN" sz="3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40532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D152D2D-7510-4EA7-B595-703DF19FF621}"/>
              </a:ext>
            </a:extLst>
          </p:cNvPr>
          <p:cNvSpPr/>
          <p:nvPr/>
        </p:nvSpPr>
        <p:spPr>
          <a:xfrm>
            <a:off x="180596" y="1120602"/>
            <a:ext cx="11793968" cy="461665"/>
          </a:xfrm>
          <a:prstGeom prst="rect">
            <a:avLst/>
          </a:prstGeom>
        </p:spPr>
        <p:txBody>
          <a:bodyPr wrap="square">
            <a:spAutoFit/>
          </a:bodyPr>
          <a:lstStyle/>
          <a:p>
            <a:r>
              <a:rPr lang="en-US" altLang="zh-CN" sz="2400" dirty="0">
                <a:highlight>
                  <a:srgbClr val="C0C0C0"/>
                </a:highlight>
                <a:latin typeface="等线" panose="02010600030101010101" pitchFamily="2" charset="-122"/>
                <a:cs typeface="Times New Roman" panose="02020603050405020304" pitchFamily="18" charset="0"/>
              </a:rPr>
              <a:t>1111 1100 1111 1111 1110 0010 1010 1</a:t>
            </a:r>
            <a:r>
              <a:rPr lang="en-US" altLang="zh-CN" sz="2400" dirty="0">
                <a:latin typeface="等线" panose="02010600030101010101" pitchFamily="2" charset="-122"/>
                <a:cs typeface="Times New Roman" panose="02020603050405020304" pitchFamily="18" charset="0"/>
              </a:rPr>
              <a:t>111 1110 1111 1111 0011 0001 0101 0111 1111</a:t>
            </a:r>
            <a:endParaRPr lang="zh-CN" altLang="en-US" sz="2400" dirty="0"/>
          </a:p>
        </p:txBody>
      </p:sp>
      <p:graphicFrame>
        <p:nvGraphicFramePr>
          <p:cNvPr id="6" name="表格 5">
            <a:extLst>
              <a:ext uri="{FF2B5EF4-FFF2-40B4-BE49-F238E27FC236}">
                <a16:creationId xmlns:a16="http://schemas.microsoft.com/office/drawing/2014/main" id="{5643DFD0-9F83-45A5-A5CA-E608D85543A4}"/>
              </a:ext>
            </a:extLst>
          </p:cNvPr>
          <p:cNvGraphicFramePr>
            <a:graphicFrameLocks noGrp="1"/>
          </p:cNvGraphicFramePr>
          <p:nvPr>
            <p:extLst/>
          </p:nvPr>
        </p:nvGraphicFramePr>
        <p:xfrm>
          <a:off x="752139" y="3549473"/>
          <a:ext cx="11136365" cy="1828800"/>
        </p:xfrm>
        <a:graphic>
          <a:graphicData uri="http://schemas.openxmlformats.org/drawingml/2006/table">
            <a:tbl>
              <a:tblPr>
                <a:tableStyleId>{2D5ABB26-0587-4C30-8999-92F81FD0307C}</a:tableStyleId>
              </a:tblPr>
              <a:tblGrid>
                <a:gridCol w="1442421">
                  <a:extLst>
                    <a:ext uri="{9D8B030D-6E8A-4147-A177-3AD203B41FA5}">
                      <a16:colId xmlns:a16="http://schemas.microsoft.com/office/drawing/2014/main" val="2644631636"/>
                    </a:ext>
                  </a:extLst>
                </a:gridCol>
                <a:gridCol w="3593054">
                  <a:extLst>
                    <a:ext uri="{9D8B030D-6E8A-4147-A177-3AD203B41FA5}">
                      <a16:colId xmlns:a16="http://schemas.microsoft.com/office/drawing/2014/main" val="2903901192"/>
                    </a:ext>
                  </a:extLst>
                </a:gridCol>
                <a:gridCol w="1646344">
                  <a:extLst>
                    <a:ext uri="{9D8B030D-6E8A-4147-A177-3AD203B41FA5}">
                      <a16:colId xmlns:a16="http://schemas.microsoft.com/office/drawing/2014/main" val="3495297407"/>
                    </a:ext>
                  </a:extLst>
                </a:gridCol>
                <a:gridCol w="2227273">
                  <a:extLst>
                    <a:ext uri="{9D8B030D-6E8A-4147-A177-3AD203B41FA5}">
                      <a16:colId xmlns:a16="http://schemas.microsoft.com/office/drawing/2014/main" val="1353121222"/>
                    </a:ext>
                  </a:extLst>
                </a:gridCol>
                <a:gridCol w="2227273">
                  <a:extLst>
                    <a:ext uri="{9D8B030D-6E8A-4147-A177-3AD203B41FA5}">
                      <a16:colId xmlns:a16="http://schemas.microsoft.com/office/drawing/2014/main" val="538144433"/>
                    </a:ext>
                  </a:extLst>
                </a:gridCol>
              </a:tblGrid>
              <a:tr h="0">
                <a:tc>
                  <a:txBody>
                    <a:bodyPr/>
                    <a:lstStyle/>
                    <a:p>
                      <a:r>
                        <a:rPr lang="en-US">
                          <a:effectLst/>
                        </a:rPr>
                        <a:t>Bits</a:t>
                      </a:r>
                      <a:endParaRPr lang="en-US">
                        <a:solidFill>
                          <a:srgbClr val="CCCCCC"/>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a:effectLst/>
                        </a:rPr>
                        <a:t>1111 1100 1111 1111 1</a:t>
                      </a:r>
                      <a:endParaRPr lang="en-US" altLang="zh-CN">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effectLst/>
                        </a:rPr>
                        <a:t>1100</a:t>
                      </a:r>
                      <a:endParaRPr lang="en-US" altLang="zh-CN" dirty="0">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effectLst/>
                        </a:rPr>
                        <a:t>01</a:t>
                      </a:r>
                      <a:endParaRPr lang="en-US" altLang="zh-CN" dirty="0">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a:effectLst/>
                        </a:rPr>
                        <a:t>01</a:t>
                      </a:r>
                      <a:endParaRPr lang="en-US" altLang="zh-CN">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6761375"/>
                  </a:ext>
                </a:extLst>
              </a:tr>
              <a:tr h="0">
                <a:tc>
                  <a:txBody>
                    <a:bodyPr/>
                    <a:lstStyle/>
                    <a:p>
                      <a:r>
                        <a:rPr lang="en-US">
                          <a:effectLst/>
                        </a:rPr>
                        <a:t>MCU</a:t>
                      </a:r>
                      <a:endParaRPr lang="en-US">
                        <a:solidFill>
                          <a:srgbClr val="CCCCCC"/>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r>
                        <a:rPr lang="en-US" altLang="zh-CN">
                          <a:effectLst/>
                        </a:rPr>
                        <a:t>1</a:t>
                      </a:r>
                      <a:endParaRPr lang="en-US" altLang="zh-CN">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5796460"/>
                  </a:ext>
                </a:extLst>
              </a:tr>
              <a:tr h="0">
                <a:tc>
                  <a:txBody>
                    <a:bodyPr/>
                    <a:lstStyle/>
                    <a:p>
                      <a:r>
                        <a:rPr lang="en-US">
                          <a:effectLst/>
                        </a:rPr>
                        <a:t>Component</a:t>
                      </a:r>
                      <a:endParaRPr lang="en-US">
                        <a:solidFill>
                          <a:srgbClr val="CCCCCC"/>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US">
                          <a:effectLst/>
                        </a:rPr>
                        <a:t>Y</a:t>
                      </a:r>
                      <a:endParaRPr lang="en-US">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2">
                  <a:txBody>
                    <a:bodyPr/>
                    <a:lstStyle/>
                    <a:p>
                      <a:r>
                        <a:rPr lang="en-US">
                          <a:effectLst/>
                        </a:rPr>
                        <a:t>Cb</a:t>
                      </a:r>
                      <a:endParaRPr lang="en-US">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3474746349"/>
                  </a:ext>
                </a:extLst>
              </a:tr>
              <a:tr h="0">
                <a:tc>
                  <a:txBody>
                    <a:bodyPr/>
                    <a:lstStyle/>
                    <a:p>
                      <a:r>
                        <a:rPr lang="en-US">
                          <a:effectLst/>
                        </a:rPr>
                        <a:t>AC/DC</a:t>
                      </a:r>
                      <a:endParaRPr lang="en-US">
                        <a:solidFill>
                          <a:srgbClr val="CCCCCC"/>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effectLst/>
                        </a:rPr>
                        <a:t>DC</a:t>
                      </a:r>
                      <a:endParaRPr lang="en-US">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effectLst/>
                        </a:rPr>
                        <a:t>AC</a:t>
                      </a:r>
                      <a:endParaRPr lang="en-US">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effectLst/>
                        </a:rPr>
                        <a:t>DC</a:t>
                      </a:r>
                      <a:endParaRPr lang="en-US">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effectLst/>
                        </a:rPr>
                        <a:t>AC</a:t>
                      </a:r>
                      <a:endParaRPr lang="en-US">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5897194"/>
                  </a:ext>
                </a:extLst>
              </a:tr>
              <a:tr h="0">
                <a:tc>
                  <a:txBody>
                    <a:bodyPr/>
                    <a:lstStyle/>
                    <a:p>
                      <a:r>
                        <a:rPr lang="en-US">
                          <a:effectLst/>
                        </a:rPr>
                        <a:t>Value</a:t>
                      </a:r>
                      <a:endParaRPr lang="en-US">
                        <a:solidFill>
                          <a:srgbClr val="CCCCCC"/>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a:effectLst/>
                        </a:rPr>
                        <a:t>-512</a:t>
                      </a:r>
                      <a:endParaRPr lang="en-US" altLang="zh-CN">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effectLst/>
                        </a:rPr>
                        <a:t>0</a:t>
                      </a:r>
                      <a:endParaRPr lang="en-US" altLang="zh-CN" dirty="0">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a:effectLst/>
                        </a:rPr>
                        <a:t>0</a:t>
                      </a:r>
                      <a:endParaRPr lang="en-US" altLang="zh-CN">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effectLst/>
                        </a:rPr>
                        <a:t>0</a:t>
                      </a:r>
                      <a:endParaRPr lang="en-US" altLang="zh-CN" dirty="0">
                        <a:solidFill>
                          <a:srgbClr val="E0E0E0"/>
                        </a:solidFill>
                        <a:effectLst/>
                        <a:latin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8788255"/>
                  </a:ext>
                </a:extLst>
              </a:tr>
            </a:tbl>
          </a:graphicData>
        </a:graphic>
      </p:graphicFrame>
      <p:sp>
        <p:nvSpPr>
          <p:cNvPr id="7" name="右大括号 6">
            <a:extLst>
              <a:ext uri="{FF2B5EF4-FFF2-40B4-BE49-F238E27FC236}">
                <a16:creationId xmlns:a16="http://schemas.microsoft.com/office/drawing/2014/main" id="{A517A670-96B2-463A-9B7F-1CC91AD896EB}"/>
              </a:ext>
            </a:extLst>
          </p:cNvPr>
          <p:cNvSpPr/>
          <p:nvPr/>
        </p:nvSpPr>
        <p:spPr>
          <a:xfrm rot="5400000">
            <a:off x="2693305" y="-727627"/>
            <a:ext cx="290469" cy="50805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4F9B087-8003-438A-9434-285FE7FA3B13}"/>
              </a:ext>
            </a:extLst>
          </p:cNvPr>
          <p:cNvSpPr txBox="1"/>
          <p:nvPr/>
        </p:nvSpPr>
        <p:spPr>
          <a:xfrm>
            <a:off x="180596" y="126661"/>
            <a:ext cx="3845925" cy="584775"/>
          </a:xfrm>
          <a:prstGeom prst="rect">
            <a:avLst/>
          </a:prstGeom>
          <a:solidFill>
            <a:schemeClr val="accent6"/>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zh-CN" altLang="en-US" sz="3200" dirty="0"/>
              <a:t>例</a:t>
            </a:r>
            <a:r>
              <a:rPr lang="en-US" altLang="zh-CN" sz="3200" dirty="0"/>
              <a:t>: </a:t>
            </a:r>
            <a:r>
              <a:rPr lang="zh-CN" altLang="en-US" sz="3200" dirty="0"/>
              <a:t>一个</a:t>
            </a:r>
            <a:r>
              <a:rPr lang="en-US" altLang="zh-CN" sz="3200" dirty="0"/>
              <a:t>MCU </a:t>
            </a:r>
            <a:r>
              <a:rPr lang="zh-CN" altLang="en-US" sz="3200" kern="100" dirty="0">
                <a:latin typeface="等线" panose="02010600030101010101" pitchFamily="2" charset="-122"/>
                <a:cs typeface="Times New Roman" panose="02020603050405020304" pitchFamily="18" charset="0"/>
              </a:rPr>
              <a:t>的编码</a:t>
            </a:r>
            <a:endParaRPr lang="zh-CN" altLang="zh-CN" sz="3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12726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7D09C1-F5C0-49FF-BAA5-341DC7AB9A3F}"/>
              </a:ext>
            </a:extLst>
          </p:cNvPr>
          <p:cNvSpPr txBox="1"/>
          <p:nvPr/>
        </p:nvSpPr>
        <p:spPr>
          <a:xfrm>
            <a:off x="74960" y="38722"/>
            <a:ext cx="2271776" cy="523220"/>
          </a:xfrm>
          <a:prstGeom prst="rect">
            <a:avLst/>
          </a:prstGeom>
          <a:solidFill>
            <a:schemeClr val="accent4">
              <a:lumMod val="20000"/>
              <a:lumOff val="80000"/>
            </a:schemeClr>
          </a:solid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zh-CN" altLang="en-US" sz="2800" dirty="0"/>
              <a:t> </a:t>
            </a:r>
            <a:r>
              <a:rPr lang="en-US" altLang="zh-CN" sz="2800" dirty="0"/>
              <a:t>JFIF</a:t>
            </a:r>
            <a:r>
              <a:rPr lang="zh-CN" altLang="en-US" sz="2800" dirty="0"/>
              <a:t>文件结构</a:t>
            </a:r>
          </a:p>
        </p:txBody>
      </p:sp>
      <p:graphicFrame>
        <p:nvGraphicFramePr>
          <p:cNvPr id="3" name="表格 2">
            <a:extLst>
              <a:ext uri="{FF2B5EF4-FFF2-40B4-BE49-F238E27FC236}">
                <a16:creationId xmlns:a16="http://schemas.microsoft.com/office/drawing/2014/main" id="{B5211C24-ABB2-4F46-B698-BBE3CCCABC5C}"/>
              </a:ext>
            </a:extLst>
          </p:cNvPr>
          <p:cNvGraphicFramePr>
            <a:graphicFrameLocks noGrp="1"/>
          </p:cNvGraphicFramePr>
          <p:nvPr>
            <p:extLst>
              <p:ext uri="{D42A27DB-BD31-4B8C-83A1-F6EECF244321}">
                <p14:modId xmlns:p14="http://schemas.microsoft.com/office/powerpoint/2010/main" val="1867703752"/>
              </p:ext>
            </p:extLst>
          </p:nvPr>
        </p:nvGraphicFramePr>
        <p:xfrm>
          <a:off x="1255912" y="2563834"/>
          <a:ext cx="8128000" cy="6400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560478506"/>
                    </a:ext>
                  </a:extLst>
                </a:gridCol>
                <a:gridCol w="1016000">
                  <a:extLst>
                    <a:ext uri="{9D8B030D-6E8A-4147-A177-3AD203B41FA5}">
                      <a16:colId xmlns:a16="http://schemas.microsoft.com/office/drawing/2014/main" val="2964717866"/>
                    </a:ext>
                  </a:extLst>
                </a:gridCol>
                <a:gridCol w="1016000">
                  <a:extLst>
                    <a:ext uri="{9D8B030D-6E8A-4147-A177-3AD203B41FA5}">
                      <a16:colId xmlns:a16="http://schemas.microsoft.com/office/drawing/2014/main" val="1031746192"/>
                    </a:ext>
                  </a:extLst>
                </a:gridCol>
                <a:gridCol w="1016000">
                  <a:extLst>
                    <a:ext uri="{9D8B030D-6E8A-4147-A177-3AD203B41FA5}">
                      <a16:colId xmlns:a16="http://schemas.microsoft.com/office/drawing/2014/main" val="30174176"/>
                    </a:ext>
                  </a:extLst>
                </a:gridCol>
                <a:gridCol w="1016000">
                  <a:extLst>
                    <a:ext uri="{9D8B030D-6E8A-4147-A177-3AD203B41FA5}">
                      <a16:colId xmlns:a16="http://schemas.microsoft.com/office/drawing/2014/main" val="426350520"/>
                    </a:ext>
                  </a:extLst>
                </a:gridCol>
                <a:gridCol w="1016000">
                  <a:extLst>
                    <a:ext uri="{9D8B030D-6E8A-4147-A177-3AD203B41FA5}">
                      <a16:colId xmlns:a16="http://schemas.microsoft.com/office/drawing/2014/main" val="3648017684"/>
                    </a:ext>
                  </a:extLst>
                </a:gridCol>
                <a:gridCol w="1016000">
                  <a:extLst>
                    <a:ext uri="{9D8B030D-6E8A-4147-A177-3AD203B41FA5}">
                      <a16:colId xmlns:a16="http://schemas.microsoft.com/office/drawing/2014/main" val="1483668403"/>
                    </a:ext>
                  </a:extLst>
                </a:gridCol>
                <a:gridCol w="1016000">
                  <a:extLst>
                    <a:ext uri="{9D8B030D-6E8A-4147-A177-3AD203B41FA5}">
                      <a16:colId xmlns:a16="http://schemas.microsoft.com/office/drawing/2014/main" val="4028728499"/>
                    </a:ext>
                  </a:extLst>
                </a:gridCol>
              </a:tblGrid>
              <a:tr h="370840">
                <a:tc>
                  <a:txBody>
                    <a:bodyPr/>
                    <a:lstStyle/>
                    <a:p>
                      <a:pPr algn="ctr"/>
                      <a:r>
                        <a:rPr lang="en-US" altLang="zh-CN" dirty="0">
                          <a:ln w="3175">
                            <a:solidFill>
                              <a:schemeClr val="tx1"/>
                            </a:solidFill>
                          </a:ln>
                        </a:rPr>
                        <a:t>FFD8</a:t>
                      </a:r>
                      <a:endParaRPr lang="zh-CN" altLang="en-US" dirty="0">
                        <a:ln w="3175">
                          <a:solidFill>
                            <a:schemeClr val="tx1"/>
                          </a:solidFill>
                        </a:l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n w="3175">
                            <a:solidFill>
                              <a:schemeClr val="tx1"/>
                            </a:solidFill>
                          </a:ln>
                        </a:rPr>
                        <a:t>FFE0</a:t>
                      </a:r>
                    </a:p>
                    <a:p>
                      <a:pPr algn="ctr"/>
                      <a:r>
                        <a:rPr lang="en-US" altLang="zh-CN" dirty="0">
                          <a:ln w="3175">
                            <a:solidFill>
                              <a:schemeClr val="tx1"/>
                            </a:solidFill>
                          </a:ln>
                        </a:rPr>
                        <a:t>FFE1</a:t>
                      </a:r>
                      <a:endParaRPr lang="zh-CN" altLang="en-US" dirty="0">
                        <a:ln w="3175">
                          <a:solidFill>
                            <a:schemeClr val="tx1"/>
                          </a:solidFill>
                        </a:l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n w="3175">
                            <a:solidFill>
                              <a:schemeClr val="tx1"/>
                            </a:solidFill>
                          </a:ln>
                        </a:rPr>
                        <a:t>FFDB</a:t>
                      </a:r>
                      <a:endParaRPr lang="zh-CN" altLang="en-US" dirty="0">
                        <a:ln w="3175">
                          <a:solidFill>
                            <a:schemeClr val="tx1"/>
                          </a:solidFill>
                        </a:l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n w="3175">
                            <a:solidFill>
                              <a:schemeClr val="tx1"/>
                            </a:solidFill>
                          </a:ln>
                        </a:rPr>
                        <a:t>FFC0</a:t>
                      </a:r>
                    </a:p>
                    <a:p>
                      <a:pPr algn="ctr"/>
                      <a:r>
                        <a:rPr lang="en-US" altLang="zh-CN" dirty="0">
                          <a:ln w="3175">
                            <a:solidFill>
                              <a:schemeClr val="tx1"/>
                            </a:solidFill>
                          </a:ln>
                        </a:rPr>
                        <a:t>FFC2</a:t>
                      </a:r>
                      <a:endParaRPr lang="zh-CN" altLang="en-US" dirty="0">
                        <a:ln w="3175">
                          <a:solidFill>
                            <a:schemeClr val="tx1"/>
                          </a:solidFill>
                        </a:l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n w="3175">
                            <a:solidFill>
                              <a:schemeClr val="tx1"/>
                            </a:solidFill>
                          </a:ln>
                        </a:rPr>
                        <a:t>FFC4</a:t>
                      </a:r>
                      <a:endParaRPr lang="zh-CN" altLang="en-US" dirty="0">
                        <a:ln w="3175">
                          <a:solidFill>
                            <a:schemeClr val="tx1"/>
                          </a:solidFill>
                        </a:l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n w="3175">
                            <a:solidFill>
                              <a:schemeClr val="tx1"/>
                            </a:solidFill>
                          </a:ln>
                        </a:rPr>
                        <a:t>FFDA</a:t>
                      </a:r>
                      <a:endParaRPr lang="zh-CN" altLang="en-US" dirty="0">
                        <a:ln w="3175">
                          <a:solidFill>
                            <a:schemeClr val="tx1"/>
                          </a:solidFill>
                        </a:l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n w="3175">
                            <a:solidFill>
                              <a:schemeClr val="tx1"/>
                            </a:solidFill>
                          </a:ln>
                        </a:rPr>
                        <a:t>Data</a:t>
                      </a:r>
                      <a:endParaRPr lang="zh-CN" altLang="en-US" dirty="0">
                        <a:ln w="3175">
                          <a:solidFill>
                            <a:schemeClr val="tx1"/>
                          </a:solidFill>
                        </a:l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n w="3175">
                            <a:solidFill>
                              <a:schemeClr val="tx1"/>
                            </a:solidFill>
                          </a:ln>
                        </a:rPr>
                        <a:t>FFD9</a:t>
                      </a:r>
                      <a:endParaRPr lang="zh-CN" altLang="en-US" dirty="0">
                        <a:ln w="3175">
                          <a:solidFill>
                            <a:schemeClr val="tx1"/>
                          </a:solidFill>
                        </a:l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6382708"/>
                  </a:ext>
                </a:extLst>
              </a:tr>
            </a:tbl>
          </a:graphicData>
        </a:graphic>
      </p:graphicFrame>
      <p:sp>
        <p:nvSpPr>
          <p:cNvPr id="5" name="矩形 4">
            <a:extLst>
              <a:ext uri="{FF2B5EF4-FFF2-40B4-BE49-F238E27FC236}">
                <a16:creationId xmlns:a16="http://schemas.microsoft.com/office/drawing/2014/main" id="{BBCBC49B-FEDD-42D8-A901-B82150A6A250}"/>
              </a:ext>
            </a:extLst>
          </p:cNvPr>
          <p:cNvSpPr/>
          <p:nvPr/>
        </p:nvSpPr>
        <p:spPr>
          <a:xfrm>
            <a:off x="2924455" y="1054131"/>
            <a:ext cx="2762295" cy="923330"/>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应用段标记</a:t>
            </a:r>
            <a:endParaRPr lang="fr-FR" altLang="zh-CN" kern="0" dirty="0">
              <a:latin typeface="Arial" panose="020B0604020202020204" pitchFamily="34" charset="0"/>
              <a:ea typeface="微软雅黑" panose="020B0503020204020204" pitchFamily="34" charset="-122"/>
            </a:endParaRPr>
          </a:p>
          <a:p>
            <a:r>
              <a:rPr lang="fr-FR" altLang="zh-CN" kern="0" dirty="0">
                <a:latin typeface="Arial" panose="020B0604020202020204" pitchFamily="34" charset="0"/>
                <a:ea typeface="微软雅黑" panose="020B0503020204020204" pitchFamily="34" charset="-122"/>
              </a:rPr>
              <a:t>JFIF application segment</a:t>
            </a:r>
          </a:p>
          <a:p>
            <a:r>
              <a:rPr lang="fr-FR" altLang="zh-CN" kern="0" dirty="0">
                <a:solidFill>
                  <a:srgbClr val="FF0000"/>
                </a:solidFill>
                <a:latin typeface="Arial" panose="020B0604020202020204" pitchFamily="34" charset="0"/>
                <a:ea typeface="微软雅黑" panose="020B0503020204020204" pitchFamily="34" charset="-122"/>
              </a:rPr>
              <a:t>APPn</a:t>
            </a:r>
            <a:endParaRPr lang="zh-CN" altLang="en-US" dirty="0">
              <a:solidFill>
                <a:srgbClr val="FF0000"/>
              </a:solidFill>
            </a:endParaRPr>
          </a:p>
        </p:txBody>
      </p:sp>
      <p:sp>
        <p:nvSpPr>
          <p:cNvPr id="6" name="矩形 5">
            <a:extLst>
              <a:ext uri="{FF2B5EF4-FFF2-40B4-BE49-F238E27FC236}">
                <a16:creationId xmlns:a16="http://schemas.microsoft.com/office/drawing/2014/main" id="{BBCB344E-EA89-4263-93A7-5E4E586BAC12}"/>
              </a:ext>
            </a:extLst>
          </p:cNvPr>
          <p:cNvSpPr/>
          <p:nvPr/>
        </p:nvSpPr>
        <p:spPr>
          <a:xfrm>
            <a:off x="2967986" y="1923298"/>
            <a:ext cx="1467068" cy="369332"/>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其它</a:t>
            </a:r>
            <a:r>
              <a:rPr lang="en-GB" altLang="zh-CN" kern="0" dirty="0">
                <a:latin typeface="Arial" panose="020B0604020202020204" pitchFamily="34" charset="0"/>
                <a:ea typeface="微软雅黑" panose="020B0503020204020204" pitchFamily="34" charset="-122"/>
              </a:rPr>
              <a:t> APP </a:t>
            </a:r>
            <a:r>
              <a:rPr lang="zh-CN" altLang="en-US" kern="0" dirty="0">
                <a:latin typeface="Arial" panose="020B0604020202020204" pitchFamily="34" charset="0"/>
                <a:ea typeface="微软雅黑" panose="020B0503020204020204" pitchFamily="34" charset="-122"/>
              </a:rPr>
              <a:t>段</a:t>
            </a:r>
            <a:endParaRPr lang="zh-CN" altLang="en-US" dirty="0"/>
          </a:p>
        </p:txBody>
      </p:sp>
      <p:cxnSp>
        <p:nvCxnSpPr>
          <p:cNvPr id="8" name="直接箭头连接符 7">
            <a:extLst>
              <a:ext uri="{FF2B5EF4-FFF2-40B4-BE49-F238E27FC236}">
                <a16:creationId xmlns:a16="http://schemas.microsoft.com/office/drawing/2014/main" id="{D9C9BB72-FD3A-4D51-AED5-A4F4E46DA103}"/>
              </a:ext>
            </a:extLst>
          </p:cNvPr>
          <p:cNvCxnSpPr>
            <a:cxnSpLocks/>
            <a:stCxn id="5" idx="1"/>
          </p:cNvCxnSpPr>
          <p:nvPr/>
        </p:nvCxnSpPr>
        <p:spPr>
          <a:xfrm flipH="1">
            <a:off x="2605557" y="1515796"/>
            <a:ext cx="318898" cy="927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12BB6A1-0556-4D53-B1AE-F8E022C1D71B}"/>
              </a:ext>
            </a:extLst>
          </p:cNvPr>
          <p:cNvCxnSpPr>
            <a:stCxn id="6" idx="1"/>
          </p:cNvCxnSpPr>
          <p:nvPr/>
        </p:nvCxnSpPr>
        <p:spPr>
          <a:xfrm flipH="1">
            <a:off x="2593448" y="2107964"/>
            <a:ext cx="374538" cy="335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D944414-ECD8-46FB-9DBC-7EE2F65A4F44}"/>
              </a:ext>
            </a:extLst>
          </p:cNvPr>
          <p:cNvSpPr/>
          <p:nvPr/>
        </p:nvSpPr>
        <p:spPr>
          <a:xfrm>
            <a:off x="439021" y="3659784"/>
            <a:ext cx="1107996" cy="646331"/>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图片开始</a:t>
            </a:r>
            <a:endParaRPr lang="en-US" altLang="zh-CN" kern="0" dirty="0">
              <a:latin typeface="Arial" panose="020B0604020202020204" pitchFamily="34" charset="0"/>
              <a:ea typeface="微软雅黑" panose="020B0503020204020204" pitchFamily="34" charset="-122"/>
            </a:endParaRPr>
          </a:p>
          <a:p>
            <a:r>
              <a:rPr lang="en-US" altLang="zh-CN" kern="0" dirty="0">
                <a:solidFill>
                  <a:srgbClr val="FF0000"/>
                </a:solidFill>
                <a:latin typeface="Arial" panose="020B0604020202020204" pitchFamily="34" charset="0"/>
                <a:ea typeface="微软雅黑" panose="020B0503020204020204" pitchFamily="34" charset="-122"/>
              </a:rPr>
              <a:t>SOI</a:t>
            </a:r>
            <a:endParaRPr lang="zh-CN" altLang="en-US" kern="0" dirty="0">
              <a:solidFill>
                <a:srgbClr val="FF0000"/>
              </a:solidFill>
              <a:latin typeface="Arial" panose="020B0604020202020204" pitchFamily="34" charset="0"/>
              <a:ea typeface="微软雅黑" panose="020B0503020204020204" pitchFamily="34" charset="-122"/>
            </a:endParaRPr>
          </a:p>
        </p:txBody>
      </p:sp>
      <p:cxnSp>
        <p:nvCxnSpPr>
          <p:cNvPr id="14" name="直接箭头连接符 13">
            <a:extLst>
              <a:ext uri="{FF2B5EF4-FFF2-40B4-BE49-F238E27FC236}">
                <a16:creationId xmlns:a16="http://schemas.microsoft.com/office/drawing/2014/main" id="{EF340D87-4483-491D-9733-B0B55762E476}"/>
              </a:ext>
            </a:extLst>
          </p:cNvPr>
          <p:cNvCxnSpPr>
            <a:stCxn id="12" idx="0"/>
          </p:cNvCxnSpPr>
          <p:nvPr/>
        </p:nvCxnSpPr>
        <p:spPr>
          <a:xfrm flipV="1">
            <a:off x="993019" y="3203914"/>
            <a:ext cx="651364" cy="45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23048FD-43F5-4B91-B155-95983D9DCFA0}"/>
              </a:ext>
            </a:extLst>
          </p:cNvPr>
          <p:cNvSpPr/>
          <p:nvPr/>
        </p:nvSpPr>
        <p:spPr>
          <a:xfrm>
            <a:off x="2184510" y="3703749"/>
            <a:ext cx="1338828" cy="646331"/>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定义量化表</a:t>
            </a:r>
            <a:endParaRPr lang="en-GB" altLang="zh-CN" kern="0" dirty="0">
              <a:latin typeface="Arial" panose="020B0604020202020204" pitchFamily="34" charset="0"/>
              <a:ea typeface="微软雅黑" panose="020B0503020204020204" pitchFamily="34" charset="-122"/>
            </a:endParaRPr>
          </a:p>
          <a:p>
            <a:r>
              <a:rPr lang="en-GB" altLang="zh-CN" kern="0" dirty="0">
                <a:solidFill>
                  <a:srgbClr val="FF0000"/>
                </a:solidFill>
                <a:latin typeface="Arial" panose="020B0604020202020204" pitchFamily="34" charset="0"/>
                <a:ea typeface="微软雅黑" panose="020B0503020204020204" pitchFamily="34" charset="-122"/>
              </a:rPr>
              <a:t>DQT</a:t>
            </a:r>
            <a:endParaRPr lang="zh-CN" altLang="en-US" dirty="0">
              <a:solidFill>
                <a:srgbClr val="FF0000"/>
              </a:solidFill>
            </a:endParaRPr>
          </a:p>
        </p:txBody>
      </p:sp>
      <p:cxnSp>
        <p:nvCxnSpPr>
          <p:cNvPr id="17" name="直接箭头连接符 16">
            <a:extLst>
              <a:ext uri="{FF2B5EF4-FFF2-40B4-BE49-F238E27FC236}">
                <a16:creationId xmlns:a16="http://schemas.microsoft.com/office/drawing/2014/main" id="{0FED17D5-A168-495C-853A-93D26526AEBC}"/>
              </a:ext>
            </a:extLst>
          </p:cNvPr>
          <p:cNvCxnSpPr>
            <a:cxnSpLocks/>
            <a:stCxn id="15" idx="0"/>
          </p:cNvCxnSpPr>
          <p:nvPr/>
        </p:nvCxnSpPr>
        <p:spPr>
          <a:xfrm flipV="1">
            <a:off x="2853924" y="3258031"/>
            <a:ext cx="673047" cy="44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03531B4-7E99-4031-B86B-122E1B3E8FEB}"/>
              </a:ext>
            </a:extLst>
          </p:cNvPr>
          <p:cNvSpPr/>
          <p:nvPr/>
        </p:nvSpPr>
        <p:spPr>
          <a:xfrm>
            <a:off x="4587518" y="3703749"/>
            <a:ext cx="1338828" cy="923330"/>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帧图像起始</a:t>
            </a:r>
            <a:endParaRPr lang="en-US" altLang="zh-CN" kern="0" dirty="0">
              <a:latin typeface="Arial" panose="020B0604020202020204" pitchFamily="34" charset="0"/>
              <a:ea typeface="微软雅黑" panose="020B0503020204020204" pitchFamily="34" charset="-122"/>
            </a:endParaRPr>
          </a:p>
          <a:p>
            <a:r>
              <a:rPr lang="en-GB" altLang="zh-CN" kern="0" dirty="0">
                <a:solidFill>
                  <a:srgbClr val="FF0000"/>
                </a:solidFill>
                <a:latin typeface="Arial" panose="020B0604020202020204" pitchFamily="34" charset="0"/>
                <a:ea typeface="微软雅黑" panose="020B0503020204020204" pitchFamily="34" charset="-122"/>
              </a:rPr>
              <a:t>SOF0</a:t>
            </a:r>
          </a:p>
          <a:p>
            <a:r>
              <a:rPr lang="en-GB" altLang="zh-CN" kern="0" dirty="0">
                <a:solidFill>
                  <a:srgbClr val="FF0000"/>
                </a:solidFill>
                <a:latin typeface="Arial" panose="020B0604020202020204" pitchFamily="34" charset="0"/>
                <a:ea typeface="微软雅黑" panose="020B0503020204020204" pitchFamily="34" charset="-122"/>
              </a:rPr>
              <a:t>SOF1</a:t>
            </a:r>
            <a:endParaRPr lang="zh-CN" altLang="en-US" dirty="0">
              <a:solidFill>
                <a:srgbClr val="FF0000"/>
              </a:solidFill>
            </a:endParaRPr>
          </a:p>
        </p:txBody>
      </p:sp>
      <p:cxnSp>
        <p:nvCxnSpPr>
          <p:cNvPr id="22" name="直接箭头连接符 21">
            <a:extLst>
              <a:ext uri="{FF2B5EF4-FFF2-40B4-BE49-F238E27FC236}">
                <a16:creationId xmlns:a16="http://schemas.microsoft.com/office/drawing/2014/main" id="{BEB0948C-5C96-47D1-BFDF-824AAD9215C0}"/>
              </a:ext>
            </a:extLst>
          </p:cNvPr>
          <p:cNvCxnSpPr>
            <a:stCxn id="20" idx="0"/>
          </p:cNvCxnSpPr>
          <p:nvPr/>
        </p:nvCxnSpPr>
        <p:spPr>
          <a:xfrm flipH="1" flipV="1">
            <a:off x="4979261" y="3258031"/>
            <a:ext cx="277671" cy="44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A68A954-4883-46C2-92B7-DC24BEC526CA}"/>
              </a:ext>
            </a:extLst>
          </p:cNvPr>
          <p:cNvSpPr/>
          <p:nvPr/>
        </p:nvSpPr>
        <p:spPr>
          <a:xfrm>
            <a:off x="6060353" y="1465304"/>
            <a:ext cx="1133644" cy="646331"/>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霍夫曼表</a:t>
            </a:r>
            <a:endParaRPr lang="en-US" altLang="zh-CN" kern="0" dirty="0">
              <a:latin typeface="Arial" panose="020B0604020202020204" pitchFamily="34" charset="0"/>
              <a:ea typeface="微软雅黑" panose="020B0503020204020204" pitchFamily="34" charset="-122"/>
            </a:endParaRPr>
          </a:p>
          <a:p>
            <a:r>
              <a:rPr lang="en-GB" altLang="zh-CN" kern="0" dirty="0">
                <a:solidFill>
                  <a:srgbClr val="FF0000"/>
                </a:solidFill>
                <a:latin typeface="Arial" panose="020B0604020202020204" pitchFamily="34" charset="0"/>
                <a:ea typeface="微软雅黑" panose="020B0503020204020204" pitchFamily="34" charset="-122"/>
              </a:rPr>
              <a:t>DHT</a:t>
            </a:r>
            <a:endParaRPr lang="zh-CN" altLang="en-US" dirty="0">
              <a:solidFill>
                <a:srgbClr val="FF0000"/>
              </a:solidFill>
            </a:endParaRPr>
          </a:p>
        </p:txBody>
      </p:sp>
      <p:cxnSp>
        <p:nvCxnSpPr>
          <p:cNvPr id="25" name="直接箭头连接符 24">
            <a:extLst>
              <a:ext uri="{FF2B5EF4-FFF2-40B4-BE49-F238E27FC236}">
                <a16:creationId xmlns:a16="http://schemas.microsoft.com/office/drawing/2014/main" id="{10429A0B-3190-41E3-8D6E-23711E2BA8DB}"/>
              </a:ext>
            </a:extLst>
          </p:cNvPr>
          <p:cNvCxnSpPr/>
          <p:nvPr/>
        </p:nvCxnSpPr>
        <p:spPr>
          <a:xfrm flipH="1">
            <a:off x="6023139" y="2141567"/>
            <a:ext cx="331557" cy="317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9C5E5F80-EE11-44B6-A480-757235614A4A}"/>
              </a:ext>
            </a:extLst>
          </p:cNvPr>
          <p:cNvSpPr/>
          <p:nvPr/>
        </p:nvSpPr>
        <p:spPr>
          <a:xfrm>
            <a:off x="6638683" y="3577570"/>
            <a:ext cx="1518364" cy="923330"/>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扫描开始</a:t>
            </a:r>
            <a:endParaRPr lang="en-GB" altLang="zh-CN" kern="0" dirty="0">
              <a:latin typeface="Arial" panose="020B0604020202020204" pitchFamily="34" charset="0"/>
              <a:ea typeface="微软雅黑" panose="020B0503020204020204" pitchFamily="34" charset="-122"/>
            </a:endParaRPr>
          </a:p>
          <a:p>
            <a:r>
              <a:rPr lang="en-GB" altLang="zh-CN" kern="0" dirty="0">
                <a:latin typeface="Arial" panose="020B0604020202020204" pitchFamily="34" charset="0"/>
                <a:ea typeface="微软雅黑" panose="020B0503020204020204" pitchFamily="34" charset="-122"/>
              </a:rPr>
              <a:t>Start of Scan</a:t>
            </a:r>
          </a:p>
          <a:p>
            <a:r>
              <a:rPr lang="en-GB" altLang="zh-CN" kern="0" dirty="0">
                <a:solidFill>
                  <a:srgbClr val="FF0000"/>
                </a:solidFill>
                <a:latin typeface="Arial" panose="020B0604020202020204" pitchFamily="34" charset="0"/>
                <a:ea typeface="微软雅黑" panose="020B0503020204020204" pitchFamily="34" charset="-122"/>
              </a:rPr>
              <a:t>SOS</a:t>
            </a:r>
            <a:endParaRPr lang="zh-CN" altLang="en-US" dirty="0">
              <a:solidFill>
                <a:srgbClr val="FF0000"/>
              </a:solidFill>
            </a:endParaRPr>
          </a:p>
        </p:txBody>
      </p:sp>
      <p:cxnSp>
        <p:nvCxnSpPr>
          <p:cNvPr id="28" name="直接箭头连接符 27">
            <a:extLst>
              <a:ext uri="{FF2B5EF4-FFF2-40B4-BE49-F238E27FC236}">
                <a16:creationId xmlns:a16="http://schemas.microsoft.com/office/drawing/2014/main" id="{D971EBB4-EC8D-4C5D-8D52-BA0A13FCEAB5}"/>
              </a:ext>
            </a:extLst>
          </p:cNvPr>
          <p:cNvCxnSpPr>
            <a:stCxn id="26" idx="0"/>
          </p:cNvCxnSpPr>
          <p:nvPr/>
        </p:nvCxnSpPr>
        <p:spPr>
          <a:xfrm flipH="1" flipV="1">
            <a:off x="7130783" y="3319504"/>
            <a:ext cx="267082" cy="258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98EB08A6-1FBF-4C31-A956-A3ADED4404DD}"/>
              </a:ext>
            </a:extLst>
          </p:cNvPr>
          <p:cNvSpPr/>
          <p:nvPr/>
        </p:nvSpPr>
        <p:spPr>
          <a:xfrm>
            <a:off x="8674962" y="1328928"/>
            <a:ext cx="1107996" cy="646331"/>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图像结束</a:t>
            </a:r>
            <a:endParaRPr lang="en-US" altLang="zh-CN" kern="0" dirty="0">
              <a:latin typeface="Arial" panose="020B0604020202020204" pitchFamily="34" charset="0"/>
              <a:ea typeface="微软雅黑" panose="020B0503020204020204" pitchFamily="34" charset="-122"/>
            </a:endParaRPr>
          </a:p>
          <a:p>
            <a:r>
              <a:rPr lang="en-GB" altLang="zh-CN" kern="0" dirty="0">
                <a:solidFill>
                  <a:srgbClr val="FF0000"/>
                </a:solidFill>
                <a:latin typeface="Arial" panose="020B0604020202020204" pitchFamily="34" charset="0"/>
                <a:ea typeface="微软雅黑" panose="020B0503020204020204" pitchFamily="34" charset="-122"/>
              </a:rPr>
              <a:t>EOI</a:t>
            </a:r>
            <a:endParaRPr lang="zh-CN" altLang="en-US" dirty="0">
              <a:solidFill>
                <a:srgbClr val="FF0000"/>
              </a:solidFill>
            </a:endParaRPr>
          </a:p>
        </p:txBody>
      </p:sp>
      <p:cxnSp>
        <p:nvCxnSpPr>
          <p:cNvPr id="31" name="直接箭头连接符 30">
            <a:extLst>
              <a:ext uri="{FF2B5EF4-FFF2-40B4-BE49-F238E27FC236}">
                <a16:creationId xmlns:a16="http://schemas.microsoft.com/office/drawing/2014/main" id="{1D90B5A2-176D-4018-9786-A3DED507D371}"/>
              </a:ext>
            </a:extLst>
          </p:cNvPr>
          <p:cNvCxnSpPr>
            <a:cxnSpLocks/>
            <a:stCxn id="29" idx="2"/>
          </p:cNvCxnSpPr>
          <p:nvPr/>
        </p:nvCxnSpPr>
        <p:spPr>
          <a:xfrm flipH="1">
            <a:off x="9161819" y="1975259"/>
            <a:ext cx="67141" cy="483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表格 12">
            <a:extLst>
              <a:ext uri="{FF2B5EF4-FFF2-40B4-BE49-F238E27FC236}">
                <a16:creationId xmlns:a16="http://schemas.microsoft.com/office/drawing/2014/main" id="{6E2F0AED-91E7-43C7-A8AB-B3C539426604}"/>
              </a:ext>
            </a:extLst>
          </p:cNvPr>
          <p:cNvGraphicFramePr>
            <a:graphicFrameLocks noGrp="1"/>
          </p:cNvGraphicFramePr>
          <p:nvPr>
            <p:extLst>
              <p:ext uri="{D42A27DB-BD31-4B8C-83A1-F6EECF244321}">
                <p14:modId xmlns:p14="http://schemas.microsoft.com/office/powerpoint/2010/main" val="459928968"/>
              </p:ext>
            </p:extLst>
          </p:nvPr>
        </p:nvGraphicFramePr>
        <p:xfrm>
          <a:off x="1547017" y="5343652"/>
          <a:ext cx="8330208" cy="370840"/>
        </p:xfrm>
        <a:graphic>
          <a:graphicData uri="http://schemas.openxmlformats.org/drawingml/2006/table">
            <a:tbl>
              <a:tblPr firstRow="1" bandRow="1">
                <a:tableStyleId>{5C22544A-7EE6-4342-B048-85BDC9FD1C3A}</a:tableStyleId>
              </a:tblPr>
              <a:tblGrid>
                <a:gridCol w="1986720">
                  <a:extLst>
                    <a:ext uri="{9D8B030D-6E8A-4147-A177-3AD203B41FA5}">
                      <a16:colId xmlns:a16="http://schemas.microsoft.com/office/drawing/2014/main" val="4284433916"/>
                    </a:ext>
                  </a:extLst>
                </a:gridCol>
                <a:gridCol w="3566752">
                  <a:extLst>
                    <a:ext uri="{9D8B030D-6E8A-4147-A177-3AD203B41FA5}">
                      <a16:colId xmlns:a16="http://schemas.microsoft.com/office/drawing/2014/main" val="932470452"/>
                    </a:ext>
                  </a:extLst>
                </a:gridCol>
                <a:gridCol w="2776736">
                  <a:extLst>
                    <a:ext uri="{9D8B030D-6E8A-4147-A177-3AD203B41FA5}">
                      <a16:colId xmlns:a16="http://schemas.microsoft.com/office/drawing/2014/main" val="1317150338"/>
                    </a:ext>
                  </a:extLst>
                </a:gridCol>
              </a:tblGrid>
              <a:tr h="370840">
                <a:tc>
                  <a:txBody>
                    <a:bodyPr/>
                    <a:lstStyle/>
                    <a:p>
                      <a:r>
                        <a:rPr lang="zh-CN" altLang="en-US" dirty="0">
                          <a:solidFill>
                            <a:schemeClr val="tx1"/>
                          </a:solidFill>
                        </a:rPr>
                        <a:t>数据段标记</a:t>
                      </a:r>
                      <a:r>
                        <a:rPr lang="en-US" altLang="zh-CN" dirty="0">
                          <a:solidFill>
                            <a:schemeClr val="tx1"/>
                          </a:solidFill>
                        </a:rPr>
                        <a:t>(FF)</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dirty="0">
                          <a:solidFill>
                            <a:schemeClr val="tx1"/>
                          </a:solidFill>
                        </a:rPr>
                        <a:t>段类型</a:t>
                      </a:r>
                      <a:r>
                        <a:rPr lang="en-US" altLang="zh-CN" dirty="0">
                          <a:solidFill>
                            <a:schemeClr val="tx1"/>
                          </a:solidFill>
                        </a:rPr>
                        <a:t>(D8, E0…)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dirty="0">
                          <a:solidFill>
                            <a:schemeClr val="tx1"/>
                          </a:solidFill>
                        </a:rPr>
                        <a:t>段长度</a:t>
                      </a:r>
                      <a:endParaRPr lang="en-US" altLang="zh-C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463550"/>
                  </a:ext>
                </a:extLst>
              </a:tr>
            </a:tbl>
          </a:graphicData>
        </a:graphic>
      </p:graphicFrame>
      <p:sp>
        <p:nvSpPr>
          <p:cNvPr id="16" name="矩形 15">
            <a:extLst>
              <a:ext uri="{FF2B5EF4-FFF2-40B4-BE49-F238E27FC236}">
                <a16:creationId xmlns:a16="http://schemas.microsoft.com/office/drawing/2014/main" id="{1410A620-1683-48B2-B601-5425A7158D4E}"/>
              </a:ext>
            </a:extLst>
          </p:cNvPr>
          <p:cNvSpPr/>
          <p:nvPr/>
        </p:nvSpPr>
        <p:spPr>
          <a:xfrm>
            <a:off x="1172555" y="4958241"/>
            <a:ext cx="1800493" cy="369332"/>
          </a:xfrm>
          <a:prstGeom prst="rect">
            <a:avLst/>
          </a:prstGeom>
        </p:spPr>
        <p:txBody>
          <a:bodyPr wrap="none">
            <a:spAutoFit/>
          </a:bodyPr>
          <a:lstStyle/>
          <a:p>
            <a:r>
              <a:rPr lang="zh-CN" altLang="en-US" dirty="0"/>
              <a:t>开始压缩数据流</a:t>
            </a:r>
          </a:p>
        </p:txBody>
      </p:sp>
      <p:sp>
        <p:nvSpPr>
          <p:cNvPr id="18" name="矩形 17">
            <a:extLst>
              <a:ext uri="{FF2B5EF4-FFF2-40B4-BE49-F238E27FC236}">
                <a16:creationId xmlns:a16="http://schemas.microsoft.com/office/drawing/2014/main" id="{EEAD90D3-8603-4AA0-956D-ED602325F058}"/>
              </a:ext>
            </a:extLst>
          </p:cNvPr>
          <p:cNvSpPr/>
          <p:nvPr/>
        </p:nvSpPr>
        <p:spPr>
          <a:xfrm>
            <a:off x="8916230" y="3890248"/>
            <a:ext cx="1210588" cy="400110"/>
          </a:xfrm>
          <a:prstGeom prst="rect">
            <a:avLst/>
          </a:prstGeom>
        </p:spPr>
        <p:txBody>
          <a:bodyPr wrap="none">
            <a:spAutoFit/>
          </a:bodyPr>
          <a:lstStyle/>
          <a:p>
            <a:r>
              <a:rPr lang="zh-CN" altLang="en-US" sz="2000" dirty="0"/>
              <a:t>熵编码段</a:t>
            </a:r>
          </a:p>
        </p:txBody>
      </p:sp>
      <p:cxnSp>
        <p:nvCxnSpPr>
          <p:cNvPr id="24" name="直接箭头连接符 23">
            <a:extLst>
              <a:ext uri="{FF2B5EF4-FFF2-40B4-BE49-F238E27FC236}">
                <a16:creationId xmlns:a16="http://schemas.microsoft.com/office/drawing/2014/main" id="{7D8B2A81-87C5-41F1-8C45-2973AB7AFB9C}"/>
              </a:ext>
            </a:extLst>
          </p:cNvPr>
          <p:cNvCxnSpPr>
            <a:cxnSpLocks/>
          </p:cNvCxnSpPr>
          <p:nvPr/>
        </p:nvCxnSpPr>
        <p:spPr>
          <a:xfrm flipH="1" flipV="1">
            <a:off x="8157048" y="3258032"/>
            <a:ext cx="1150548" cy="642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1656C252-42D2-4E7A-9276-4EC91F461B77}"/>
              </a:ext>
            </a:extLst>
          </p:cNvPr>
          <p:cNvSpPr/>
          <p:nvPr/>
        </p:nvSpPr>
        <p:spPr>
          <a:xfrm>
            <a:off x="121287" y="932340"/>
            <a:ext cx="1127232" cy="369332"/>
          </a:xfrm>
          <a:prstGeom prst="rect">
            <a:avLst/>
          </a:prstGeom>
        </p:spPr>
        <p:txBody>
          <a:bodyPr wrap="none">
            <a:spAutoFit/>
          </a:bodyPr>
          <a:lstStyle/>
          <a:p>
            <a:r>
              <a:rPr lang="en-US" altLang="zh-CN" dirty="0">
                <a:latin typeface="Times New Roman" panose="02020603050405020304" pitchFamily="18" charset="0"/>
              </a:rPr>
              <a:t>JFIF </a:t>
            </a:r>
            <a:r>
              <a:rPr lang="zh-CN" altLang="en-US" dirty="0">
                <a:latin typeface="Times New Roman" panose="02020603050405020304" pitchFamily="18" charset="0"/>
              </a:rPr>
              <a:t>格式</a:t>
            </a:r>
            <a:endParaRPr lang="zh-CN" altLang="en-US" dirty="0"/>
          </a:p>
        </p:txBody>
      </p:sp>
    </p:spTree>
    <p:extLst>
      <p:ext uri="{BB962C8B-B14F-4D97-AF65-F5344CB8AC3E}">
        <p14:creationId xmlns:p14="http://schemas.microsoft.com/office/powerpoint/2010/main" val="3347157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9C177-4B59-4DE2-90AA-0DE1A7A526F3}"/>
              </a:ext>
            </a:extLst>
          </p:cNvPr>
          <p:cNvSpPr/>
          <p:nvPr/>
        </p:nvSpPr>
        <p:spPr>
          <a:xfrm>
            <a:off x="0" y="2136550"/>
            <a:ext cx="2356022" cy="51898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JPEG file data</a:t>
            </a:r>
            <a:endParaRPr lang="zh-CN" altLang="en-US" sz="2400" dirty="0">
              <a:solidFill>
                <a:schemeClr val="tx1"/>
              </a:solidFill>
            </a:endParaRPr>
          </a:p>
        </p:txBody>
      </p:sp>
      <p:sp>
        <p:nvSpPr>
          <p:cNvPr id="3" name="矩形 2"/>
          <p:cNvSpPr/>
          <p:nvPr/>
        </p:nvSpPr>
        <p:spPr>
          <a:xfrm>
            <a:off x="935916" y="277106"/>
            <a:ext cx="9416398" cy="620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rPr>
              <a:t>标记片段 </a:t>
            </a:r>
            <a:r>
              <a:rPr lang="en-US" altLang="zh-CN" sz="2800" dirty="0">
                <a:solidFill>
                  <a:schemeClr val="tx1"/>
                </a:solidFill>
              </a:rPr>
              <a:t>The Marker segments</a:t>
            </a:r>
            <a:endParaRPr lang="zh-CN" altLang="en-US" sz="2800" dirty="0">
              <a:solidFill>
                <a:schemeClr val="tx1"/>
              </a:solidFill>
            </a:endParaRPr>
          </a:p>
        </p:txBody>
      </p:sp>
      <p:sp>
        <p:nvSpPr>
          <p:cNvPr id="4" name="矩形 3"/>
          <p:cNvSpPr/>
          <p:nvPr/>
        </p:nvSpPr>
        <p:spPr>
          <a:xfrm>
            <a:off x="935915" y="3778469"/>
            <a:ext cx="9416399" cy="961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t>熵编码数据段</a:t>
            </a:r>
            <a:r>
              <a:rPr lang="en-US" altLang="zh-CN" sz="2800" dirty="0"/>
              <a:t>The Entropy Coded Data segments</a:t>
            </a:r>
            <a:endParaRPr lang="zh-CN" altLang="en-US" sz="2800" dirty="0"/>
          </a:p>
        </p:txBody>
      </p:sp>
      <p:sp>
        <p:nvSpPr>
          <p:cNvPr id="5" name="文本框 4"/>
          <p:cNvSpPr txBox="1"/>
          <p:nvPr/>
        </p:nvSpPr>
        <p:spPr>
          <a:xfrm>
            <a:off x="2960354" y="981292"/>
            <a:ext cx="5809604" cy="830997"/>
          </a:xfrm>
          <a:prstGeom prst="rect">
            <a:avLst/>
          </a:prstGeom>
          <a:noFill/>
        </p:spPr>
        <p:txBody>
          <a:bodyPr wrap="none" rtlCol="0">
            <a:spAutoFit/>
          </a:bodyPr>
          <a:lstStyle/>
          <a:p>
            <a:r>
              <a:rPr lang="zh-CN" altLang="en-US" sz="2400" dirty="0"/>
              <a:t>图像的常规信息，摄像配置的解码信息。 </a:t>
            </a:r>
            <a:endParaRPr lang="en-US" altLang="zh-CN" sz="2400" dirty="0"/>
          </a:p>
          <a:p>
            <a:r>
              <a:rPr lang="zh-CN" altLang="en-US" sz="2400" dirty="0"/>
              <a:t>用</a:t>
            </a:r>
            <a:r>
              <a:rPr lang="en-US" altLang="zh-CN" sz="2400" dirty="0"/>
              <a:t>2</a:t>
            </a:r>
            <a:r>
              <a:rPr lang="zh-CN" altLang="en-US" sz="2400" dirty="0"/>
              <a:t>字节标记标识，以</a:t>
            </a:r>
            <a:r>
              <a:rPr lang="en-US" altLang="zh-CN" sz="2400" dirty="0"/>
              <a:t>0xFF</a:t>
            </a:r>
            <a:r>
              <a:rPr lang="zh-CN" altLang="en-US" sz="2400" dirty="0"/>
              <a:t>开头  </a:t>
            </a:r>
          </a:p>
        </p:txBody>
      </p:sp>
      <p:sp>
        <p:nvSpPr>
          <p:cNvPr id="6" name="矩形 5"/>
          <p:cNvSpPr/>
          <p:nvPr/>
        </p:nvSpPr>
        <p:spPr>
          <a:xfrm>
            <a:off x="2425663" y="2935224"/>
            <a:ext cx="1292773" cy="451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Marker</a:t>
            </a:r>
            <a:endParaRPr lang="zh-CN" altLang="en-US" sz="2400" dirty="0">
              <a:solidFill>
                <a:schemeClr val="tx1"/>
              </a:solidFill>
            </a:endParaRPr>
          </a:p>
        </p:txBody>
      </p:sp>
      <p:sp>
        <p:nvSpPr>
          <p:cNvPr id="7" name="矩形 6"/>
          <p:cNvSpPr/>
          <p:nvPr/>
        </p:nvSpPr>
        <p:spPr>
          <a:xfrm>
            <a:off x="3718436" y="2935224"/>
            <a:ext cx="2280745" cy="451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负载长度</a:t>
            </a:r>
          </a:p>
        </p:txBody>
      </p:sp>
      <p:sp>
        <p:nvSpPr>
          <p:cNvPr id="8" name="矩形 7"/>
          <p:cNvSpPr/>
          <p:nvPr/>
        </p:nvSpPr>
        <p:spPr>
          <a:xfrm>
            <a:off x="5999181" y="2935224"/>
            <a:ext cx="1555531" cy="451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负载</a:t>
            </a:r>
          </a:p>
        </p:txBody>
      </p:sp>
      <p:sp>
        <p:nvSpPr>
          <p:cNvPr id="9" name="文本框 8"/>
          <p:cNvSpPr txBox="1"/>
          <p:nvPr/>
        </p:nvSpPr>
        <p:spPr>
          <a:xfrm>
            <a:off x="3363310" y="5148570"/>
            <a:ext cx="2031325" cy="461665"/>
          </a:xfrm>
          <a:prstGeom prst="rect">
            <a:avLst/>
          </a:prstGeom>
          <a:noFill/>
        </p:spPr>
        <p:txBody>
          <a:bodyPr wrap="none" rtlCol="0">
            <a:spAutoFit/>
          </a:bodyPr>
          <a:lstStyle/>
          <a:p>
            <a:r>
              <a:rPr lang="zh-CN" altLang="en-US" sz="2400" dirty="0"/>
              <a:t>压缩图像编码</a:t>
            </a:r>
          </a:p>
        </p:txBody>
      </p:sp>
      <p:sp>
        <p:nvSpPr>
          <p:cNvPr id="10" name="文本框 9"/>
          <p:cNvSpPr txBox="1"/>
          <p:nvPr/>
        </p:nvSpPr>
        <p:spPr>
          <a:xfrm>
            <a:off x="3363310" y="5767550"/>
            <a:ext cx="3262432" cy="461665"/>
          </a:xfrm>
          <a:prstGeom prst="rect">
            <a:avLst/>
          </a:prstGeom>
          <a:noFill/>
        </p:spPr>
        <p:txBody>
          <a:bodyPr wrap="none" rtlCol="0">
            <a:spAutoFit/>
          </a:bodyPr>
          <a:lstStyle/>
          <a:p>
            <a:r>
              <a:rPr lang="zh-CN" altLang="en-US" sz="2400" dirty="0"/>
              <a:t>最容易遇到的文件碎片</a:t>
            </a:r>
          </a:p>
        </p:txBody>
      </p:sp>
    </p:spTree>
    <p:extLst>
      <p:ext uri="{BB962C8B-B14F-4D97-AF65-F5344CB8AC3E}">
        <p14:creationId xmlns:p14="http://schemas.microsoft.com/office/powerpoint/2010/main" val="2464684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578E456-7A23-4654-A1AE-D182C9FDEDA0}"/>
              </a:ext>
            </a:extLst>
          </p:cNvPr>
          <p:cNvPicPr>
            <a:picLocks noChangeAspect="1"/>
          </p:cNvPicPr>
          <p:nvPr/>
        </p:nvPicPr>
        <p:blipFill rotWithShape="1">
          <a:blip r:embed="rId3">
            <a:extLst>
              <a:ext uri="{28A0092B-C50C-407E-A947-70E740481C1C}">
                <a14:useLocalDpi xmlns:a14="http://schemas.microsoft.com/office/drawing/2010/main" val="0"/>
              </a:ext>
            </a:extLst>
          </a:blip>
          <a:srcRect r="18706"/>
          <a:stretch/>
        </p:blipFill>
        <p:spPr>
          <a:xfrm>
            <a:off x="538163" y="998169"/>
            <a:ext cx="6620476" cy="5562600"/>
          </a:xfrm>
          <a:prstGeom prst="rect">
            <a:avLst/>
          </a:prstGeom>
        </p:spPr>
      </p:pic>
      <p:sp>
        <p:nvSpPr>
          <p:cNvPr id="4" name="矩形 3">
            <a:extLst>
              <a:ext uri="{FF2B5EF4-FFF2-40B4-BE49-F238E27FC236}">
                <a16:creationId xmlns:a16="http://schemas.microsoft.com/office/drawing/2014/main" id="{A3ACAE46-7498-43B4-BCF8-0895E38ADFD9}"/>
              </a:ext>
            </a:extLst>
          </p:cNvPr>
          <p:cNvSpPr/>
          <p:nvPr/>
        </p:nvSpPr>
        <p:spPr>
          <a:xfrm>
            <a:off x="3301253" y="1310974"/>
            <a:ext cx="484094" cy="2382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CF26C3A-AF2C-4693-BBE1-DB13057709D9}"/>
              </a:ext>
            </a:extLst>
          </p:cNvPr>
          <p:cNvSpPr/>
          <p:nvPr/>
        </p:nvSpPr>
        <p:spPr>
          <a:xfrm>
            <a:off x="3818645" y="1310973"/>
            <a:ext cx="427744"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4B1FDAC-2279-457D-BDBC-4A14125A8161}"/>
              </a:ext>
            </a:extLst>
          </p:cNvPr>
          <p:cNvSpPr/>
          <p:nvPr/>
        </p:nvSpPr>
        <p:spPr>
          <a:xfrm>
            <a:off x="4302739" y="1494109"/>
            <a:ext cx="427744"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235DAB4-38AF-4AC6-9AA5-408A8EF810ED}"/>
              </a:ext>
            </a:extLst>
          </p:cNvPr>
          <p:cNvSpPr/>
          <p:nvPr/>
        </p:nvSpPr>
        <p:spPr>
          <a:xfrm>
            <a:off x="5530904" y="2139568"/>
            <a:ext cx="427744"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C43768C-59CD-455A-BA8F-4D8BDE5C0BAB}"/>
              </a:ext>
            </a:extLst>
          </p:cNvPr>
          <p:cNvSpPr/>
          <p:nvPr/>
        </p:nvSpPr>
        <p:spPr>
          <a:xfrm>
            <a:off x="6666860" y="2799114"/>
            <a:ext cx="427744"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D776963-0019-4C99-9D0C-47162C7741FF}"/>
              </a:ext>
            </a:extLst>
          </p:cNvPr>
          <p:cNvSpPr/>
          <p:nvPr/>
        </p:nvSpPr>
        <p:spPr>
          <a:xfrm>
            <a:off x="3604773" y="3098045"/>
            <a:ext cx="427744"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16C2606-BB31-4931-A8AA-77CD5F363BDE}"/>
              </a:ext>
            </a:extLst>
          </p:cNvPr>
          <p:cNvSpPr/>
          <p:nvPr/>
        </p:nvSpPr>
        <p:spPr>
          <a:xfrm>
            <a:off x="5521241" y="3593130"/>
            <a:ext cx="427744"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A84A9B8-AD5D-491A-81F8-0FD2278430C4}"/>
              </a:ext>
            </a:extLst>
          </p:cNvPr>
          <p:cNvSpPr/>
          <p:nvPr/>
        </p:nvSpPr>
        <p:spPr>
          <a:xfrm>
            <a:off x="4246389" y="613719"/>
            <a:ext cx="2762295" cy="369332"/>
          </a:xfrm>
          <a:prstGeom prst="rect">
            <a:avLst/>
          </a:prstGeom>
        </p:spPr>
        <p:txBody>
          <a:bodyPr wrap="none">
            <a:spAutoFit/>
          </a:bodyPr>
          <a:lstStyle/>
          <a:p>
            <a:r>
              <a:rPr lang="fr-FR" altLang="zh-CN" kern="0" dirty="0">
                <a:latin typeface="Arial" panose="020B0604020202020204" pitchFamily="34" charset="0"/>
                <a:ea typeface="微软雅黑" panose="020B0503020204020204" pitchFamily="34" charset="-122"/>
              </a:rPr>
              <a:t>JFIF application segment</a:t>
            </a:r>
            <a:endParaRPr lang="zh-CN" altLang="en-US" dirty="0"/>
          </a:p>
        </p:txBody>
      </p:sp>
      <p:cxnSp>
        <p:nvCxnSpPr>
          <p:cNvPr id="13" name="直接箭头连接符 12">
            <a:extLst>
              <a:ext uri="{FF2B5EF4-FFF2-40B4-BE49-F238E27FC236}">
                <a16:creationId xmlns:a16="http://schemas.microsoft.com/office/drawing/2014/main" id="{55C004D1-2318-4C1A-B09D-81CD4134DAC6}"/>
              </a:ext>
            </a:extLst>
          </p:cNvPr>
          <p:cNvCxnSpPr>
            <a:cxnSpLocks/>
          </p:cNvCxnSpPr>
          <p:nvPr/>
        </p:nvCxnSpPr>
        <p:spPr>
          <a:xfrm flipH="1">
            <a:off x="4032517" y="896035"/>
            <a:ext cx="270222" cy="33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99251B5-A71C-43A8-A272-035FD5EC1E24}"/>
              </a:ext>
            </a:extLst>
          </p:cNvPr>
          <p:cNvSpPr/>
          <p:nvPr/>
        </p:nvSpPr>
        <p:spPr>
          <a:xfrm>
            <a:off x="7528753" y="1581908"/>
            <a:ext cx="2723823" cy="646331"/>
          </a:xfrm>
          <a:prstGeom prst="rect">
            <a:avLst/>
          </a:prstGeom>
        </p:spPr>
        <p:txBody>
          <a:bodyPr wrap="none">
            <a:spAutoFit/>
          </a:bodyPr>
          <a:lstStyle/>
          <a:p>
            <a:r>
              <a:rPr lang="en-GB" altLang="zh-CN" kern="0" dirty="0">
                <a:latin typeface="Arial" panose="020B0604020202020204" pitchFamily="34" charset="0"/>
                <a:ea typeface="微软雅黑" panose="020B0503020204020204" pitchFamily="34" charset="-122"/>
              </a:rPr>
              <a:t>Quantization Table (Y C)</a:t>
            </a:r>
          </a:p>
          <a:p>
            <a:r>
              <a:rPr lang="zh-CN" altLang="en-US" kern="0" dirty="0">
                <a:latin typeface="Arial" panose="020B0604020202020204" pitchFamily="34" charset="0"/>
                <a:ea typeface="微软雅黑" panose="020B0503020204020204" pitchFamily="34" charset="-122"/>
              </a:rPr>
              <a:t>量化表</a:t>
            </a:r>
            <a:endParaRPr lang="zh-CN" altLang="en-US" dirty="0"/>
          </a:p>
        </p:txBody>
      </p:sp>
      <p:cxnSp>
        <p:nvCxnSpPr>
          <p:cNvPr id="17" name="直接箭头连接符 16">
            <a:extLst>
              <a:ext uri="{FF2B5EF4-FFF2-40B4-BE49-F238E27FC236}">
                <a16:creationId xmlns:a16="http://schemas.microsoft.com/office/drawing/2014/main" id="{0DCC3F0D-1926-4056-874C-C3B87EA0A369}"/>
              </a:ext>
            </a:extLst>
          </p:cNvPr>
          <p:cNvCxnSpPr>
            <a:cxnSpLocks/>
          </p:cNvCxnSpPr>
          <p:nvPr/>
        </p:nvCxnSpPr>
        <p:spPr>
          <a:xfrm flipH="1">
            <a:off x="6113610" y="1815267"/>
            <a:ext cx="1260181" cy="44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65BE0B4-9647-434D-94CC-3C18D5FAEDF3}"/>
              </a:ext>
            </a:extLst>
          </p:cNvPr>
          <p:cNvSpPr/>
          <p:nvPr/>
        </p:nvSpPr>
        <p:spPr>
          <a:xfrm>
            <a:off x="979531" y="3875519"/>
            <a:ext cx="1697901" cy="369332"/>
          </a:xfrm>
          <a:prstGeom prst="rect">
            <a:avLst/>
          </a:prstGeom>
        </p:spPr>
        <p:txBody>
          <a:bodyPr wrap="none">
            <a:spAutoFit/>
          </a:bodyPr>
          <a:lstStyle/>
          <a:p>
            <a:r>
              <a:rPr lang="en-GB" altLang="zh-CN" kern="0" dirty="0">
                <a:latin typeface="Arial" panose="020B0604020202020204" pitchFamily="34" charset="0"/>
                <a:ea typeface="微软雅黑" panose="020B0503020204020204" pitchFamily="34" charset="-122"/>
              </a:rPr>
              <a:t>Huffman Table</a:t>
            </a:r>
            <a:endParaRPr lang="zh-CN" altLang="en-US" dirty="0"/>
          </a:p>
        </p:txBody>
      </p:sp>
      <p:cxnSp>
        <p:nvCxnSpPr>
          <p:cNvPr id="20" name="直接箭头连接符 19">
            <a:extLst>
              <a:ext uri="{FF2B5EF4-FFF2-40B4-BE49-F238E27FC236}">
                <a16:creationId xmlns:a16="http://schemas.microsoft.com/office/drawing/2014/main" id="{B94C7A46-9FA9-4E14-9406-77C8E9CB9D66}"/>
              </a:ext>
            </a:extLst>
          </p:cNvPr>
          <p:cNvCxnSpPr/>
          <p:nvPr/>
        </p:nvCxnSpPr>
        <p:spPr>
          <a:xfrm flipV="1">
            <a:off x="2617374" y="3447134"/>
            <a:ext cx="852928" cy="53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874B32FB-BB0D-441A-B21C-ED9E41FECF78}"/>
              </a:ext>
            </a:extLst>
          </p:cNvPr>
          <p:cNvSpPr/>
          <p:nvPr/>
        </p:nvSpPr>
        <p:spPr>
          <a:xfrm>
            <a:off x="7896176" y="2728713"/>
            <a:ext cx="1659429" cy="646331"/>
          </a:xfrm>
          <a:prstGeom prst="rect">
            <a:avLst/>
          </a:prstGeom>
        </p:spPr>
        <p:txBody>
          <a:bodyPr wrap="none">
            <a:spAutoFit/>
          </a:bodyPr>
          <a:lstStyle/>
          <a:p>
            <a:r>
              <a:rPr lang="en-GB" altLang="zh-CN" kern="0" dirty="0">
                <a:latin typeface="Arial" panose="020B0604020202020204" pitchFamily="34" charset="0"/>
                <a:ea typeface="微软雅黑" panose="020B0503020204020204" pitchFamily="34" charset="-122"/>
              </a:rPr>
              <a:t>Start of Frame</a:t>
            </a:r>
          </a:p>
          <a:p>
            <a:r>
              <a:rPr lang="zh-CN" altLang="en-US" kern="0" dirty="0">
                <a:latin typeface="Arial" panose="020B0604020202020204" pitchFamily="34" charset="0"/>
                <a:ea typeface="微软雅黑" panose="020B0503020204020204" pitchFamily="34" charset="-122"/>
              </a:rPr>
              <a:t>帧图像开始</a:t>
            </a:r>
            <a:endParaRPr lang="zh-CN" altLang="en-US" dirty="0"/>
          </a:p>
        </p:txBody>
      </p:sp>
      <p:cxnSp>
        <p:nvCxnSpPr>
          <p:cNvPr id="23" name="直接箭头连接符 22">
            <a:extLst>
              <a:ext uri="{FF2B5EF4-FFF2-40B4-BE49-F238E27FC236}">
                <a16:creationId xmlns:a16="http://schemas.microsoft.com/office/drawing/2014/main" id="{1D76A8B0-87B7-4B97-A58B-E89C52705672}"/>
              </a:ext>
            </a:extLst>
          </p:cNvPr>
          <p:cNvCxnSpPr/>
          <p:nvPr/>
        </p:nvCxnSpPr>
        <p:spPr>
          <a:xfrm flipH="1">
            <a:off x="7304634" y="2913379"/>
            <a:ext cx="560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F4648473-A7C8-4EC1-8E49-15C3FD6F8654}"/>
              </a:ext>
            </a:extLst>
          </p:cNvPr>
          <p:cNvSpPr/>
          <p:nvPr/>
        </p:nvSpPr>
        <p:spPr>
          <a:xfrm>
            <a:off x="7304634" y="3690853"/>
            <a:ext cx="1518364" cy="646331"/>
          </a:xfrm>
          <a:prstGeom prst="rect">
            <a:avLst/>
          </a:prstGeom>
        </p:spPr>
        <p:txBody>
          <a:bodyPr wrap="none">
            <a:spAutoFit/>
          </a:bodyPr>
          <a:lstStyle/>
          <a:p>
            <a:r>
              <a:rPr lang="en-GB" altLang="zh-CN" kern="0" dirty="0">
                <a:latin typeface="Arial" panose="020B0604020202020204" pitchFamily="34" charset="0"/>
                <a:ea typeface="微软雅黑" panose="020B0503020204020204" pitchFamily="34" charset="-122"/>
              </a:rPr>
              <a:t>Start of Scan</a:t>
            </a:r>
          </a:p>
          <a:p>
            <a:r>
              <a:rPr lang="zh-CN" altLang="en-US" kern="0" dirty="0">
                <a:latin typeface="Arial" panose="020B0604020202020204" pitchFamily="34" charset="0"/>
                <a:ea typeface="微软雅黑" panose="020B0503020204020204" pitchFamily="34" charset="-122"/>
              </a:rPr>
              <a:t>扫描开始</a:t>
            </a:r>
            <a:endParaRPr lang="zh-CN" altLang="en-US" dirty="0"/>
          </a:p>
        </p:txBody>
      </p:sp>
      <p:cxnSp>
        <p:nvCxnSpPr>
          <p:cNvPr id="26" name="直接箭头连接符 25">
            <a:extLst>
              <a:ext uri="{FF2B5EF4-FFF2-40B4-BE49-F238E27FC236}">
                <a16:creationId xmlns:a16="http://schemas.microsoft.com/office/drawing/2014/main" id="{D9B15AC7-F3B7-477C-9A52-65E7E3287F60}"/>
              </a:ext>
            </a:extLst>
          </p:cNvPr>
          <p:cNvCxnSpPr>
            <a:cxnSpLocks/>
            <a:stCxn id="24" idx="1"/>
          </p:cNvCxnSpPr>
          <p:nvPr/>
        </p:nvCxnSpPr>
        <p:spPr>
          <a:xfrm flipH="1" flipV="1">
            <a:off x="6113610" y="3756417"/>
            <a:ext cx="1191024" cy="25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4A6EF2B4-590F-412C-ABA5-2088645C2A24}"/>
              </a:ext>
            </a:extLst>
          </p:cNvPr>
          <p:cNvPicPr>
            <a:picLocks noChangeAspect="1"/>
          </p:cNvPicPr>
          <p:nvPr/>
        </p:nvPicPr>
        <p:blipFill>
          <a:blip r:embed="rId4"/>
          <a:stretch>
            <a:fillRect/>
          </a:stretch>
        </p:blipFill>
        <p:spPr>
          <a:xfrm>
            <a:off x="1751667" y="483741"/>
            <a:ext cx="1731414" cy="493819"/>
          </a:xfrm>
          <a:prstGeom prst="rect">
            <a:avLst/>
          </a:prstGeom>
        </p:spPr>
      </p:pic>
      <p:cxnSp>
        <p:nvCxnSpPr>
          <p:cNvPr id="30" name="直接箭头连接符 29">
            <a:extLst>
              <a:ext uri="{FF2B5EF4-FFF2-40B4-BE49-F238E27FC236}">
                <a16:creationId xmlns:a16="http://schemas.microsoft.com/office/drawing/2014/main" id="{144C6DD4-78D2-4399-9FF6-0096E4004A0A}"/>
              </a:ext>
            </a:extLst>
          </p:cNvPr>
          <p:cNvCxnSpPr/>
          <p:nvPr/>
        </p:nvCxnSpPr>
        <p:spPr>
          <a:xfrm>
            <a:off x="2947787" y="896035"/>
            <a:ext cx="353466" cy="33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6338B43-0727-42AD-85BD-0DA0EB49C965}"/>
              </a:ext>
            </a:extLst>
          </p:cNvPr>
          <p:cNvCxnSpPr>
            <a:cxnSpLocks/>
          </p:cNvCxnSpPr>
          <p:nvPr/>
        </p:nvCxnSpPr>
        <p:spPr>
          <a:xfrm flipH="1" flipV="1">
            <a:off x="4822693" y="1702149"/>
            <a:ext cx="2551098" cy="99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5255C95-9E5D-401C-8C74-37DBE78BB112}"/>
              </a:ext>
            </a:extLst>
          </p:cNvPr>
          <p:cNvSpPr txBox="1"/>
          <p:nvPr/>
        </p:nvSpPr>
        <p:spPr>
          <a:xfrm>
            <a:off x="7222556" y="181963"/>
            <a:ext cx="5126171" cy="646331"/>
          </a:xfrm>
          <a:prstGeom prst="rect">
            <a:avLst/>
          </a:prstGeom>
          <a:noFill/>
        </p:spPr>
        <p:txBody>
          <a:bodyPr wrap="square" rtlCol="0">
            <a:spAutoFit/>
          </a:bodyPr>
          <a:lstStyle/>
          <a:p>
            <a:r>
              <a:rPr lang="zh-CN" altLang="en-US" dirty="0">
                <a:solidFill>
                  <a:srgbClr val="FF0000"/>
                </a:solidFill>
              </a:rPr>
              <a:t>常见修复点（</a:t>
            </a:r>
            <a:r>
              <a:rPr lang="en-US" altLang="zh-CN" dirty="0">
                <a:solidFill>
                  <a:srgbClr val="FF0000"/>
                </a:solidFill>
              </a:rPr>
              <a:t>Common Recovery Point CRP</a:t>
            </a:r>
            <a:r>
              <a:rPr lang="zh-CN" altLang="en-US" dirty="0">
                <a:solidFill>
                  <a:srgbClr val="FF0000"/>
                </a:solidFill>
              </a:rPr>
              <a:t>）：</a:t>
            </a:r>
            <a:endParaRPr lang="en-US" altLang="zh-CN" dirty="0">
              <a:solidFill>
                <a:srgbClr val="FF0000"/>
              </a:solidFill>
            </a:endParaRPr>
          </a:p>
          <a:p>
            <a:r>
              <a:rPr lang="en-US" altLang="zh-CN" dirty="0">
                <a:solidFill>
                  <a:srgbClr val="FF0000"/>
                </a:solidFill>
              </a:rPr>
              <a:t>CRP 1: Start of Image FF D8</a:t>
            </a:r>
            <a:endParaRPr lang="zh-CN" altLang="en-US" dirty="0">
              <a:solidFill>
                <a:srgbClr val="FF0000"/>
              </a:solidFill>
            </a:endParaRPr>
          </a:p>
        </p:txBody>
      </p:sp>
      <p:sp>
        <p:nvSpPr>
          <p:cNvPr id="12" name="矩形 11">
            <a:extLst>
              <a:ext uri="{FF2B5EF4-FFF2-40B4-BE49-F238E27FC236}">
                <a16:creationId xmlns:a16="http://schemas.microsoft.com/office/drawing/2014/main" id="{D3ADCB9C-3710-445E-874F-486B40431B89}"/>
              </a:ext>
            </a:extLst>
          </p:cNvPr>
          <p:cNvSpPr/>
          <p:nvPr/>
        </p:nvSpPr>
        <p:spPr>
          <a:xfrm>
            <a:off x="3313667" y="538845"/>
            <a:ext cx="582211" cy="369332"/>
          </a:xfrm>
          <a:prstGeom prst="rect">
            <a:avLst/>
          </a:prstGeom>
        </p:spPr>
        <p:txBody>
          <a:bodyPr wrap="none">
            <a:spAutoFit/>
          </a:bodyPr>
          <a:lstStyle/>
          <a:p>
            <a:r>
              <a:rPr lang="en-US" altLang="zh-CN" kern="0" dirty="0">
                <a:solidFill>
                  <a:srgbClr val="FF0000"/>
                </a:solidFill>
                <a:latin typeface="Arial" panose="020B0604020202020204" pitchFamily="34" charset="0"/>
                <a:ea typeface="微软雅黑" panose="020B0503020204020204" pitchFamily="34" charset="-122"/>
              </a:rPr>
              <a:t>SOI</a:t>
            </a:r>
            <a:endParaRPr lang="zh-CN" altLang="en-US" kern="0" dirty="0">
              <a:solidFill>
                <a:srgbClr val="FF0000"/>
              </a:solidFill>
              <a:latin typeface="Arial" panose="020B0604020202020204" pitchFamily="34" charset="0"/>
              <a:ea typeface="微软雅黑" panose="020B0503020204020204" pitchFamily="34" charset="-122"/>
            </a:endParaRPr>
          </a:p>
        </p:txBody>
      </p:sp>
      <p:sp>
        <p:nvSpPr>
          <p:cNvPr id="15" name="矩形 14">
            <a:extLst>
              <a:ext uri="{FF2B5EF4-FFF2-40B4-BE49-F238E27FC236}">
                <a16:creationId xmlns:a16="http://schemas.microsoft.com/office/drawing/2014/main" id="{C95117DB-223E-4C1D-A569-F661F4F816C6}"/>
              </a:ext>
            </a:extLst>
          </p:cNvPr>
          <p:cNvSpPr/>
          <p:nvPr/>
        </p:nvSpPr>
        <p:spPr>
          <a:xfrm>
            <a:off x="5151576" y="377986"/>
            <a:ext cx="774571" cy="369332"/>
          </a:xfrm>
          <a:prstGeom prst="rect">
            <a:avLst/>
          </a:prstGeom>
        </p:spPr>
        <p:txBody>
          <a:bodyPr wrap="none">
            <a:spAutoFit/>
          </a:bodyPr>
          <a:lstStyle/>
          <a:p>
            <a:r>
              <a:rPr lang="fr-FR" altLang="zh-CN" kern="0" dirty="0">
                <a:solidFill>
                  <a:srgbClr val="FF0000"/>
                </a:solidFill>
                <a:latin typeface="Arial" panose="020B0604020202020204" pitchFamily="34" charset="0"/>
                <a:ea typeface="微软雅黑" panose="020B0503020204020204" pitchFamily="34" charset="-122"/>
              </a:rPr>
              <a:t>APPn</a:t>
            </a:r>
            <a:endParaRPr lang="zh-CN" altLang="en-US" dirty="0">
              <a:solidFill>
                <a:srgbClr val="FF0000"/>
              </a:solidFill>
            </a:endParaRPr>
          </a:p>
        </p:txBody>
      </p:sp>
      <p:sp>
        <p:nvSpPr>
          <p:cNvPr id="16" name="矩形 15">
            <a:extLst>
              <a:ext uri="{FF2B5EF4-FFF2-40B4-BE49-F238E27FC236}">
                <a16:creationId xmlns:a16="http://schemas.microsoft.com/office/drawing/2014/main" id="{BC0F66A8-D195-4726-A249-FE76170A0DFE}"/>
              </a:ext>
            </a:extLst>
          </p:cNvPr>
          <p:cNvSpPr/>
          <p:nvPr/>
        </p:nvSpPr>
        <p:spPr>
          <a:xfrm>
            <a:off x="10305930" y="1581908"/>
            <a:ext cx="671979" cy="369332"/>
          </a:xfrm>
          <a:prstGeom prst="rect">
            <a:avLst/>
          </a:prstGeom>
        </p:spPr>
        <p:txBody>
          <a:bodyPr wrap="none">
            <a:spAutoFit/>
          </a:bodyPr>
          <a:lstStyle/>
          <a:p>
            <a:r>
              <a:rPr lang="en-GB" altLang="zh-CN" kern="0" dirty="0">
                <a:solidFill>
                  <a:srgbClr val="FF0000"/>
                </a:solidFill>
                <a:latin typeface="Arial" panose="020B0604020202020204" pitchFamily="34" charset="0"/>
                <a:ea typeface="微软雅黑" panose="020B0503020204020204" pitchFamily="34" charset="-122"/>
              </a:rPr>
              <a:t>DQT</a:t>
            </a:r>
            <a:endParaRPr lang="zh-CN" altLang="en-US" dirty="0">
              <a:solidFill>
                <a:srgbClr val="FF0000"/>
              </a:solidFill>
            </a:endParaRPr>
          </a:p>
        </p:txBody>
      </p:sp>
      <p:sp>
        <p:nvSpPr>
          <p:cNvPr id="29" name="矩形 28">
            <a:extLst>
              <a:ext uri="{FF2B5EF4-FFF2-40B4-BE49-F238E27FC236}">
                <a16:creationId xmlns:a16="http://schemas.microsoft.com/office/drawing/2014/main" id="{216B34CE-9B04-4B14-86C2-7F6662D68A62}"/>
              </a:ext>
            </a:extLst>
          </p:cNvPr>
          <p:cNvSpPr/>
          <p:nvPr/>
        </p:nvSpPr>
        <p:spPr>
          <a:xfrm>
            <a:off x="8711702" y="3690853"/>
            <a:ext cx="671979" cy="369332"/>
          </a:xfrm>
          <a:prstGeom prst="rect">
            <a:avLst/>
          </a:prstGeom>
        </p:spPr>
        <p:txBody>
          <a:bodyPr wrap="none">
            <a:spAutoFit/>
          </a:bodyPr>
          <a:lstStyle/>
          <a:p>
            <a:r>
              <a:rPr lang="en-US" altLang="zh-CN" kern="0" dirty="0">
                <a:solidFill>
                  <a:srgbClr val="FF0000"/>
                </a:solidFill>
                <a:latin typeface="Arial" panose="020B0604020202020204" pitchFamily="34" charset="0"/>
                <a:ea typeface="微软雅黑" panose="020B0503020204020204" pitchFamily="34" charset="-122"/>
              </a:rPr>
              <a:t>SOS</a:t>
            </a:r>
            <a:endParaRPr lang="zh-CN" altLang="en-US" kern="0" dirty="0">
              <a:solidFill>
                <a:srgbClr val="FF0000"/>
              </a:solidFill>
              <a:latin typeface="Arial" panose="020B0604020202020204" pitchFamily="34" charset="0"/>
              <a:ea typeface="微软雅黑" panose="020B0503020204020204" pitchFamily="34" charset="-122"/>
            </a:endParaRPr>
          </a:p>
        </p:txBody>
      </p:sp>
      <p:sp>
        <p:nvSpPr>
          <p:cNvPr id="19" name="矩形 18">
            <a:extLst>
              <a:ext uri="{FF2B5EF4-FFF2-40B4-BE49-F238E27FC236}">
                <a16:creationId xmlns:a16="http://schemas.microsoft.com/office/drawing/2014/main" id="{D807072A-B753-494D-9782-9E0E1947B855}"/>
              </a:ext>
            </a:extLst>
          </p:cNvPr>
          <p:cNvSpPr/>
          <p:nvPr/>
        </p:nvSpPr>
        <p:spPr>
          <a:xfrm>
            <a:off x="9502059" y="2728713"/>
            <a:ext cx="659155" cy="369332"/>
          </a:xfrm>
          <a:prstGeom prst="rect">
            <a:avLst/>
          </a:prstGeom>
        </p:spPr>
        <p:txBody>
          <a:bodyPr wrap="none">
            <a:spAutoFit/>
          </a:bodyPr>
          <a:lstStyle/>
          <a:p>
            <a:r>
              <a:rPr lang="en-GB" altLang="zh-CN" kern="0" dirty="0">
                <a:solidFill>
                  <a:srgbClr val="FF0000"/>
                </a:solidFill>
                <a:latin typeface="Arial" panose="020B0604020202020204" pitchFamily="34" charset="0"/>
                <a:ea typeface="微软雅黑" panose="020B0503020204020204" pitchFamily="34" charset="-122"/>
              </a:rPr>
              <a:t>SOF</a:t>
            </a:r>
            <a:endParaRPr lang="zh-CN" altLang="en-US" dirty="0"/>
          </a:p>
        </p:txBody>
      </p:sp>
      <p:sp>
        <p:nvSpPr>
          <p:cNvPr id="32" name="文本框 31">
            <a:extLst>
              <a:ext uri="{FF2B5EF4-FFF2-40B4-BE49-F238E27FC236}">
                <a16:creationId xmlns:a16="http://schemas.microsoft.com/office/drawing/2014/main" id="{AE7D09C1-F5C0-49FF-BAA5-341DC7AB9A3F}"/>
              </a:ext>
            </a:extLst>
          </p:cNvPr>
          <p:cNvSpPr txBox="1"/>
          <p:nvPr/>
        </p:nvSpPr>
        <p:spPr>
          <a:xfrm>
            <a:off x="74960" y="38722"/>
            <a:ext cx="2271776" cy="523220"/>
          </a:xfrm>
          <a:prstGeom prst="rect">
            <a:avLst/>
          </a:prstGeom>
          <a:solidFill>
            <a:schemeClr val="accent4">
              <a:lumMod val="20000"/>
              <a:lumOff val="80000"/>
            </a:schemeClr>
          </a:solid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zh-CN" altLang="en-US" sz="2800" dirty="0"/>
              <a:t> </a:t>
            </a:r>
            <a:r>
              <a:rPr lang="en-US" altLang="zh-CN" sz="2800" dirty="0"/>
              <a:t>JFIF</a:t>
            </a:r>
            <a:r>
              <a:rPr lang="zh-CN" altLang="en-US" sz="2800" dirty="0"/>
              <a:t>文件结构</a:t>
            </a:r>
          </a:p>
        </p:txBody>
      </p:sp>
      <p:sp>
        <p:nvSpPr>
          <p:cNvPr id="31" name="矩形 30">
            <a:extLst>
              <a:ext uri="{FF2B5EF4-FFF2-40B4-BE49-F238E27FC236}">
                <a16:creationId xmlns:a16="http://schemas.microsoft.com/office/drawing/2014/main" id="{0F9E68FC-91F0-4225-9244-7EDEAC119958}"/>
              </a:ext>
            </a:extLst>
          </p:cNvPr>
          <p:cNvSpPr/>
          <p:nvPr/>
        </p:nvSpPr>
        <p:spPr>
          <a:xfrm>
            <a:off x="7661859" y="4652992"/>
            <a:ext cx="2585964" cy="1754326"/>
          </a:xfrm>
          <a:prstGeom prst="rect">
            <a:avLst/>
          </a:prstGeom>
        </p:spPr>
        <p:txBody>
          <a:bodyPr wrap="none">
            <a:spAutoFit/>
          </a:bodyPr>
          <a:lstStyle/>
          <a:p>
            <a:r>
              <a:rPr lang="en-US" altLang="zh-CN" dirty="0"/>
              <a:t>JFIF</a:t>
            </a:r>
            <a:r>
              <a:rPr lang="zh-CN" altLang="en-US" dirty="0"/>
              <a:t>由若干数据段组成</a:t>
            </a:r>
            <a:endParaRPr lang="en-US" altLang="zh-CN" dirty="0"/>
          </a:p>
          <a:p>
            <a:r>
              <a:rPr lang="zh-CN" altLang="en-US" dirty="0"/>
              <a:t>数据段包括：</a:t>
            </a:r>
            <a:endParaRPr lang="en-US" altLang="zh-CN" dirty="0"/>
          </a:p>
          <a:p>
            <a:r>
              <a:rPr lang="zh-CN" altLang="en-US" dirty="0"/>
              <a:t>标记码 </a:t>
            </a:r>
            <a:r>
              <a:rPr lang="en-US" altLang="zh-CN" dirty="0"/>
              <a:t>FF</a:t>
            </a:r>
          </a:p>
          <a:p>
            <a:r>
              <a:rPr lang="zh-CN" altLang="en-US" dirty="0"/>
              <a:t>段类型 </a:t>
            </a:r>
            <a:r>
              <a:rPr lang="en-US" altLang="zh-CN" dirty="0"/>
              <a:t>DB, E0, DB, …,D9</a:t>
            </a:r>
          </a:p>
          <a:p>
            <a:r>
              <a:rPr lang="zh-CN" altLang="en-US" dirty="0"/>
              <a:t>数据长度 </a:t>
            </a:r>
            <a:r>
              <a:rPr lang="en-US" altLang="zh-CN" dirty="0"/>
              <a:t>2</a:t>
            </a:r>
            <a:r>
              <a:rPr lang="zh-CN" altLang="en-US" dirty="0"/>
              <a:t>个字节</a:t>
            </a:r>
            <a:endParaRPr lang="en-US" altLang="zh-CN" dirty="0"/>
          </a:p>
          <a:p>
            <a:r>
              <a:rPr lang="zh-CN" altLang="en-US" dirty="0"/>
              <a:t>数据内容</a:t>
            </a:r>
            <a:endParaRPr lang="en-US" altLang="zh-CN" dirty="0"/>
          </a:p>
        </p:txBody>
      </p:sp>
    </p:spTree>
    <p:extLst>
      <p:ext uri="{BB962C8B-B14F-4D97-AF65-F5344CB8AC3E}">
        <p14:creationId xmlns:p14="http://schemas.microsoft.com/office/powerpoint/2010/main" val="351463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9C177-4B59-4DE2-90AA-0DE1A7A526F3}"/>
              </a:ext>
            </a:extLst>
          </p:cNvPr>
          <p:cNvSpPr/>
          <p:nvPr/>
        </p:nvSpPr>
        <p:spPr>
          <a:xfrm>
            <a:off x="82379" y="106745"/>
            <a:ext cx="2356022" cy="5189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JPEG</a:t>
            </a:r>
            <a:endParaRPr lang="zh-CN" altLang="en-US" sz="2400" dirty="0">
              <a:solidFill>
                <a:schemeClr val="tx1"/>
              </a:solidFill>
            </a:endParaRPr>
          </a:p>
        </p:txBody>
      </p:sp>
      <p:sp>
        <p:nvSpPr>
          <p:cNvPr id="5" name="矩形 4">
            <a:extLst>
              <a:ext uri="{FF2B5EF4-FFF2-40B4-BE49-F238E27FC236}">
                <a16:creationId xmlns:a16="http://schemas.microsoft.com/office/drawing/2014/main" id="{B9BA12A6-316E-4E84-8AAD-1807CB60EC91}"/>
              </a:ext>
            </a:extLst>
          </p:cNvPr>
          <p:cNvSpPr/>
          <p:nvPr/>
        </p:nvSpPr>
        <p:spPr>
          <a:xfrm>
            <a:off x="3849411" y="6223520"/>
            <a:ext cx="1975221" cy="461665"/>
          </a:xfrm>
          <a:prstGeom prst="rect">
            <a:avLst/>
          </a:prstGeom>
        </p:spPr>
        <p:txBody>
          <a:bodyPr wrap="none">
            <a:spAutoFit/>
          </a:bodyPr>
          <a:lstStyle/>
          <a:p>
            <a:pPr marL="342900" indent="-342900">
              <a:buFont typeface="Arial" panose="020B0604020202020204" pitchFamily="34" charset="0"/>
              <a:buChar char="•"/>
            </a:pPr>
            <a:r>
              <a:rPr lang="en-US" altLang="zh-CN" sz="2400" dirty="0"/>
              <a:t>RGB - YUV</a:t>
            </a:r>
            <a:endParaRPr lang="zh-CN" altLang="en-US" sz="2400" dirty="0"/>
          </a:p>
        </p:txBody>
      </p:sp>
      <p:grpSp>
        <p:nvGrpSpPr>
          <p:cNvPr id="40" name="组合 39">
            <a:extLst>
              <a:ext uri="{FF2B5EF4-FFF2-40B4-BE49-F238E27FC236}">
                <a16:creationId xmlns:a16="http://schemas.microsoft.com/office/drawing/2014/main" id="{1BA0F6EA-7DD8-4520-B78F-F8F66107B019}"/>
              </a:ext>
            </a:extLst>
          </p:cNvPr>
          <p:cNvGrpSpPr/>
          <p:nvPr/>
        </p:nvGrpSpPr>
        <p:grpSpPr>
          <a:xfrm>
            <a:off x="1822623" y="1278924"/>
            <a:ext cx="790828" cy="823784"/>
            <a:chOff x="1260390" y="2446638"/>
            <a:chExt cx="790828" cy="823784"/>
          </a:xfrm>
          <a:solidFill>
            <a:schemeClr val="accent2"/>
          </a:solidFill>
        </p:grpSpPr>
        <p:sp>
          <p:nvSpPr>
            <p:cNvPr id="7" name="矩形 6">
              <a:extLst>
                <a:ext uri="{FF2B5EF4-FFF2-40B4-BE49-F238E27FC236}">
                  <a16:creationId xmlns:a16="http://schemas.microsoft.com/office/drawing/2014/main" id="{172D8D5F-F296-4415-92B5-C2D6E965C3BD}"/>
                </a:ext>
              </a:extLst>
            </p:cNvPr>
            <p:cNvSpPr/>
            <p:nvPr/>
          </p:nvSpPr>
          <p:spPr>
            <a:xfrm>
              <a:off x="1260390" y="24466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D578C23-63C1-4108-9D3D-F90B198D2291}"/>
                </a:ext>
              </a:extLst>
            </p:cNvPr>
            <p:cNvSpPr/>
            <p:nvPr/>
          </p:nvSpPr>
          <p:spPr>
            <a:xfrm>
              <a:off x="1458097" y="24466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F0DCCED-1296-4391-BF2F-CF42227E08AD}"/>
                </a:ext>
              </a:extLst>
            </p:cNvPr>
            <p:cNvSpPr/>
            <p:nvPr/>
          </p:nvSpPr>
          <p:spPr>
            <a:xfrm>
              <a:off x="1260390" y="26525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C5AEEA7-0CCC-487E-9EC7-84345B3486E6}"/>
                </a:ext>
              </a:extLst>
            </p:cNvPr>
            <p:cNvSpPr/>
            <p:nvPr/>
          </p:nvSpPr>
          <p:spPr>
            <a:xfrm>
              <a:off x="1458097" y="26525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7A1255D-C846-454F-AF78-114504F77B84}"/>
                </a:ext>
              </a:extLst>
            </p:cNvPr>
            <p:cNvSpPr/>
            <p:nvPr/>
          </p:nvSpPr>
          <p:spPr>
            <a:xfrm>
              <a:off x="1655804" y="24466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D4CA1AF-E919-4888-BD48-5C6B93D65CF7}"/>
                </a:ext>
              </a:extLst>
            </p:cNvPr>
            <p:cNvSpPr/>
            <p:nvPr/>
          </p:nvSpPr>
          <p:spPr>
            <a:xfrm>
              <a:off x="1853511" y="24466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6DBD46E-671B-4A0E-AF0A-DB9C245DC2BF}"/>
                </a:ext>
              </a:extLst>
            </p:cNvPr>
            <p:cNvSpPr/>
            <p:nvPr/>
          </p:nvSpPr>
          <p:spPr>
            <a:xfrm>
              <a:off x="1655804" y="26525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CAE4D0D-92F9-4303-B28B-90E0DE526FFB}"/>
                </a:ext>
              </a:extLst>
            </p:cNvPr>
            <p:cNvSpPr/>
            <p:nvPr/>
          </p:nvSpPr>
          <p:spPr>
            <a:xfrm>
              <a:off x="1853511" y="26525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45EEE2A-CD4E-4B85-AAA0-BABC27A884AE}"/>
                </a:ext>
              </a:extLst>
            </p:cNvPr>
            <p:cNvSpPr/>
            <p:nvPr/>
          </p:nvSpPr>
          <p:spPr>
            <a:xfrm>
              <a:off x="1260390" y="28585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CC82C34-BDE9-4E1A-A127-646E55386BD3}"/>
                </a:ext>
              </a:extLst>
            </p:cNvPr>
            <p:cNvSpPr/>
            <p:nvPr/>
          </p:nvSpPr>
          <p:spPr>
            <a:xfrm>
              <a:off x="1458097" y="28585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8A6ECB2-DA77-448F-B71F-F13BE11FB8AA}"/>
                </a:ext>
              </a:extLst>
            </p:cNvPr>
            <p:cNvSpPr/>
            <p:nvPr/>
          </p:nvSpPr>
          <p:spPr>
            <a:xfrm>
              <a:off x="1260390" y="30644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90D75B4-01FE-4523-86C5-531BB46D047F}"/>
                </a:ext>
              </a:extLst>
            </p:cNvPr>
            <p:cNvSpPr/>
            <p:nvPr/>
          </p:nvSpPr>
          <p:spPr>
            <a:xfrm>
              <a:off x="1458097" y="30644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45C5451-5F5E-4FD7-8957-688BD5579FB8}"/>
                </a:ext>
              </a:extLst>
            </p:cNvPr>
            <p:cNvSpPr/>
            <p:nvPr/>
          </p:nvSpPr>
          <p:spPr>
            <a:xfrm>
              <a:off x="1655804" y="28585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515754E-8D0E-4231-B1E1-57ABDE6C1A6B}"/>
                </a:ext>
              </a:extLst>
            </p:cNvPr>
            <p:cNvSpPr/>
            <p:nvPr/>
          </p:nvSpPr>
          <p:spPr>
            <a:xfrm>
              <a:off x="1853511" y="28585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B9CFD35-0D76-494E-987E-14817D85DF77}"/>
                </a:ext>
              </a:extLst>
            </p:cNvPr>
            <p:cNvSpPr/>
            <p:nvPr/>
          </p:nvSpPr>
          <p:spPr>
            <a:xfrm>
              <a:off x="1655804" y="30644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EEA308F-99C1-4735-BFDE-17B7E9F18078}"/>
                </a:ext>
              </a:extLst>
            </p:cNvPr>
            <p:cNvSpPr/>
            <p:nvPr/>
          </p:nvSpPr>
          <p:spPr>
            <a:xfrm>
              <a:off x="1853511" y="30644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B1D0294-67CC-400E-B4A2-4050ABD50492}"/>
              </a:ext>
            </a:extLst>
          </p:cNvPr>
          <p:cNvGrpSpPr/>
          <p:nvPr/>
        </p:nvGrpSpPr>
        <p:grpSpPr>
          <a:xfrm>
            <a:off x="1674341" y="1414848"/>
            <a:ext cx="790828" cy="823784"/>
            <a:chOff x="1412790" y="2599038"/>
            <a:chExt cx="790828" cy="823784"/>
          </a:xfrm>
          <a:solidFill>
            <a:schemeClr val="accent2"/>
          </a:solidFill>
        </p:grpSpPr>
        <p:sp>
          <p:nvSpPr>
            <p:cNvPr id="23" name="矩形 22">
              <a:extLst>
                <a:ext uri="{FF2B5EF4-FFF2-40B4-BE49-F238E27FC236}">
                  <a16:creationId xmlns:a16="http://schemas.microsoft.com/office/drawing/2014/main" id="{37FE26F2-1E33-4E52-AC64-C5154C519C5F}"/>
                </a:ext>
              </a:extLst>
            </p:cNvPr>
            <p:cNvSpPr/>
            <p:nvPr/>
          </p:nvSpPr>
          <p:spPr>
            <a:xfrm>
              <a:off x="1412790"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BCAC8C6-B2AE-4989-8944-112E9B60F615}"/>
                </a:ext>
              </a:extLst>
            </p:cNvPr>
            <p:cNvSpPr/>
            <p:nvPr/>
          </p:nvSpPr>
          <p:spPr>
            <a:xfrm>
              <a:off x="1610497"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665821C-DAB7-49E8-AF6F-491636E80C96}"/>
                </a:ext>
              </a:extLst>
            </p:cNvPr>
            <p:cNvSpPr/>
            <p:nvPr/>
          </p:nvSpPr>
          <p:spPr>
            <a:xfrm>
              <a:off x="1412790"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A46815A-47C8-4D95-BEC0-8E1B510CC331}"/>
                </a:ext>
              </a:extLst>
            </p:cNvPr>
            <p:cNvSpPr/>
            <p:nvPr/>
          </p:nvSpPr>
          <p:spPr>
            <a:xfrm>
              <a:off x="1610497"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1A25E4F-D84E-4A9E-8DC7-5310CBFF7891}"/>
                </a:ext>
              </a:extLst>
            </p:cNvPr>
            <p:cNvSpPr/>
            <p:nvPr/>
          </p:nvSpPr>
          <p:spPr>
            <a:xfrm>
              <a:off x="1808204"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E3953B4-B542-4C75-B135-1FA3F5523A34}"/>
                </a:ext>
              </a:extLst>
            </p:cNvPr>
            <p:cNvSpPr/>
            <p:nvPr/>
          </p:nvSpPr>
          <p:spPr>
            <a:xfrm>
              <a:off x="2005911"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CE7165C-EAAE-4127-9AB7-92D375A940FA}"/>
                </a:ext>
              </a:extLst>
            </p:cNvPr>
            <p:cNvSpPr/>
            <p:nvPr/>
          </p:nvSpPr>
          <p:spPr>
            <a:xfrm>
              <a:off x="1808204"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DE30535-1C26-4FC0-B52B-C68DC8C222DD}"/>
                </a:ext>
              </a:extLst>
            </p:cNvPr>
            <p:cNvSpPr/>
            <p:nvPr/>
          </p:nvSpPr>
          <p:spPr>
            <a:xfrm>
              <a:off x="2005911"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D6E0A40-E0B5-4019-BC09-200C2645CECC}"/>
                </a:ext>
              </a:extLst>
            </p:cNvPr>
            <p:cNvSpPr/>
            <p:nvPr/>
          </p:nvSpPr>
          <p:spPr>
            <a:xfrm>
              <a:off x="1412790"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DF48FB6C-51AD-4E4C-A76A-B6A5006FA6C7}"/>
                </a:ext>
              </a:extLst>
            </p:cNvPr>
            <p:cNvSpPr/>
            <p:nvPr/>
          </p:nvSpPr>
          <p:spPr>
            <a:xfrm>
              <a:off x="1610497"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33B9381-6FFE-4AC5-A73A-12A1FDB70F72}"/>
                </a:ext>
              </a:extLst>
            </p:cNvPr>
            <p:cNvSpPr/>
            <p:nvPr/>
          </p:nvSpPr>
          <p:spPr>
            <a:xfrm>
              <a:off x="1412790"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47B52DF-256E-42F5-9D6D-809F1808FF57}"/>
                </a:ext>
              </a:extLst>
            </p:cNvPr>
            <p:cNvSpPr/>
            <p:nvPr/>
          </p:nvSpPr>
          <p:spPr>
            <a:xfrm>
              <a:off x="1610497"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EB060BA-DC31-4B25-9533-1800111788DD}"/>
                </a:ext>
              </a:extLst>
            </p:cNvPr>
            <p:cNvSpPr/>
            <p:nvPr/>
          </p:nvSpPr>
          <p:spPr>
            <a:xfrm>
              <a:off x="1808204"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0DA2CE7-0619-4552-9818-53E19748F9B3}"/>
                </a:ext>
              </a:extLst>
            </p:cNvPr>
            <p:cNvSpPr/>
            <p:nvPr/>
          </p:nvSpPr>
          <p:spPr>
            <a:xfrm>
              <a:off x="2005911"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6EFDE5C-5B0E-43D6-80F4-6ADC30A76C61}"/>
                </a:ext>
              </a:extLst>
            </p:cNvPr>
            <p:cNvSpPr/>
            <p:nvPr/>
          </p:nvSpPr>
          <p:spPr>
            <a:xfrm>
              <a:off x="1808204"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CBA17428-C336-4CBD-AD63-E62A1FFE06C9}"/>
                </a:ext>
              </a:extLst>
            </p:cNvPr>
            <p:cNvSpPr/>
            <p:nvPr/>
          </p:nvSpPr>
          <p:spPr>
            <a:xfrm>
              <a:off x="2005911"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FC44AFA3-0A69-4D74-B25F-51066B2E412B}"/>
              </a:ext>
            </a:extLst>
          </p:cNvPr>
          <p:cNvGrpSpPr/>
          <p:nvPr/>
        </p:nvGrpSpPr>
        <p:grpSpPr>
          <a:xfrm>
            <a:off x="1526059" y="1554892"/>
            <a:ext cx="790828" cy="823784"/>
            <a:chOff x="1412790" y="2599038"/>
            <a:chExt cx="790828" cy="823784"/>
          </a:xfrm>
          <a:solidFill>
            <a:schemeClr val="accent2"/>
          </a:solidFill>
        </p:grpSpPr>
        <p:sp>
          <p:nvSpPr>
            <p:cNvPr id="58" name="矩形 57">
              <a:extLst>
                <a:ext uri="{FF2B5EF4-FFF2-40B4-BE49-F238E27FC236}">
                  <a16:creationId xmlns:a16="http://schemas.microsoft.com/office/drawing/2014/main" id="{BFB5C943-67E3-4D24-8DC2-434DF9B82295}"/>
                </a:ext>
              </a:extLst>
            </p:cNvPr>
            <p:cNvSpPr/>
            <p:nvPr/>
          </p:nvSpPr>
          <p:spPr>
            <a:xfrm>
              <a:off x="1412790"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22CA7557-2F16-4C30-96E8-5297CA36DB4A}"/>
                </a:ext>
              </a:extLst>
            </p:cNvPr>
            <p:cNvSpPr/>
            <p:nvPr/>
          </p:nvSpPr>
          <p:spPr>
            <a:xfrm>
              <a:off x="1610497"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E55597AA-CFD2-4C30-8798-A853CC65907E}"/>
                </a:ext>
              </a:extLst>
            </p:cNvPr>
            <p:cNvSpPr/>
            <p:nvPr/>
          </p:nvSpPr>
          <p:spPr>
            <a:xfrm>
              <a:off x="1412790"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DE6253AC-B6A5-4DC6-B148-D8514A57B26B}"/>
                </a:ext>
              </a:extLst>
            </p:cNvPr>
            <p:cNvSpPr/>
            <p:nvPr/>
          </p:nvSpPr>
          <p:spPr>
            <a:xfrm>
              <a:off x="1610497"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188C240-D295-45DC-843D-F06232C52228}"/>
                </a:ext>
              </a:extLst>
            </p:cNvPr>
            <p:cNvSpPr/>
            <p:nvPr/>
          </p:nvSpPr>
          <p:spPr>
            <a:xfrm>
              <a:off x="1808204"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15C2531-51A3-45D5-BD94-F0DCD43F8F09}"/>
                </a:ext>
              </a:extLst>
            </p:cNvPr>
            <p:cNvSpPr/>
            <p:nvPr/>
          </p:nvSpPr>
          <p:spPr>
            <a:xfrm>
              <a:off x="2005911"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40B391EB-E834-4EC5-A652-999A4DF3B77B}"/>
                </a:ext>
              </a:extLst>
            </p:cNvPr>
            <p:cNvSpPr/>
            <p:nvPr/>
          </p:nvSpPr>
          <p:spPr>
            <a:xfrm>
              <a:off x="1808204"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A9F6F267-0B44-4F4B-8591-12E26A430321}"/>
                </a:ext>
              </a:extLst>
            </p:cNvPr>
            <p:cNvSpPr/>
            <p:nvPr/>
          </p:nvSpPr>
          <p:spPr>
            <a:xfrm>
              <a:off x="2005911"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A5E1B0B-7051-4FC3-8BE3-71A26049E4D4}"/>
                </a:ext>
              </a:extLst>
            </p:cNvPr>
            <p:cNvSpPr/>
            <p:nvPr/>
          </p:nvSpPr>
          <p:spPr>
            <a:xfrm>
              <a:off x="1412790"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CBE5F39F-6387-4CF2-AB36-97CF54515738}"/>
                </a:ext>
              </a:extLst>
            </p:cNvPr>
            <p:cNvSpPr/>
            <p:nvPr/>
          </p:nvSpPr>
          <p:spPr>
            <a:xfrm>
              <a:off x="1610497"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66946E3-4F83-4B9F-BC4A-90B94BF8EAB3}"/>
                </a:ext>
              </a:extLst>
            </p:cNvPr>
            <p:cNvSpPr/>
            <p:nvPr/>
          </p:nvSpPr>
          <p:spPr>
            <a:xfrm>
              <a:off x="1412790"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DA70E881-080C-420C-864E-E48E55556417}"/>
                </a:ext>
              </a:extLst>
            </p:cNvPr>
            <p:cNvSpPr/>
            <p:nvPr/>
          </p:nvSpPr>
          <p:spPr>
            <a:xfrm>
              <a:off x="1610497"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37555E87-F8C9-4FCD-AEE5-2EB81D87802C}"/>
                </a:ext>
              </a:extLst>
            </p:cNvPr>
            <p:cNvSpPr/>
            <p:nvPr/>
          </p:nvSpPr>
          <p:spPr>
            <a:xfrm>
              <a:off x="1808204"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07815B89-F44A-4AFE-A575-68126DB6ECFA}"/>
                </a:ext>
              </a:extLst>
            </p:cNvPr>
            <p:cNvSpPr/>
            <p:nvPr/>
          </p:nvSpPr>
          <p:spPr>
            <a:xfrm>
              <a:off x="2005911"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268E5F41-5481-4BB5-92C8-15683A9C1EB8}"/>
                </a:ext>
              </a:extLst>
            </p:cNvPr>
            <p:cNvSpPr/>
            <p:nvPr/>
          </p:nvSpPr>
          <p:spPr>
            <a:xfrm>
              <a:off x="1808204"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0EB81901-2A98-4FC1-87DB-5E52B3B92284}"/>
                </a:ext>
              </a:extLst>
            </p:cNvPr>
            <p:cNvSpPr/>
            <p:nvPr/>
          </p:nvSpPr>
          <p:spPr>
            <a:xfrm>
              <a:off x="2005911"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文本框 73">
            <a:extLst>
              <a:ext uri="{FF2B5EF4-FFF2-40B4-BE49-F238E27FC236}">
                <a16:creationId xmlns:a16="http://schemas.microsoft.com/office/drawing/2014/main" id="{5C7E0C21-E6C8-4446-9715-45695AA29673}"/>
              </a:ext>
            </a:extLst>
          </p:cNvPr>
          <p:cNvSpPr txBox="1"/>
          <p:nvPr/>
        </p:nvSpPr>
        <p:spPr>
          <a:xfrm>
            <a:off x="1369346" y="757876"/>
            <a:ext cx="1301959" cy="369332"/>
          </a:xfrm>
          <a:prstGeom prst="rect">
            <a:avLst/>
          </a:prstGeom>
          <a:solidFill>
            <a:schemeClr val="accent2"/>
          </a:solidFill>
        </p:spPr>
        <p:txBody>
          <a:bodyPr wrap="none" rtlCol="0">
            <a:spAutoFit/>
          </a:bodyPr>
          <a:lstStyle/>
          <a:p>
            <a:r>
              <a:rPr lang="en-US" altLang="zh-CN" dirty="0"/>
              <a:t>YIQ or YUV</a:t>
            </a:r>
            <a:endParaRPr lang="zh-CN" altLang="en-US" dirty="0"/>
          </a:p>
        </p:txBody>
      </p:sp>
      <p:cxnSp>
        <p:nvCxnSpPr>
          <p:cNvPr id="76" name="直接箭头连接符 75">
            <a:extLst>
              <a:ext uri="{FF2B5EF4-FFF2-40B4-BE49-F238E27FC236}">
                <a16:creationId xmlns:a16="http://schemas.microsoft.com/office/drawing/2014/main" id="{B113CBEF-6EF8-4FAD-920F-337705645001}"/>
              </a:ext>
            </a:extLst>
          </p:cNvPr>
          <p:cNvCxnSpPr>
            <a:cxnSpLocks/>
          </p:cNvCxnSpPr>
          <p:nvPr/>
        </p:nvCxnSpPr>
        <p:spPr>
          <a:xfrm>
            <a:off x="2671305" y="1690816"/>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3F740292-90C7-4A7A-8C19-94885A538625}"/>
                  </a:ext>
                </a:extLst>
              </p:cNvPr>
              <p:cNvSpPr txBox="1"/>
              <p:nvPr/>
            </p:nvSpPr>
            <p:spPr>
              <a:xfrm>
                <a:off x="2683980" y="1251462"/>
                <a:ext cx="827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m:oMathPara>
                </a14:m>
                <a:endParaRPr lang="zh-CN" altLang="en-US" dirty="0"/>
              </a:p>
            </p:txBody>
          </p:sp>
        </mc:Choice>
        <mc:Fallback xmlns="">
          <p:sp>
            <p:nvSpPr>
              <p:cNvPr id="77" name="文本框 76">
                <a:extLst>
                  <a:ext uri="{FF2B5EF4-FFF2-40B4-BE49-F238E27FC236}">
                    <a16:creationId xmlns:a16="http://schemas.microsoft.com/office/drawing/2014/main" id="{3F740292-90C7-4A7A-8C19-94885A538625}"/>
                  </a:ext>
                </a:extLst>
              </p:cNvPr>
              <p:cNvSpPr txBox="1">
                <a:spLocks noRot="1" noChangeAspect="1" noMove="1" noResize="1" noEditPoints="1" noAdjustHandles="1" noChangeArrowheads="1" noChangeShapeType="1" noTextEdit="1"/>
              </p:cNvSpPr>
              <p:nvPr/>
            </p:nvSpPr>
            <p:spPr>
              <a:xfrm>
                <a:off x="2683980" y="1251462"/>
                <a:ext cx="827855" cy="369332"/>
              </a:xfrm>
              <a:prstGeom prst="rect">
                <a:avLst/>
              </a:prstGeom>
              <a:blipFill>
                <a:blip r:embed="rId3"/>
                <a:stretch>
                  <a:fillRect b="-13115"/>
                </a:stretch>
              </a:blipFill>
            </p:spPr>
            <p:txBody>
              <a:bodyPr/>
              <a:lstStyle/>
              <a:p>
                <a:r>
                  <a:rPr lang="zh-CN" altLang="en-US">
                    <a:noFill/>
                  </a:rPr>
                  <a:t> </a:t>
                </a:r>
              </a:p>
            </p:txBody>
          </p:sp>
        </mc:Fallback>
      </mc:AlternateContent>
      <p:sp>
        <p:nvSpPr>
          <p:cNvPr id="79" name="文本框 78">
            <a:extLst>
              <a:ext uri="{FF2B5EF4-FFF2-40B4-BE49-F238E27FC236}">
                <a16:creationId xmlns:a16="http://schemas.microsoft.com/office/drawing/2014/main" id="{6DBE906A-7382-441D-B6A2-586F54A47B60}"/>
              </a:ext>
            </a:extLst>
          </p:cNvPr>
          <p:cNvSpPr txBox="1"/>
          <p:nvPr/>
        </p:nvSpPr>
        <p:spPr>
          <a:xfrm>
            <a:off x="2770734" y="1723767"/>
            <a:ext cx="654346" cy="369332"/>
          </a:xfrm>
          <a:prstGeom prst="rect">
            <a:avLst/>
          </a:prstGeom>
          <a:noFill/>
        </p:spPr>
        <p:txBody>
          <a:bodyPr wrap="none" rtlCol="0">
            <a:spAutoFit/>
          </a:bodyPr>
          <a:lstStyle/>
          <a:p>
            <a:r>
              <a:rPr lang="en-US" altLang="zh-CN" dirty="0"/>
              <a:t>8 x 8</a:t>
            </a:r>
            <a:endParaRPr lang="zh-CN" altLang="en-US" dirty="0"/>
          </a:p>
        </p:txBody>
      </p:sp>
      <p:sp>
        <p:nvSpPr>
          <p:cNvPr id="80" name="矩形: 圆角 79">
            <a:extLst>
              <a:ext uri="{FF2B5EF4-FFF2-40B4-BE49-F238E27FC236}">
                <a16:creationId xmlns:a16="http://schemas.microsoft.com/office/drawing/2014/main" id="{27D2CD93-CAEF-44B7-9437-D3563B542AB0}"/>
              </a:ext>
            </a:extLst>
          </p:cNvPr>
          <p:cNvSpPr/>
          <p:nvPr/>
        </p:nvSpPr>
        <p:spPr>
          <a:xfrm>
            <a:off x="3618471" y="1293343"/>
            <a:ext cx="1252151"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DCT</a:t>
            </a:r>
            <a:endParaRPr lang="zh-CN" altLang="en-US" sz="3200" dirty="0">
              <a:solidFill>
                <a:schemeClr val="tx1"/>
              </a:solidFill>
            </a:endParaRPr>
          </a:p>
        </p:txBody>
      </p:sp>
      <p:cxnSp>
        <p:nvCxnSpPr>
          <p:cNvPr id="81" name="直接箭头连接符 80">
            <a:extLst>
              <a:ext uri="{FF2B5EF4-FFF2-40B4-BE49-F238E27FC236}">
                <a16:creationId xmlns:a16="http://schemas.microsoft.com/office/drawing/2014/main" id="{292AE9A7-1053-49A4-AD74-9D9B13FD2E04}"/>
              </a:ext>
            </a:extLst>
          </p:cNvPr>
          <p:cNvCxnSpPr>
            <a:cxnSpLocks/>
          </p:cNvCxnSpPr>
          <p:nvPr/>
        </p:nvCxnSpPr>
        <p:spPr>
          <a:xfrm>
            <a:off x="4877829" y="1668162"/>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25004345-ABF1-423B-A7CE-415490805D4D}"/>
                  </a:ext>
                </a:extLst>
              </p:cNvPr>
              <p:cNvSpPr txBox="1"/>
              <p:nvPr/>
            </p:nvSpPr>
            <p:spPr>
              <a:xfrm>
                <a:off x="4890504" y="1228808"/>
                <a:ext cx="9468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zh-CN" altLang="en-US" dirty="0"/>
              </a:p>
            </p:txBody>
          </p:sp>
        </mc:Choice>
        <mc:Fallback xmlns="">
          <p:sp>
            <p:nvSpPr>
              <p:cNvPr id="82" name="文本框 81">
                <a:extLst>
                  <a:ext uri="{FF2B5EF4-FFF2-40B4-BE49-F238E27FC236}">
                    <a16:creationId xmlns:a16="http://schemas.microsoft.com/office/drawing/2014/main" id="{25004345-ABF1-423B-A7CE-415490805D4D}"/>
                  </a:ext>
                </a:extLst>
              </p:cNvPr>
              <p:cNvSpPr txBox="1">
                <a:spLocks noRot="1" noChangeAspect="1" noMove="1" noResize="1" noEditPoints="1" noAdjustHandles="1" noChangeArrowheads="1" noChangeShapeType="1" noTextEdit="1"/>
              </p:cNvSpPr>
              <p:nvPr/>
            </p:nvSpPr>
            <p:spPr>
              <a:xfrm>
                <a:off x="4890504" y="1228808"/>
                <a:ext cx="946862" cy="369332"/>
              </a:xfrm>
              <a:prstGeom prst="rect">
                <a:avLst/>
              </a:prstGeom>
              <a:blipFill>
                <a:blip r:embed="rId4"/>
                <a:stretch>
                  <a:fillRect b="-13333"/>
                </a:stretch>
              </a:blipFill>
            </p:spPr>
            <p:txBody>
              <a:bodyPr/>
              <a:lstStyle/>
              <a:p>
                <a:r>
                  <a:rPr lang="zh-CN" altLang="en-US">
                    <a:noFill/>
                  </a:rPr>
                  <a:t> </a:t>
                </a:r>
              </a:p>
            </p:txBody>
          </p:sp>
        </mc:Fallback>
      </mc:AlternateContent>
      <p:sp>
        <p:nvSpPr>
          <p:cNvPr id="84" name="矩形 83">
            <a:extLst>
              <a:ext uri="{FF2B5EF4-FFF2-40B4-BE49-F238E27FC236}">
                <a16:creationId xmlns:a16="http://schemas.microsoft.com/office/drawing/2014/main" id="{10084F69-4780-454F-9BF9-41256A9D9D75}"/>
              </a:ext>
            </a:extLst>
          </p:cNvPr>
          <p:cNvSpPr/>
          <p:nvPr/>
        </p:nvSpPr>
        <p:spPr>
          <a:xfrm>
            <a:off x="5252558" y="182674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a:extLst>
              <a:ext uri="{FF2B5EF4-FFF2-40B4-BE49-F238E27FC236}">
                <a16:creationId xmlns:a16="http://schemas.microsoft.com/office/drawing/2014/main" id="{C4D10896-CF41-4F4E-A657-B0D131802B31}"/>
              </a:ext>
            </a:extLst>
          </p:cNvPr>
          <p:cNvSpPr txBox="1"/>
          <p:nvPr/>
        </p:nvSpPr>
        <p:spPr>
          <a:xfrm>
            <a:off x="219274" y="759935"/>
            <a:ext cx="601447" cy="369332"/>
          </a:xfrm>
          <a:prstGeom prst="rect">
            <a:avLst/>
          </a:prstGeom>
          <a:solidFill>
            <a:schemeClr val="accent2"/>
          </a:solidFill>
        </p:spPr>
        <p:txBody>
          <a:bodyPr wrap="none" rtlCol="0">
            <a:spAutoFit/>
          </a:bodyPr>
          <a:lstStyle/>
          <a:p>
            <a:r>
              <a:rPr lang="en-US" altLang="zh-CN" dirty="0"/>
              <a:t>RGB</a:t>
            </a:r>
            <a:endParaRPr lang="zh-CN" altLang="en-US" dirty="0"/>
          </a:p>
        </p:txBody>
      </p:sp>
      <p:cxnSp>
        <p:nvCxnSpPr>
          <p:cNvPr id="131" name="直接箭头连接符 130">
            <a:extLst>
              <a:ext uri="{FF2B5EF4-FFF2-40B4-BE49-F238E27FC236}">
                <a16:creationId xmlns:a16="http://schemas.microsoft.com/office/drawing/2014/main" id="{D27EA087-D2D9-4F53-9AD6-A6E3FCFED217}"/>
              </a:ext>
            </a:extLst>
          </p:cNvPr>
          <p:cNvCxnSpPr>
            <a:stCxn id="129" idx="3"/>
          </p:cNvCxnSpPr>
          <p:nvPr/>
        </p:nvCxnSpPr>
        <p:spPr>
          <a:xfrm flipV="1">
            <a:off x="820721" y="942542"/>
            <a:ext cx="439669" cy="2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1"/>
          <p:cNvSpPr>
            <a:spLocks noChangeArrowheads="1"/>
          </p:cNvSpPr>
          <p:nvPr/>
        </p:nvSpPr>
        <p:spPr bwMode="auto">
          <a:xfrm>
            <a:off x="1260390" y="3315069"/>
            <a:ext cx="8420813" cy="2636603"/>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p:spPr>
        <p:txBody>
          <a:bodyPr vert="horz" wrap="square" lIns="0" tIns="0"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Y = 0.299R + 0.587G + 0.114B </a:t>
            </a:r>
            <a:endParaRPr kumimoji="0" lang="en-US" altLang="zh-CN" sz="24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U = -0.1687R - 0.3313G + 0.5B + 128 </a:t>
            </a:r>
            <a:endParaRPr kumimoji="0" lang="en-US" altLang="zh-CN" sz="24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V = 0.5R - 0.4187G - 0.0813B + 128 </a:t>
            </a:r>
            <a:endParaRPr kumimoji="0" lang="en-US" altLang="zh-CN" sz="24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a:solidFill>
                <a:srgbClr val="22222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R = Y + 1.402(V-128) </a:t>
            </a:r>
            <a:endParaRPr kumimoji="0" lang="en-US" altLang="zh-CN" sz="24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G = Y - 0.34414(U-128) - 0.71414(V-128) </a:t>
            </a:r>
            <a:endParaRPr kumimoji="0" lang="en-US" altLang="zh-CN" sz="24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B = Y + 1.772(U-128)</a:t>
            </a:r>
            <a:r>
              <a:rPr kumimoji="0" lang="zh-CN" altLang="zh-CN" sz="2400" b="0" i="0" u="none" strike="noStrike" cap="none" normalizeH="0" baseline="0" dirty="0">
                <a:ln>
                  <a:noFill/>
                </a:ln>
                <a:solidFill>
                  <a:schemeClr val="tx1"/>
                </a:solidFill>
                <a:effectLst/>
              </a:rPr>
              <a:t> </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6887099" y="1484870"/>
            <a:ext cx="2807179" cy="461665"/>
          </a:xfrm>
          <a:prstGeom prst="rect">
            <a:avLst/>
          </a:prstGeom>
        </p:spPr>
        <p:txBody>
          <a:bodyPr wrap="none">
            <a:spAutoFit/>
          </a:bodyPr>
          <a:lstStyle/>
          <a:p>
            <a:r>
              <a:rPr lang="en-US" altLang="zh-CN" sz="2400" dirty="0">
                <a:solidFill>
                  <a:srgbClr val="002855"/>
                </a:solidFill>
                <a:latin typeface="Lucida Sans Unicode" panose="020B0602030504020204" pitchFamily="34" charset="0"/>
              </a:rPr>
              <a:t>Y -</a:t>
            </a:r>
            <a:r>
              <a:rPr lang="zh-CN" altLang="en-US" sz="2400" dirty="0">
                <a:solidFill>
                  <a:srgbClr val="002855"/>
                </a:solidFill>
                <a:latin typeface="Lucida Sans Unicode" panose="020B0602030504020204" pitchFamily="34" charset="0"/>
              </a:rPr>
              <a:t>明亮度、灰阶值</a:t>
            </a:r>
            <a:endParaRPr lang="zh-CN" altLang="en-US" sz="2400" dirty="0"/>
          </a:p>
        </p:txBody>
      </p:sp>
      <p:sp>
        <p:nvSpPr>
          <p:cNvPr id="6" name="矩形 5"/>
          <p:cNvSpPr/>
          <p:nvPr/>
        </p:nvSpPr>
        <p:spPr>
          <a:xfrm>
            <a:off x="6887099" y="1950993"/>
            <a:ext cx="1768433" cy="461665"/>
          </a:xfrm>
          <a:prstGeom prst="rect">
            <a:avLst/>
          </a:prstGeom>
        </p:spPr>
        <p:txBody>
          <a:bodyPr wrap="none">
            <a:spAutoFit/>
          </a:bodyPr>
          <a:lstStyle/>
          <a:p>
            <a:r>
              <a:rPr lang="en-US" altLang="zh-CN" sz="2400" dirty="0">
                <a:solidFill>
                  <a:srgbClr val="002855"/>
                </a:solidFill>
                <a:latin typeface="Lucida Sans Unicode" panose="020B0602030504020204" pitchFamily="34" charset="0"/>
              </a:rPr>
              <a:t>U – </a:t>
            </a:r>
            <a:r>
              <a:rPr lang="zh-CN" altLang="en-US" sz="2400" dirty="0">
                <a:solidFill>
                  <a:srgbClr val="002855"/>
                </a:solidFill>
                <a:latin typeface="Lucida Sans Unicode" panose="020B0602030504020204" pitchFamily="34" charset="0"/>
              </a:rPr>
              <a:t>蓝 色度</a:t>
            </a:r>
            <a:endParaRPr lang="zh-CN" altLang="en-US" sz="2400" dirty="0"/>
          </a:p>
        </p:txBody>
      </p:sp>
      <p:sp>
        <p:nvSpPr>
          <p:cNvPr id="89" name="矩形 88"/>
          <p:cNvSpPr/>
          <p:nvPr/>
        </p:nvSpPr>
        <p:spPr>
          <a:xfrm>
            <a:off x="6889364" y="2417116"/>
            <a:ext cx="1757212" cy="461665"/>
          </a:xfrm>
          <a:prstGeom prst="rect">
            <a:avLst/>
          </a:prstGeom>
        </p:spPr>
        <p:txBody>
          <a:bodyPr wrap="none">
            <a:spAutoFit/>
          </a:bodyPr>
          <a:lstStyle/>
          <a:p>
            <a:r>
              <a:rPr lang="en-US" altLang="zh-CN" sz="2400" dirty="0">
                <a:solidFill>
                  <a:srgbClr val="002855"/>
                </a:solidFill>
                <a:latin typeface="Lucida Sans Unicode" panose="020B0602030504020204" pitchFamily="34" charset="0"/>
              </a:rPr>
              <a:t>V – </a:t>
            </a:r>
            <a:r>
              <a:rPr lang="zh-CN" altLang="en-US" sz="2400" dirty="0">
                <a:solidFill>
                  <a:srgbClr val="002855"/>
                </a:solidFill>
                <a:latin typeface="Lucida Sans Unicode" panose="020B0602030504020204" pitchFamily="34" charset="0"/>
              </a:rPr>
              <a:t>红 色度</a:t>
            </a:r>
          </a:p>
        </p:txBody>
      </p:sp>
      <p:sp>
        <p:nvSpPr>
          <p:cNvPr id="41" name="矩形 40"/>
          <p:cNvSpPr/>
          <p:nvPr/>
        </p:nvSpPr>
        <p:spPr>
          <a:xfrm>
            <a:off x="1295977" y="2312774"/>
            <a:ext cx="328936" cy="369332"/>
          </a:xfrm>
          <a:prstGeom prst="rect">
            <a:avLst/>
          </a:prstGeom>
        </p:spPr>
        <p:txBody>
          <a:bodyPr wrap="none">
            <a:spAutoFit/>
          </a:bodyPr>
          <a:lstStyle/>
          <a:p>
            <a:r>
              <a:rPr lang="en-US" altLang="zh-CN" dirty="0">
                <a:solidFill>
                  <a:srgbClr val="002855"/>
                </a:solidFill>
                <a:latin typeface="Lucida Sans Unicode" panose="020B0602030504020204" pitchFamily="34" charset="0"/>
              </a:rPr>
              <a:t>Y</a:t>
            </a:r>
            <a:endParaRPr lang="zh-CN" altLang="en-US" dirty="0"/>
          </a:p>
        </p:txBody>
      </p:sp>
      <p:sp>
        <p:nvSpPr>
          <p:cNvPr id="42" name="矩形 41"/>
          <p:cNvSpPr/>
          <p:nvPr/>
        </p:nvSpPr>
        <p:spPr>
          <a:xfrm>
            <a:off x="2398565" y="2156447"/>
            <a:ext cx="344966" cy="369332"/>
          </a:xfrm>
          <a:prstGeom prst="rect">
            <a:avLst/>
          </a:prstGeom>
        </p:spPr>
        <p:txBody>
          <a:bodyPr wrap="none">
            <a:spAutoFit/>
          </a:bodyPr>
          <a:lstStyle/>
          <a:p>
            <a:r>
              <a:rPr lang="en-US" altLang="zh-CN" dirty="0">
                <a:solidFill>
                  <a:srgbClr val="002855"/>
                </a:solidFill>
                <a:latin typeface="Lucida Sans Unicode" panose="020B0602030504020204" pitchFamily="34" charset="0"/>
              </a:rPr>
              <a:t>U</a:t>
            </a:r>
            <a:endParaRPr lang="zh-CN" altLang="en-US" dirty="0"/>
          </a:p>
        </p:txBody>
      </p:sp>
      <p:sp>
        <p:nvSpPr>
          <p:cNvPr id="43" name="矩形 42"/>
          <p:cNvSpPr/>
          <p:nvPr/>
        </p:nvSpPr>
        <p:spPr>
          <a:xfrm>
            <a:off x="2561758" y="1086362"/>
            <a:ext cx="325730" cy="369332"/>
          </a:xfrm>
          <a:prstGeom prst="rect">
            <a:avLst/>
          </a:prstGeom>
        </p:spPr>
        <p:txBody>
          <a:bodyPr wrap="none">
            <a:spAutoFit/>
          </a:bodyPr>
          <a:lstStyle/>
          <a:p>
            <a:r>
              <a:rPr lang="en-US" altLang="zh-CN" dirty="0"/>
              <a:t>V</a:t>
            </a:r>
            <a:endParaRPr lang="zh-CN" altLang="en-US" dirty="0"/>
          </a:p>
        </p:txBody>
      </p:sp>
      <p:sp>
        <p:nvSpPr>
          <p:cNvPr id="44" name="矩形 43"/>
          <p:cNvSpPr/>
          <p:nvPr/>
        </p:nvSpPr>
        <p:spPr>
          <a:xfrm>
            <a:off x="1181540" y="2697723"/>
            <a:ext cx="3720890" cy="369332"/>
          </a:xfrm>
          <a:prstGeom prst="rect">
            <a:avLst/>
          </a:prstGeom>
        </p:spPr>
        <p:txBody>
          <a:bodyPr wrap="none">
            <a:spAutoFit/>
          </a:bodyPr>
          <a:lstStyle/>
          <a:p>
            <a:r>
              <a:rPr lang="en-US" altLang="zh-CN" dirty="0"/>
              <a:t>8x8</a:t>
            </a:r>
            <a:r>
              <a:rPr lang="zh-CN" altLang="en-US" dirty="0"/>
              <a:t>、</a:t>
            </a:r>
            <a:r>
              <a:rPr lang="en-US" altLang="zh-CN" dirty="0"/>
              <a:t>8x16</a:t>
            </a:r>
            <a:r>
              <a:rPr lang="zh-CN" altLang="en-US" dirty="0"/>
              <a:t>、</a:t>
            </a:r>
            <a:r>
              <a:rPr lang="en-US" altLang="zh-CN" dirty="0"/>
              <a:t>16x8 </a:t>
            </a:r>
            <a:r>
              <a:rPr lang="zh-CN" altLang="en-US" dirty="0"/>
              <a:t>或</a:t>
            </a:r>
            <a:r>
              <a:rPr lang="en-US" altLang="zh-CN" dirty="0"/>
              <a:t> 16x16 </a:t>
            </a:r>
            <a:r>
              <a:rPr lang="zh-CN" altLang="en-US" dirty="0"/>
              <a:t>个</a:t>
            </a:r>
            <a:r>
              <a:rPr lang="en-US" altLang="zh-CN" dirty="0"/>
              <a:t>MCU </a:t>
            </a:r>
            <a:endParaRPr lang="zh-CN" altLang="en-US" dirty="0"/>
          </a:p>
        </p:txBody>
      </p:sp>
    </p:spTree>
    <p:extLst>
      <p:ext uri="{BB962C8B-B14F-4D97-AF65-F5344CB8AC3E}">
        <p14:creationId xmlns:p14="http://schemas.microsoft.com/office/powerpoint/2010/main" val="206989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DE2F6954-B130-4C2A-B78A-5D9CDE769F37}"/>
              </a:ext>
            </a:extLst>
          </p:cNvPr>
          <p:cNvGrpSpPr/>
          <p:nvPr/>
        </p:nvGrpSpPr>
        <p:grpSpPr>
          <a:xfrm>
            <a:off x="-25898" y="2476449"/>
            <a:ext cx="7100338" cy="2967823"/>
            <a:chOff x="356260" y="3098337"/>
            <a:chExt cx="6718179" cy="2345935"/>
          </a:xfrm>
        </p:grpSpPr>
        <p:cxnSp>
          <p:nvCxnSpPr>
            <p:cNvPr id="44" name="直接箭头连接符 43">
              <a:extLst>
                <a:ext uri="{FF2B5EF4-FFF2-40B4-BE49-F238E27FC236}">
                  <a16:creationId xmlns:a16="http://schemas.microsoft.com/office/drawing/2014/main" id="{6D2A5D0F-D140-42E1-A25B-9813D3C0853B}"/>
                </a:ext>
              </a:extLst>
            </p:cNvPr>
            <p:cNvCxnSpPr>
              <a:stCxn id="42" idx="0"/>
            </p:cNvCxnSpPr>
            <p:nvPr/>
          </p:nvCxnSpPr>
          <p:spPr>
            <a:xfrm flipV="1">
              <a:off x="1361776" y="4000662"/>
              <a:ext cx="384788" cy="1443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51419DC-85EA-4B5A-84CD-3F7FD3FAA000}"/>
                </a:ext>
              </a:extLst>
            </p:cNvPr>
            <p:cNvGrpSpPr/>
            <p:nvPr/>
          </p:nvGrpSpPr>
          <p:grpSpPr>
            <a:xfrm>
              <a:off x="356260" y="3098337"/>
              <a:ext cx="6718179" cy="2042969"/>
              <a:chOff x="2559132" y="1932109"/>
              <a:chExt cx="4684118" cy="1107974"/>
            </a:xfrm>
          </p:grpSpPr>
          <p:pic>
            <p:nvPicPr>
              <p:cNvPr id="2" name="图片 1">
                <a:extLst>
                  <a:ext uri="{FF2B5EF4-FFF2-40B4-BE49-F238E27FC236}">
                    <a16:creationId xmlns:a16="http://schemas.microsoft.com/office/drawing/2014/main" id="{C3C9B623-05BB-4560-B13A-1C55F09FB170}"/>
                  </a:ext>
                </a:extLst>
              </p:cNvPr>
              <p:cNvPicPr>
                <a:picLocks noChangeAspect="1"/>
              </p:cNvPicPr>
              <p:nvPr/>
            </p:nvPicPr>
            <p:blipFill rotWithShape="1">
              <a:blip r:embed="rId3">
                <a:extLst>
                  <a:ext uri="{28A0092B-C50C-407E-A947-70E740481C1C}">
                    <a14:useLocalDpi xmlns:a14="http://schemas.microsoft.com/office/drawing/2010/main" val="0"/>
                  </a:ext>
                </a:extLst>
              </a:blip>
              <a:srcRect l="23777" t="3594" r="18706" b="76488"/>
              <a:stretch/>
            </p:blipFill>
            <p:spPr>
              <a:xfrm>
                <a:off x="2559132" y="1932109"/>
                <a:ext cx="4684118" cy="1107974"/>
              </a:xfrm>
              <a:prstGeom prst="rect">
                <a:avLst/>
              </a:prstGeom>
            </p:spPr>
          </p:pic>
          <p:sp>
            <p:nvSpPr>
              <p:cNvPr id="3" name="矩形 2">
                <a:extLst>
                  <a:ext uri="{FF2B5EF4-FFF2-40B4-BE49-F238E27FC236}">
                    <a16:creationId xmlns:a16="http://schemas.microsoft.com/office/drawing/2014/main" id="{CC68C493-2E17-481E-A0FE-19FDDE6305A1}"/>
                  </a:ext>
                </a:extLst>
              </p:cNvPr>
              <p:cNvSpPr/>
              <p:nvPr/>
            </p:nvSpPr>
            <p:spPr>
              <a:xfrm>
                <a:off x="3903256" y="2131970"/>
                <a:ext cx="427744" cy="1512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5DE64B1-7F13-4868-8DBD-66D2C0A57A41}"/>
                  </a:ext>
                </a:extLst>
              </p:cNvPr>
              <p:cNvSpPr/>
              <p:nvPr/>
            </p:nvSpPr>
            <p:spPr>
              <a:xfrm>
                <a:off x="4375474" y="2289144"/>
                <a:ext cx="427744" cy="15123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7D782E3-CD38-49CB-8325-7661BABF2A7D}"/>
                  </a:ext>
                </a:extLst>
              </p:cNvPr>
              <p:cNvSpPr/>
              <p:nvPr/>
            </p:nvSpPr>
            <p:spPr>
              <a:xfrm>
                <a:off x="4376291" y="2126032"/>
                <a:ext cx="427744" cy="1512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a:extLst>
                <a:ext uri="{FF2B5EF4-FFF2-40B4-BE49-F238E27FC236}">
                  <a16:creationId xmlns:a16="http://schemas.microsoft.com/office/drawing/2014/main" id="{8A9D4560-5B2F-4E93-A75E-02D9E70F7667}"/>
                </a:ext>
              </a:extLst>
            </p:cNvPr>
            <p:cNvSpPr/>
            <p:nvPr/>
          </p:nvSpPr>
          <p:spPr>
            <a:xfrm>
              <a:off x="3637522" y="3466855"/>
              <a:ext cx="1681100" cy="2788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51BE677-1FDF-4420-BC45-9312A7142B84}"/>
                </a:ext>
              </a:extLst>
            </p:cNvPr>
            <p:cNvSpPr/>
            <p:nvPr/>
          </p:nvSpPr>
          <p:spPr>
            <a:xfrm>
              <a:off x="5380140" y="3462306"/>
              <a:ext cx="613490" cy="2788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C63DD20-CC75-4D58-829D-91317E837266}"/>
                </a:ext>
              </a:extLst>
            </p:cNvPr>
            <p:cNvSpPr/>
            <p:nvPr/>
          </p:nvSpPr>
          <p:spPr>
            <a:xfrm>
              <a:off x="6029286" y="3459747"/>
              <a:ext cx="285544" cy="2788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6C372731-A59B-4585-926E-7EBBC6D8470F}"/>
                </a:ext>
              </a:extLst>
            </p:cNvPr>
            <p:cNvSpPr/>
            <p:nvPr/>
          </p:nvSpPr>
          <p:spPr>
            <a:xfrm>
              <a:off x="6375017" y="3455906"/>
              <a:ext cx="613490" cy="2788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15F386B-DF52-4F21-B327-73F9246C614E}"/>
                </a:ext>
              </a:extLst>
            </p:cNvPr>
            <p:cNvSpPr/>
            <p:nvPr/>
          </p:nvSpPr>
          <p:spPr>
            <a:xfrm>
              <a:off x="1652747" y="3787312"/>
              <a:ext cx="613490" cy="241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84A0F668-0400-4968-8C71-B3C5A8EE072E}"/>
                </a:ext>
              </a:extLst>
            </p:cNvPr>
            <p:cNvSpPr/>
            <p:nvPr/>
          </p:nvSpPr>
          <p:spPr>
            <a:xfrm>
              <a:off x="2304306" y="3787313"/>
              <a:ext cx="253543" cy="241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7736608F-B2A2-45E7-8780-0F74AE360375}"/>
                </a:ext>
              </a:extLst>
            </p:cNvPr>
            <p:cNvSpPr/>
            <p:nvPr/>
          </p:nvSpPr>
          <p:spPr>
            <a:xfrm>
              <a:off x="2644012" y="3787312"/>
              <a:ext cx="253543" cy="241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204E2A3D-81AE-4C66-B76A-06BF07EDD790}"/>
              </a:ext>
            </a:extLst>
          </p:cNvPr>
          <p:cNvSpPr/>
          <p:nvPr/>
        </p:nvSpPr>
        <p:spPr>
          <a:xfrm>
            <a:off x="166584" y="198073"/>
            <a:ext cx="3709670" cy="461665"/>
          </a:xfrm>
          <a:prstGeom prst="rect">
            <a:avLst/>
          </a:prstGeom>
          <a:solidFill>
            <a:schemeClr val="accent4">
              <a:lumMod val="20000"/>
              <a:lumOff val="80000"/>
            </a:schemeClr>
          </a:solidFill>
          <a:ln>
            <a:solidFill>
              <a:schemeClr val="accent1"/>
            </a:solidFill>
          </a:ln>
          <a:effectLst>
            <a:outerShdw blurRad="50800" dist="38100" dir="2700000" algn="tl" rotWithShape="0">
              <a:prstClr val="black">
                <a:alpha val="40000"/>
              </a:prstClr>
            </a:outerShdw>
          </a:effectLst>
        </p:spPr>
        <p:txBody>
          <a:bodyPr wrap="none">
            <a:spAutoFit/>
          </a:bodyPr>
          <a:lstStyle/>
          <a:p>
            <a:r>
              <a:rPr lang="fr-FR" altLang="zh-CN" sz="2400" kern="0" dirty="0">
                <a:latin typeface="Arial" panose="020B0604020202020204" pitchFamily="34" charset="0"/>
                <a:ea typeface="微软雅黑" panose="020B0503020204020204" pitchFamily="34" charset="-122"/>
              </a:rPr>
              <a:t>JFIF </a:t>
            </a:r>
            <a:r>
              <a:rPr lang="en-US" altLang="zh-CN" sz="2400" kern="0" dirty="0">
                <a:latin typeface="Arial" panose="020B0604020202020204" pitchFamily="34" charset="0"/>
                <a:ea typeface="微软雅黑" panose="020B0503020204020204" pitchFamily="34" charset="-122"/>
              </a:rPr>
              <a:t>A</a:t>
            </a:r>
            <a:r>
              <a:rPr lang="fr-FR" altLang="zh-CN" sz="2400" kern="0" dirty="0">
                <a:latin typeface="Arial" panose="020B0604020202020204" pitchFamily="34" charset="0"/>
                <a:ea typeface="微软雅黑" panose="020B0503020204020204" pitchFamily="34" charset="-122"/>
              </a:rPr>
              <a:t>pplication Segment</a:t>
            </a:r>
            <a:endParaRPr lang="zh-CN" altLang="en-US" sz="2400" dirty="0"/>
          </a:p>
        </p:txBody>
      </p:sp>
      <p:sp>
        <p:nvSpPr>
          <p:cNvPr id="7" name="矩形 6">
            <a:extLst>
              <a:ext uri="{FF2B5EF4-FFF2-40B4-BE49-F238E27FC236}">
                <a16:creationId xmlns:a16="http://schemas.microsoft.com/office/drawing/2014/main" id="{F47D3D7F-975A-448D-AA6B-10DFEB399027}"/>
              </a:ext>
            </a:extLst>
          </p:cNvPr>
          <p:cNvSpPr/>
          <p:nvPr/>
        </p:nvSpPr>
        <p:spPr>
          <a:xfrm>
            <a:off x="1365049" y="1251677"/>
            <a:ext cx="1697901" cy="923330"/>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段长度</a:t>
            </a:r>
            <a:endParaRPr lang="fr-FR" altLang="zh-CN" kern="0" dirty="0">
              <a:latin typeface="Arial" panose="020B0604020202020204" pitchFamily="34" charset="0"/>
              <a:ea typeface="微软雅黑" panose="020B0503020204020204" pitchFamily="34" charset="-122"/>
            </a:endParaRPr>
          </a:p>
          <a:p>
            <a:r>
              <a:rPr lang="fr-FR" altLang="zh-CN" kern="0" dirty="0">
                <a:latin typeface="Arial" panose="020B0604020202020204" pitchFamily="34" charset="0"/>
                <a:ea typeface="微软雅黑" panose="020B0503020204020204" pitchFamily="34" charset="-122"/>
              </a:rPr>
              <a:t>segment legth </a:t>
            </a:r>
          </a:p>
          <a:p>
            <a:r>
              <a:rPr lang="fr-FR" altLang="zh-CN" kern="0" dirty="0">
                <a:latin typeface="Arial" panose="020B0604020202020204" pitchFamily="34" charset="0"/>
                <a:ea typeface="微软雅黑" panose="020B0503020204020204" pitchFamily="34" charset="-122"/>
              </a:rPr>
              <a:t>00 10 H = 16 </a:t>
            </a:r>
            <a:endParaRPr lang="zh-CN" altLang="en-US" dirty="0"/>
          </a:p>
        </p:txBody>
      </p:sp>
      <p:cxnSp>
        <p:nvCxnSpPr>
          <p:cNvPr id="9" name="直接箭头连接符 8">
            <a:extLst>
              <a:ext uri="{FF2B5EF4-FFF2-40B4-BE49-F238E27FC236}">
                <a16:creationId xmlns:a16="http://schemas.microsoft.com/office/drawing/2014/main" id="{272D81D8-0145-455C-A04A-DE991C20263D}"/>
              </a:ext>
            </a:extLst>
          </p:cNvPr>
          <p:cNvCxnSpPr>
            <a:cxnSpLocks/>
          </p:cNvCxnSpPr>
          <p:nvPr/>
        </p:nvCxnSpPr>
        <p:spPr>
          <a:xfrm>
            <a:off x="2323360" y="2069938"/>
            <a:ext cx="582070" cy="898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E766966E-CE63-443E-B3CC-CA39B60B5233}"/>
              </a:ext>
            </a:extLst>
          </p:cNvPr>
          <p:cNvSpPr/>
          <p:nvPr/>
        </p:nvSpPr>
        <p:spPr>
          <a:xfrm>
            <a:off x="3186957" y="1217572"/>
            <a:ext cx="1813317" cy="923330"/>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标识</a:t>
            </a:r>
            <a:endParaRPr lang="fr-FR" altLang="zh-CN" kern="0" dirty="0">
              <a:latin typeface="Arial" panose="020B0604020202020204" pitchFamily="34" charset="0"/>
              <a:ea typeface="微软雅黑" panose="020B0503020204020204" pitchFamily="34" charset="-122"/>
            </a:endParaRPr>
          </a:p>
          <a:p>
            <a:r>
              <a:rPr lang="fr-FR" altLang="zh-CN" kern="0" dirty="0">
                <a:latin typeface="Arial" panose="020B0604020202020204" pitchFamily="34" charset="0"/>
                <a:ea typeface="微软雅黑" panose="020B0503020204020204" pitchFamily="34" charset="-122"/>
              </a:rPr>
              <a:t>identifier</a:t>
            </a:r>
          </a:p>
          <a:p>
            <a:r>
              <a:rPr lang="fr-FR" altLang="zh-CN" kern="0" dirty="0">
                <a:latin typeface="Arial" panose="020B0604020202020204" pitchFamily="34" charset="0"/>
                <a:ea typeface="微软雅黑" panose="020B0503020204020204" pitchFamily="34" charset="-122"/>
              </a:rPr>
              <a:t>4A 46 49 46 </a:t>
            </a:r>
            <a:r>
              <a:rPr lang="fr-FR" altLang="zh-CN" kern="0" dirty="0">
                <a:solidFill>
                  <a:srgbClr val="FF0000"/>
                </a:solidFill>
                <a:latin typeface="Arial" panose="020B0604020202020204" pitchFamily="34" charset="0"/>
                <a:ea typeface="微软雅黑" panose="020B0503020204020204" pitchFamily="34" charset="-122"/>
              </a:rPr>
              <a:t>00</a:t>
            </a:r>
            <a:r>
              <a:rPr lang="fr-FR" altLang="zh-CN" kern="0" dirty="0">
                <a:latin typeface="Arial" panose="020B0604020202020204" pitchFamily="34" charset="0"/>
                <a:ea typeface="微软雅黑" panose="020B0503020204020204" pitchFamily="34" charset="-122"/>
              </a:rPr>
              <a:t> </a:t>
            </a:r>
            <a:endParaRPr lang="zh-CN" altLang="en-US" dirty="0"/>
          </a:p>
        </p:txBody>
      </p:sp>
      <p:sp>
        <p:nvSpPr>
          <p:cNvPr id="16" name="矩形 15">
            <a:extLst>
              <a:ext uri="{FF2B5EF4-FFF2-40B4-BE49-F238E27FC236}">
                <a16:creationId xmlns:a16="http://schemas.microsoft.com/office/drawing/2014/main" id="{9E039BE5-5D9C-47BC-9145-E2F002F044DD}"/>
              </a:ext>
            </a:extLst>
          </p:cNvPr>
          <p:cNvSpPr/>
          <p:nvPr/>
        </p:nvSpPr>
        <p:spPr>
          <a:xfrm>
            <a:off x="4471846" y="1183787"/>
            <a:ext cx="774571" cy="369332"/>
          </a:xfrm>
          <a:prstGeom prst="rect">
            <a:avLst/>
          </a:prstGeom>
        </p:spPr>
        <p:txBody>
          <a:bodyPr wrap="none">
            <a:spAutoFit/>
          </a:bodyPr>
          <a:lstStyle/>
          <a:p>
            <a:r>
              <a:rPr lang="fr-FR" altLang="zh-CN" kern="0" dirty="0">
                <a:solidFill>
                  <a:srgbClr val="FF0000"/>
                </a:solidFill>
                <a:latin typeface="Arial" panose="020B0604020202020204" pitchFamily="34" charset="0"/>
                <a:ea typeface="微软雅黑" panose="020B0503020204020204" pitchFamily="34" charset="-122"/>
              </a:rPr>
              <a:t>APP0</a:t>
            </a:r>
            <a:endParaRPr lang="zh-CN" altLang="en-US" dirty="0">
              <a:solidFill>
                <a:srgbClr val="FF0000"/>
              </a:solidFill>
            </a:endParaRPr>
          </a:p>
        </p:txBody>
      </p:sp>
      <p:cxnSp>
        <p:nvCxnSpPr>
          <p:cNvPr id="18" name="直接箭头连接符 17">
            <a:extLst>
              <a:ext uri="{FF2B5EF4-FFF2-40B4-BE49-F238E27FC236}">
                <a16:creationId xmlns:a16="http://schemas.microsoft.com/office/drawing/2014/main" id="{9A6330F2-B7F8-4AA3-8C75-D30FEB7B2026}"/>
              </a:ext>
            </a:extLst>
          </p:cNvPr>
          <p:cNvCxnSpPr>
            <a:cxnSpLocks/>
            <a:stCxn id="15" idx="2"/>
          </p:cNvCxnSpPr>
          <p:nvPr/>
        </p:nvCxnSpPr>
        <p:spPr>
          <a:xfrm>
            <a:off x="4093616" y="2140902"/>
            <a:ext cx="65442" cy="771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6CC4648-0BCD-458A-AB5C-111AADED0673}"/>
              </a:ext>
            </a:extLst>
          </p:cNvPr>
          <p:cNvCxnSpPr>
            <a:cxnSpLocks/>
            <a:stCxn id="10" idx="2"/>
          </p:cNvCxnSpPr>
          <p:nvPr/>
        </p:nvCxnSpPr>
        <p:spPr>
          <a:xfrm>
            <a:off x="4869536" y="2122610"/>
            <a:ext cx="215607" cy="771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3646B552-D3F3-4331-8514-A12C543FB00C}"/>
              </a:ext>
            </a:extLst>
          </p:cNvPr>
          <p:cNvSpPr/>
          <p:nvPr/>
        </p:nvSpPr>
        <p:spPr>
          <a:xfrm>
            <a:off x="5439768" y="1037210"/>
            <a:ext cx="1441420" cy="923330"/>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版本</a:t>
            </a:r>
            <a:endParaRPr lang="fr-FR" altLang="zh-CN" kern="0" dirty="0">
              <a:latin typeface="Arial" panose="020B0604020202020204" pitchFamily="34" charset="0"/>
              <a:ea typeface="微软雅黑" panose="020B0503020204020204" pitchFamily="34" charset="-122"/>
            </a:endParaRPr>
          </a:p>
          <a:p>
            <a:r>
              <a:rPr lang="fr-FR" altLang="zh-CN" kern="0" dirty="0">
                <a:latin typeface="Arial" panose="020B0604020202020204" pitchFamily="34" charset="0"/>
                <a:ea typeface="微软雅黑" panose="020B0503020204020204" pitchFamily="34" charset="-122"/>
              </a:rPr>
              <a:t>version 1.01</a:t>
            </a:r>
          </a:p>
          <a:p>
            <a:r>
              <a:rPr lang="fr-FR" altLang="zh-CN" kern="0" dirty="0">
                <a:latin typeface="Arial" panose="020B0604020202020204" pitchFamily="34" charset="0"/>
                <a:ea typeface="微软雅黑" panose="020B0503020204020204" pitchFamily="34" charset="-122"/>
              </a:rPr>
              <a:t>01 01 </a:t>
            </a:r>
          </a:p>
        </p:txBody>
      </p:sp>
      <p:cxnSp>
        <p:nvCxnSpPr>
          <p:cNvPr id="24" name="直接箭头连接符 23">
            <a:extLst>
              <a:ext uri="{FF2B5EF4-FFF2-40B4-BE49-F238E27FC236}">
                <a16:creationId xmlns:a16="http://schemas.microsoft.com/office/drawing/2014/main" id="{6A407BB9-135B-4F5A-AE29-D9BEF0AB8CA3}"/>
              </a:ext>
            </a:extLst>
          </p:cNvPr>
          <p:cNvCxnSpPr>
            <a:cxnSpLocks/>
          </p:cNvCxnSpPr>
          <p:nvPr/>
        </p:nvCxnSpPr>
        <p:spPr>
          <a:xfrm flipH="1">
            <a:off x="5584871" y="1885591"/>
            <a:ext cx="267746" cy="1103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61BA5031-5A2E-4CE4-99FB-0CECEE59796A}"/>
              </a:ext>
            </a:extLst>
          </p:cNvPr>
          <p:cNvSpPr/>
          <p:nvPr/>
        </p:nvSpPr>
        <p:spPr>
          <a:xfrm>
            <a:off x="6881188" y="712101"/>
            <a:ext cx="2800767" cy="646331"/>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在</a:t>
            </a:r>
            <a:r>
              <a:rPr lang="en-US" altLang="zh-CN" kern="0" dirty="0">
                <a:latin typeface="Arial" panose="020B0604020202020204" pitchFamily="34" charset="0"/>
                <a:ea typeface="微软雅黑" panose="020B0503020204020204" pitchFamily="34" charset="-122"/>
              </a:rPr>
              <a:t>X</a:t>
            </a:r>
            <a:r>
              <a:rPr lang="zh-CN" altLang="en-US" kern="0" dirty="0">
                <a:latin typeface="Arial" panose="020B0604020202020204" pitchFamily="34" charset="0"/>
                <a:ea typeface="微软雅黑" panose="020B0503020204020204" pitchFamily="34" charset="-122"/>
              </a:rPr>
              <a:t>轴和</a:t>
            </a:r>
            <a:r>
              <a:rPr lang="en-US" altLang="zh-CN" kern="0" dirty="0">
                <a:latin typeface="Arial" panose="020B0604020202020204" pitchFamily="34" charset="0"/>
                <a:ea typeface="微软雅黑" panose="020B0503020204020204" pitchFamily="34" charset="-122"/>
              </a:rPr>
              <a:t>Y</a:t>
            </a:r>
            <a:r>
              <a:rPr lang="zh-CN" altLang="en-US" kern="0" dirty="0">
                <a:latin typeface="Arial" panose="020B0604020202020204" pitchFamily="34" charset="0"/>
                <a:ea typeface="微软雅黑" panose="020B0503020204020204" pitchFamily="34" charset="-122"/>
              </a:rPr>
              <a:t>轴上的密度单位</a:t>
            </a:r>
            <a:endParaRPr lang="fr-FR" altLang="zh-CN" kern="0" dirty="0">
              <a:latin typeface="Arial" panose="020B0604020202020204" pitchFamily="34" charset="0"/>
              <a:ea typeface="微软雅黑" panose="020B0503020204020204" pitchFamily="34" charset="-122"/>
            </a:endParaRPr>
          </a:p>
          <a:p>
            <a:r>
              <a:rPr lang="fr-FR" altLang="zh-CN" kern="0" dirty="0">
                <a:latin typeface="Arial" panose="020B0604020202020204" pitchFamily="34" charset="0"/>
                <a:ea typeface="微软雅黑" panose="020B0503020204020204" pitchFamily="34" charset="-122"/>
              </a:rPr>
              <a:t>01</a:t>
            </a:r>
          </a:p>
        </p:txBody>
      </p:sp>
      <p:sp>
        <p:nvSpPr>
          <p:cNvPr id="28" name="矩形 27">
            <a:extLst>
              <a:ext uri="{FF2B5EF4-FFF2-40B4-BE49-F238E27FC236}">
                <a16:creationId xmlns:a16="http://schemas.microsoft.com/office/drawing/2014/main" id="{404A8A75-FBDA-437B-8A08-2F38AC38CA3D}"/>
              </a:ext>
            </a:extLst>
          </p:cNvPr>
          <p:cNvSpPr/>
          <p:nvPr/>
        </p:nvSpPr>
        <p:spPr>
          <a:xfrm>
            <a:off x="7079761" y="1627970"/>
            <a:ext cx="5112239" cy="830997"/>
          </a:xfrm>
          <a:prstGeom prst="rect">
            <a:avLst/>
          </a:prstGeom>
        </p:spPr>
        <p:txBody>
          <a:bodyPr wrap="square">
            <a:spAutoFit/>
          </a:bodyPr>
          <a:lstStyle/>
          <a:p>
            <a:r>
              <a:rPr lang="en-US" altLang="zh-CN" sz="1600" dirty="0"/>
              <a:t>units = 0: </a:t>
            </a:r>
            <a:r>
              <a:rPr lang="zh-CN" altLang="en-US" sz="1600" dirty="0"/>
              <a:t>没有单位</a:t>
            </a:r>
            <a:r>
              <a:rPr lang="en-US" altLang="zh-CN" sz="1600" dirty="0"/>
              <a:t>, X</a:t>
            </a:r>
            <a:r>
              <a:rPr lang="zh-CN" altLang="en-US" sz="1600" dirty="0"/>
              <a:t>和</a:t>
            </a:r>
            <a:r>
              <a:rPr lang="en-US" altLang="zh-CN" sz="1600" dirty="0"/>
              <a:t>Y</a:t>
            </a:r>
            <a:r>
              <a:rPr lang="zh-CN" altLang="en-US" sz="1600" dirty="0"/>
              <a:t>指定像素宽高比</a:t>
            </a:r>
            <a:endParaRPr lang="en-US" altLang="zh-CN" sz="1600" dirty="0"/>
          </a:p>
          <a:p>
            <a:r>
              <a:rPr lang="en-US" altLang="zh-CN" sz="1600" dirty="0"/>
              <a:t>units = 1: X</a:t>
            </a:r>
            <a:r>
              <a:rPr lang="zh-CN" altLang="en-US" sz="1600" dirty="0"/>
              <a:t>和</a:t>
            </a:r>
            <a:r>
              <a:rPr lang="en-US" altLang="zh-CN" sz="1600" dirty="0"/>
              <a:t>Y</a:t>
            </a:r>
            <a:r>
              <a:rPr lang="zh-CN" altLang="en-US" sz="1600" dirty="0"/>
              <a:t>用像素</a:t>
            </a:r>
            <a:r>
              <a:rPr lang="en-US" altLang="zh-CN" sz="1600" dirty="0"/>
              <a:t>/</a:t>
            </a:r>
            <a:r>
              <a:rPr lang="zh-CN" altLang="en-US" sz="1600" dirty="0"/>
              <a:t>每英寸</a:t>
            </a:r>
            <a:r>
              <a:rPr lang="en-US" altLang="zh-CN" sz="1600" dirty="0"/>
              <a:t> </a:t>
            </a:r>
          </a:p>
          <a:p>
            <a:r>
              <a:rPr lang="en-US" altLang="zh-CN" sz="1600" dirty="0"/>
              <a:t>units = 2: X</a:t>
            </a:r>
            <a:r>
              <a:rPr lang="zh-CN" altLang="en-US" sz="1600" dirty="0"/>
              <a:t>和</a:t>
            </a:r>
            <a:r>
              <a:rPr lang="en-US" altLang="zh-CN" sz="1600" dirty="0"/>
              <a:t>Y</a:t>
            </a:r>
            <a:r>
              <a:rPr lang="zh-CN" altLang="en-US" sz="1600" dirty="0"/>
              <a:t>用像素</a:t>
            </a:r>
            <a:r>
              <a:rPr lang="en-US" altLang="zh-CN" sz="1600" dirty="0"/>
              <a:t>/</a:t>
            </a:r>
            <a:r>
              <a:rPr lang="zh-CN" altLang="en-US" sz="1600" dirty="0"/>
              <a:t>每厘米</a:t>
            </a:r>
          </a:p>
        </p:txBody>
      </p:sp>
      <p:cxnSp>
        <p:nvCxnSpPr>
          <p:cNvPr id="30" name="直接箭头连接符 29">
            <a:extLst>
              <a:ext uri="{FF2B5EF4-FFF2-40B4-BE49-F238E27FC236}">
                <a16:creationId xmlns:a16="http://schemas.microsoft.com/office/drawing/2014/main" id="{92AF29E3-69ED-4451-8353-3B7E42CA14FD}"/>
              </a:ext>
            </a:extLst>
          </p:cNvPr>
          <p:cNvCxnSpPr>
            <a:cxnSpLocks/>
          </p:cNvCxnSpPr>
          <p:nvPr/>
        </p:nvCxnSpPr>
        <p:spPr>
          <a:xfrm flipH="1">
            <a:off x="6160477" y="1649860"/>
            <a:ext cx="911954" cy="121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87241996-2A16-49EE-A323-F216F75CD0DE}"/>
              </a:ext>
            </a:extLst>
          </p:cNvPr>
          <p:cNvSpPr/>
          <p:nvPr/>
        </p:nvSpPr>
        <p:spPr>
          <a:xfrm>
            <a:off x="7399725" y="2635261"/>
            <a:ext cx="3581430" cy="646331"/>
          </a:xfrm>
          <a:prstGeom prst="rect">
            <a:avLst/>
          </a:prstGeom>
        </p:spPr>
        <p:txBody>
          <a:bodyPr wrap="none">
            <a:spAutoFit/>
          </a:bodyPr>
          <a:lstStyle/>
          <a:p>
            <a:r>
              <a:rPr lang="en-US" altLang="zh-CN" kern="0" dirty="0" err="1">
                <a:latin typeface="Arial" panose="020B0604020202020204" pitchFamily="34" charset="0"/>
                <a:ea typeface="微软雅黑" panose="020B0503020204020204" pitchFamily="34" charset="-122"/>
              </a:rPr>
              <a:t>Xdensity</a:t>
            </a:r>
            <a:r>
              <a:rPr lang="en-US" altLang="zh-CN" dirty="0"/>
              <a:t> (Horizontal pixel density)</a:t>
            </a:r>
          </a:p>
          <a:p>
            <a:r>
              <a:rPr lang="zh-CN" altLang="en-US" dirty="0"/>
              <a:t>水平像素的数量</a:t>
            </a:r>
          </a:p>
        </p:txBody>
      </p:sp>
      <p:sp>
        <p:nvSpPr>
          <p:cNvPr id="42" name="矩形 41">
            <a:extLst>
              <a:ext uri="{FF2B5EF4-FFF2-40B4-BE49-F238E27FC236}">
                <a16:creationId xmlns:a16="http://schemas.microsoft.com/office/drawing/2014/main" id="{814B233B-8F1C-4000-A127-A9EFB36F8C5F}"/>
              </a:ext>
            </a:extLst>
          </p:cNvPr>
          <p:cNvSpPr/>
          <p:nvPr/>
        </p:nvSpPr>
        <p:spPr>
          <a:xfrm>
            <a:off x="259551" y="5444272"/>
            <a:ext cx="2204450" cy="646331"/>
          </a:xfrm>
          <a:prstGeom prst="rect">
            <a:avLst/>
          </a:prstGeom>
        </p:spPr>
        <p:txBody>
          <a:bodyPr wrap="none">
            <a:spAutoFit/>
          </a:bodyPr>
          <a:lstStyle/>
          <a:p>
            <a:r>
              <a:rPr lang="en-US" altLang="zh-CN" dirty="0"/>
              <a:t>Vertical pixel density</a:t>
            </a:r>
          </a:p>
          <a:p>
            <a:r>
              <a:rPr lang="zh-CN" altLang="en-US" dirty="0"/>
              <a:t>垂直像素的数量</a:t>
            </a:r>
          </a:p>
        </p:txBody>
      </p:sp>
      <p:sp>
        <p:nvSpPr>
          <p:cNvPr id="45" name="矩形 44">
            <a:extLst>
              <a:ext uri="{FF2B5EF4-FFF2-40B4-BE49-F238E27FC236}">
                <a16:creationId xmlns:a16="http://schemas.microsoft.com/office/drawing/2014/main" id="{4EB5F10D-9263-4674-B229-DDB9BCFA9ABC}"/>
              </a:ext>
            </a:extLst>
          </p:cNvPr>
          <p:cNvSpPr/>
          <p:nvPr/>
        </p:nvSpPr>
        <p:spPr>
          <a:xfrm>
            <a:off x="2594759" y="5308847"/>
            <a:ext cx="1010213" cy="369332"/>
          </a:xfrm>
          <a:prstGeom prst="rect">
            <a:avLst/>
          </a:prstGeom>
        </p:spPr>
        <p:txBody>
          <a:bodyPr wrap="none">
            <a:spAutoFit/>
          </a:bodyPr>
          <a:lstStyle/>
          <a:p>
            <a:r>
              <a:rPr lang="en-US" altLang="zh-CN" dirty="0"/>
              <a:t>X</a:t>
            </a:r>
            <a:r>
              <a:rPr lang="zh-CN" altLang="en-US" dirty="0"/>
              <a:t>缩略图</a:t>
            </a:r>
          </a:p>
        </p:txBody>
      </p:sp>
      <p:sp>
        <p:nvSpPr>
          <p:cNvPr id="48" name="矩形 47">
            <a:extLst>
              <a:ext uri="{FF2B5EF4-FFF2-40B4-BE49-F238E27FC236}">
                <a16:creationId xmlns:a16="http://schemas.microsoft.com/office/drawing/2014/main" id="{10D53B7C-0B20-4AA9-8592-0241B1CDE57A}"/>
              </a:ext>
            </a:extLst>
          </p:cNvPr>
          <p:cNvSpPr/>
          <p:nvPr/>
        </p:nvSpPr>
        <p:spPr>
          <a:xfrm>
            <a:off x="3969945" y="5341244"/>
            <a:ext cx="1003801" cy="369332"/>
          </a:xfrm>
          <a:prstGeom prst="rect">
            <a:avLst/>
          </a:prstGeom>
        </p:spPr>
        <p:txBody>
          <a:bodyPr wrap="none">
            <a:spAutoFit/>
          </a:bodyPr>
          <a:lstStyle/>
          <a:p>
            <a:r>
              <a:rPr lang="en-US" altLang="zh-CN" dirty="0"/>
              <a:t>Y</a:t>
            </a:r>
            <a:r>
              <a:rPr lang="zh-CN" altLang="en-US" dirty="0"/>
              <a:t>缩略图</a:t>
            </a:r>
          </a:p>
        </p:txBody>
      </p:sp>
      <p:cxnSp>
        <p:nvCxnSpPr>
          <p:cNvPr id="37" name="直接箭头连接符 36">
            <a:extLst>
              <a:ext uri="{FF2B5EF4-FFF2-40B4-BE49-F238E27FC236}">
                <a16:creationId xmlns:a16="http://schemas.microsoft.com/office/drawing/2014/main" id="{ECAEE071-994D-438F-8CEE-5F43D0ABB6E3}"/>
              </a:ext>
            </a:extLst>
          </p:cNvPr>
          <p:cNvCxnSpPr>
            <a:cxnSpLocks/>
          </p:cNvCxnSpPr>
          <p:nvPr/>
        </p:nvCxnSpPr>
        <p:spPr>
          <a:xfrm flipH="1">
            <a:off x="6994275" y="2942897"/>
            <a:ext cx="501968" cy="236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CB71F68-18D0-4382-ACAD-2F27841B81FA}"/>
              </a:ext>
            </a:extLst>
          </p:cNvPr>
          <p:cNvCxnSpPr>
            <a:stCxn id="45" idx="0"/>
            <a:endCxn id="46" idx="2"/>
          </p:cNvCxnSpPr>
          <p:nvPr/>
        </p:nvCxnSpPr>
        <p:spPr>
          <a:xfrm flipH="1" flipV="1">
            <a:off x="2166944" y="3653273"/>
            <a:ext cx="932922" cy="1655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44249BCC-718A-479B-8E3D-85E243E10A48}"/>
              </a:ext>
            </a:extLst>
          </p:cNvPr>
          <p:cNvCxnSpPr>
            <a:stCxn id="48" idx="0"/>
            <a:endCxn id="47" idx="2"/>
          </p:cNvCxnSpPr>
          <p:nvPr/>
        </p:nvCxnSpPr>
        <p:spPr>
          <a:xfrm flipH="1" flipV="1">
            <a:off x="2525974" y="3653272"/>
            <a:ext cx="1945872" cy="1687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表格 53">
            <a:extLst>
              <a:ext uri="{FF2B5EF4-FFF2-40B4-BE49-F238E27FC236}">
                <a16:creationId xmlns:a16="http://schemas.microsoft.com/office/drawing/2014/main" id="{BBD32EAF-3993-40AD-BF33-BCAA952227B9}"/>
              </a:ext>
            </a:extLst>
          </p:cNvPr>
          <p:cNvGraphicFramePr>
            <a:graphicFrameLocks noGrp="1"/>
          </p:cNvGraphicFramePr>
          <p:nvPr>
            <p:extLst>
              <p:ext uri="{D42A27DB-BD31-4B8C-83A1-F6EECF244321}">
                <p14:modId xmlns:p14="http://schemas.microsoft.com/office/powerpoint/2010/main" val="3462204474"/>
              </p:ext>
            </p:extLst>
          </p:nvPr>
        </p:nvGraphicFramePr>
        <p:xfrm>
          <a:off x="322128" y="6112304"/>
          <a:ext cx="11676699" cy="640080"/>
        </p:xfrm>
        <a:graphic>
          <a:graphicData uri="http://schemas.openxmlformats.org/drawingml/2006/table">
            <a:tbl>
              <a:tblPr firstRow="1" bandRow="1">
                <a:tableStyleId>{5C22544A-7EE6-4342-B048-85BDC9FD1C3A}</a:tableStyleId>
              </a:tblPr>
              <a:tblGrid>
                <a:gridCol w="1687077">
                  <a:extLst>
                    <a:ext uri="{9D8B030D-6E8A-4147-A177-3AD203B41FA5}">
                      <a16:colId xmlns:a16="http://schemas.microsoft.com/office/drawing/2014/main" val="2097894308"/>
                    </a:ext>
                  </a:extLst>
                </a:gridCol>
                <a:gridCol w="1070079">
                  <a:extLst>
                    <a:ext uri="{9D8B030D-6E8A-4147-A177-3AD203B41FA5}">
                      <a16:colId xmlns:a16="http://schemas.microsoft.com/office/drawing/2014/main" val="1562427664"/>
                    </a:ext>
                  </a:extLst>
                </a:gridCol>
                <a:gridCol w="916597">
                  <a:extLst>
                    <a:ext uri="{9D8B030D-6E8A-4147-A177-3AD203B41FA5}">
                      <a16:colId xmlns:a16="http://schemas.microsoft.com/office/drawing/2014/main" val="1170485647"/>
                    </a:ext>
                  </a:extLst>
                </a:gridCol>
                <a:gridCol w="689443">
                  <a:extLst>
                    <a:ext uri="{9D8B030D-6E8A-4147-A177-3AD203B41FA5}">
                      <a16:colId xmlns:a16="http://schemas.microsoft.com/office/drawing/2014/main" val="1855273397"/>
                    </a:ext>
                  </a:extLst>
                </a:gridCol>
                <a:gridCol w="1039382">
                  <a:extLst>
                    <a:ext uri="{9D8B030D-6E8A-4147-A177-3AD203B41FA5}">
                      <a16:colId xmlns:a16="http://schemas.microsoft.com/office/drawing/2014/main" val="1927753034"/>
                    </a:ext>
                  </a:extLst>
                </a:gridCol>
                <a:gridCol w="1033244">
                  <a:extLst>
                    <a:ext uri="{9D8B030D-6E8A-4147-A177-3AD203B41FA5}">
                      <a16:colId xmlns:a16="http://schemas.microsoft.com/office/drawing/2014/main" val="2404269442"/>
                    </a:ext>
                  </a:extLst>
                </a:gridCol>
                <a:gridCol w="1320255">
                  <a:extLst>
                    <a:ext uri="{9D8B030D-6E8A-4147-A177-3AD203B41FA5}">
                      <a16:colId xmlns:a16="http://schemas.microsoft.com/office/drawing/2014/main" val="3212546185"/>
                    </a:ext>
                  </a:extLst>
                </a:gridCol>
                <a:gridCol w="1314116">
                  <a:extLst>
                    <a:ext uri="{9D8B030D-6E8A-4147-A177-3AD203B41FA5}">
                      <a16:colId xmlns:a16="http://schemas.microsoft.com/office/drawing/2014/main" val="4125016017"/>
                    </a:ext>
                  </a:extLst>
                </a:gridCol>
                <a:gridCol w="2606506">
                  <a:extLst>
                    <a:ext uri="{9D8B030D-6E8A-4147-A177-3AD203B41FA5}">
                      <a16:colId xmlns:a16="http://schemas.microsoft.com/office/drawing/2014/main" val="348409329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b="0" kern="0" dirty="0">
                          <a:latin typeface="Arial" panose="020B0604020202020204" pitchFamily="34" charset="0"/>
                          <a:ea typeface="微软雅黑" panose="020B0503020204020204" pitchFamily="34" charset="-122"/>
                        </a:rPr>
                        <a:t>segment legth</a:t>
                      </a:r>
                      <a:endParaRPr lang="zh-CN" altLang="en-US" b="0" dirty="0"/>
                    </a:p>
                  </a:txBody>
                  <a:tcPr/>
                </a:tc>
                <a:tc>
                  <a:txBody>
                    <a:bodyPr/>
                    <a:lstStyle/>
                    <a:p>
                      <a:r>
                        <a:rPr lang="en-US" altLang="zh-CN" b="0" dirty="0"/>
                        <a:t>identifier</a:t>
                      </a:r>
                      <a:endParaRPr lang="zh-CN" altLang="en-US" b="0" dirty="0"/>
                    </a:p>
                  </a:txBody>
                  <a:tcPr/>
                </a:tc>
                <a:tc>
                  <a:txBody>
                    <a:bodyPr/>
                    <a:lstStyle/>
                    <a:p>
                      <a:r>
                        <a:rPr lang="en-US" altLang="zh-CN" b="0" dirty="0"/>
                        <a:t>version</a:t>
                      </a:r>
                      <a:endParaRPr lang="zh-CN" altLang="en-US" b="0" dirty="0"/>
                    </a:p>
                  </a:txBody>
                  <a:tcPr/>
                </a:tc>
                <a:tc>
                  <a:txBody>
                    <a:bodyPr/>
                    <a:lstStyle/>
                    <a:p>
                      <a:r>
                        <a:rPr lang="en-US" altLang="zh-CN" b="0" dirty="0"/>
                        <a:t>units</a:t>
                      </a:r>
                      <a:endParaRPr lang="zh-CN" altLang="en-US" b="0" dirty="0"/>
                    </a:p>
                  </a:txBody>
                  <a:tcPr/>
                </a:tc>
                <a:tc>
                  <a:txBody>
                    <a:bodyPr/>
                    <a:lstStyle/>
                    <a:p>
                      <a:r>
                        <a:rPr lang="en-US" altLang="zh-CN" b="0" dirty="0" err="1"/>
                        <a:t>Xdensity</a:t>
                      </a:r>
                      <a:endParaRPr lang="zh-CN" alt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err="1"/>
                        <a:t>Ydensity</a:t>
                      </a:r>
                      <a:endParaRPr lang="zh-CN" altLang="en-US" b="0" dirty="0"/>
                    </a:p>
                    <a:p>
                      <a:endParaRPr lang="zh-CN" altLang="en-US" b="0" dirty="0"/>
                    </a:p>
                  </a:txBody>
                  <a:tcPr/>
                </a:tc>
                <a:tc>
                  <a:txBody>
                    <a:bodyPr/>
                    <a:lstStyle/>
                    <a:p>
                      <a:r>
                        <a:rPr lang="en-US" altLang="zh-CN" b="0" dirty="0" err="1"/>
                        <a:t>Xthumbnail</a:t>
                      </a:r>
                      <a:endParaRPr lang="en-US" altLang="zh-CN" b="0" dirty="0"/>
                    </a:p>
                    <a:p>
                      <a:endParaRPr lang="zh-CN" altLang="en-US" b="0" dirty="0"/>
                    </a:p>
                  </a:txBody>
                  <a:tcPr/>
                </a:tc>
                <a:tc>
                  <a:txBody>
                    <a:bodyPr/>
                    <a:lstStyle/>
                    <a:p>
                      <a:r>
                        <a:rPr lang="en-US" altLang="zh-CN" b="0" dirty="0" err="1"/>
                        <a:t>Ythumbnail</a:t>
                      </a:r>
                      <a:endParaRPr lang="en-US" altLang="zh-CN" b="0" dirty="0"/>
                    </a:p>
                    <a:p>
                      <a:endParaRPr lang="zh-CN" altLang="en-US" b="0" dirty="0"/>
                    </a:p>
                  </a:txBody>
                  <a:tcPr/>
                </a:tc>
                <a:tc>
                  <a:txBody>
                    <a:bodyPr/>
                    <a:lstStyle/>
                    <a:p>
                      <a:r>
                        <a:rPr lang="en-US" altLang="zh-CN" b="0" dirty="0"/>
                        <a:t> RGB values thumbnail</a:t>
                      </a:r>
                    </a:p>
                  </a:txBody>
                  <a:tcPr/>
                </a:tc>
                <a:extLst>
                  <a:ext uri="{0D108BD9-81ED-4DB2-BD59-A6C34878D82A}">
                    <a16:rowId xmlns:a16="http://schemas.microsoft.com/office/drawing/2014/main" val="4071803074"/>
                  </a:ext>
                </a:extLst>
              </a:tr>
            </a:tbl>
          </a:graphicData>
        </a:graphic>
      </p:graphicFrame>
      <p:sp>
        <p:nvSpPr>
          <p:cNvPr id="8" name="矩形 7">
            <a:extLst>
              <a:ext uri="{FF2B5EF4-FFF2-40B4-BE49-F238E27FC236}">
                <a16:creationId xmlns:a16="http://schemas.microsoft.com/office/drawing/2014/main" id="{51CE9A55-E349-47FD-A590-B3975D0EFE92}"/>
              </a:ext>
            </a:extLst>
          </p:cNvPr>
          <p:cNvSpPr/>
          <p:nvPr/>
        </p:nvSpPr>
        <p:spPr>
          <a:xfrm>
            <a:off x="181396" y="801215"/>
            <a:ext cx="1845377" cy="369332"/>
          </a:xfrm>
          <a:prstGeom prst="rect">
            <a:avLst/>
          </a:prstGeom>
        </p:spPr>
        <p:txBody>
          <a:bodyPr wrap="none">
            <a:spAutoFit/>
          </a:bodyPr>
          <a:lstStyle/>
          <a:p>
            <a:r>
              <a:rPr lang="en-US" altLang="zh-CN" dirty="0">
                <a:latin typeface="Times New Roman" panose="02020603050405020304" pitchFamily="18" charset="0"/>
              </a:rPr>
              <a:t>big-endian format</a:t>
            </a:r>
            <a:endParaRPr lang="zh-CN" altLang="en-US" dirty="0"/>
          </a:p>
        </p:txBody>
      </p:sp>
      <p:sp>
        <p:nvSpPr>
          <p:cNvPr id="38" name="文本框 37">
            <a:extLst>
              <a:ext uri="{FF2B5EF4-FFF2-40B4-BE49-F238E27FC236}">
                <a16:creationId xmlns:a16="http://schemas.microsoft.com/office/drawing/2014/main" id="{CB1F7A70-6BCB-4FC1-9862-E3E0125D5FFA}"/>
              </a:ext>
            </a:extLst>
          </p:cNvPr>
          <p:cNvSpPr txBox="1"/>
          <p:nvPr/>
        </p:nvSpPr>
        <p:spPr>
          <a:xfrm>
            <a:off x="7212722" y="3788123"/>
            <a:ext cx="4623018" cy="923330"/>
          </a:xfrm>
          <a:prstGeom prst="rect">
            <a:avLst/>
          </a:prstGeom>
          <a:noFill/>
        </p:spPr>
        <p:txBody>
          <a:bodyPr wrap="square" rtlCol="0">
            <a:spAutoFit/>
          </a:bodyPr>
          <a:lstStyle/>
          <a:p>
            <a:r>
              <a:rPr lang="zh-CN" altLang="en-US" dirty="0">
                <a:solidFill>
                  <a:srgbClr val="FF0000"/>
                </a:solidFill>
              </a:rPr>
              <a:t>常见修复点：</a:t>
            </a:r>
            <a:endParaRPr lang="en-US" altLang="zh-CN" dirty="0">
              <a:solidFill>
                <a:srgbClr val="FF0000"/>
              </a:solidFill>
            </a:endParaRPr>
          </a:p>
          <a:p>
            <a:r>
              <a:rPr lang="en-US" altLang="zh-CN" dirty="0">
                <a:solidFill>
                  <a:srgbClr val="FF0000"/>
                </a:solidFill>
              </a:rPr>
              <a:t>CRP 2: </a:t>
            </a:r>
            <a:r>
              <a:rPr lang="fr-FR" altLang="zh-CN" kern="0" dirty="0">
                <a:solidFill>
                  <a:srgbClr val="FF0000"/>
                </a:solidFill>
                <a:latin typeface="Arial" panose="020B0604020202020204" pitchFamily="34" charset="0"/>
                <a:ea typeface="微软雅黑" panose="020B0503020204020204" pitchFamily="34" charset="-122"/>
              </a:rPr>
              <a:t>APPn </a:t>
            </a:r>
            <a:r>
              <a:rPr lang="en-US" altLang="zh-CN" dirty="0">
                <a:solidFill>
                  <a:srgbClr val="FF0000"/>
                </a:solidFill>
              </a:rPr>
              <a:t>FF E0</a:t>
            </a:r>
          </a:p>
          <a:p>
            <a:r>
              <a:rPr lang="en-US" altLang="zh-CN" dirty="0">
                <a:solidFill>
                  <a:srgbClr val="FF0000"/>
                </a:solidFill>
              </a:rPr>
              <a:t>CRP 3: Segment </a:t>
            </a:r>
            <a:r>
              <a:rPr lang="en-US" altLang="zh-CN" dirty="0" err="1">
                <a:solidFill>
                  <a:srgbClr val="FF0000"/>
                </a:solidFill>
              </a:rPr>
              <a:t>Legth</a:t>
            </a:r>
            <a:endParaRPr lang="en-US" altLang="zh-CN" dirty="0">
              <a:solidFill>
                <a:srgbClr val="FF0000"/>
              </a:solidFill>
            </a:endParaRPr>
          </a:p>
        </p:txBody>
      </p:sp>
      <p:sp>
        <p:nvSpPr>
          <p:cNvPr id="10" name="矩形 9">
            <a:extLst>
              <a:ext uri="{FF2B5EF4-FFF2-40B4-BE49-F238E27FC236}">
                <a16:creationId xmlns:a16="http://schemas.microsoft.com/office/drawing/2014/main" id="{2DF62E47-3E2A-4AC7-8356-EB47CE913BE1}"/>
              </a:ext>
            </a:extLst>
          </p:cNvPr>
          <p:cNvSpPr/>
          <p:nvPr/>
        </p:nvSpPr>
        <p:spPr>
          <a:xfrm>
            <a:off x="4544251" y="1099711"/>
            <a:ext cx="650570" cy="1022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160E94D-96D7-49D6-87FC-741E4079F954}"/>
              </a:ext>
            </a:extLst>
          </p:cNvPr>
          <p:cNvSpPr/>
          <p:nvPr/>
        </p:nvSpPr>
        <p:spPr>
          <a:xfrm>
            <a:off x="3186506" y="2035641"/>
            <a:ext cx="710451" cy="369332"/>
          </a:xfrm>
          <a:prstGeom prst="rect">
            <a:avLst/>
          </a:prstGeom>
        </p:spPr>
        <p:txBody>
          <a:bodyPr wrap="none">
            <a:spAutoFit/>
          </a:bodyPr>
          <a:lstStyle/>
          <a:p>
            <a:r>
              <a:rPr lang="en-US" altLang="zh-CN" kern="0" dirty="0">
                <a:latin typeface="Arial" panose="020B0604020202020204" pitchFamily="34" charset="0"/>
                <a:ea typeface="微软雅黑" panose="020B0503020204020204" pitchFamily="34" charset="-122"/>
              </a:rPr>
              <a:t>JFIF </a:t>
            </a:r>
            <a:endParaRPr lang="zh-CN" altLang="en-US" dirty="0"/>
          </a:p>
        </p:txBody>
      </p:sp>
    </p:spTree>
    <p:extLst>
      <p:ext uri="{BB962C8B-B14F-4D97-AF65-F5344CB8AC3E}">
        <p14:creationId xmlns:p14="http://schemas.microsoft.com/office/powerpoint/2010/main" val="4059944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C83ED54-8D1B-455E-AB6F-52CD44F10986}"/>
              </a:ext>
            </a:extLst>
          </p:cNvPr>
          <p:cNvPicPr>
            <a:picLocks noChangeAspect="1"/>
          </p:cNvPicPr>
          <p:nvPr/>
        </p:nvPicPr>
        <p:blipFill rotWithShape="1">
          <a:blip r:embed="rId3">
            <a:extLst>
              <a:ext uri="{28A0092B-C50C-407E-A947-70E740481C1C}">
                <a14:useLocalDpi xmlns:a14="http://schemas.microsoft.com/office/drawing/2010/main" val="0"/>
              </a:ext>
            </a:extLst>
          </a:blip>
          <a:srcRect l="23175" t="3924" r="18412" b="65263"/>
          <a:stretch/>
        </p:blipFill>
        <p:spPr>
          <a:xfrm>
            <a:off x="146409" y="1977635"/>
            <a:ext cx="7622526" cy="3217497"/>
          </a:xfrm>
          <a:prstGeom prst="rect">
            <a:avLst/>
          </a:prstGeom>
        </p:spPr>
      </p:pic>
      <p:sp>
        <p:nvSpPr>
          <p:cNvPr id="4" name="矩形 3">
            <a:extLst>
              <a:ext uri="{FF2B5EF4-FFF2-40B4-BE49-F238E27FC236}">
                <a16:creationId xmlns:a16="http://schemas.microsoft.com/office/drawing/2014/main" id="{9E174529-DBC6-46F5-BB70-C804AFAC6089}"/>
              </a:ext>
            </a:extLst>
          </p:cNvPr>
          <p:cNvSpPr/>
          <p:nvPr/>
        </p:nvSpPr>
        <p:spPr>
          <a:xfrm>
            <a:off x="146409" y="191085"/>
            <a:ext cx="4135179" cy="461665"/>
          </a:xfrm>
          <a:prstGeom prst="rect">
            <a:avLst/>
          </a:prstGeom>
        </p:spPr>
        <p:txBody>
          <a:bodyPr wrap="square">
            <a:spAutoFit/>
          </a:bodyPr>
          <a:lstStyle/>
          <a:p>
            <a:r>
              <a:rPr lang="en-GB" altLang="zh-CN" sz="2400" kern="0" dirty="0">
                <a:latin typeface="Arial" panose="020B0604020202020204" pitchFamily="34" charset="0"/>
                <a:ea typeface="微软雅黑" panose="020B0503020204020204" pitchFamily="34" charset="-122"/>
              </a:rPr>
              <a:t>Quantization Table </a:t>
            </a:r>
            <a:r>
              <a:rPr lang="en-GB" altLang="zh-CN" sz="2400" kern="0" dirty="0">
                <a:solidFill>
                  <a:srgbClr val="FF0000"/>
                </a:solidFill>
                <a:latin typeface="Arial" panose="020B0604020202020204" pitchFamily="34" charset="0"/>
                <a:ea typeface="微软雅黑" panose="020B0503020204020204" pitchFamily="34" charset="-122"/>
              </a:rPr>
              <a:t>DQT</a:t>
            </a:r>
            <a:endParaRPr lang="zh-CN" altLang="en-US" sz="2400" dirty="0">
              <a:solidFill>
                <a:srgbClr val="FF0000"/>
              </a:solidFill>
            </a:endParaRPr>
          </a:p>
        </p:txBody>
      </p:sp>
      <p:sp>
        <p:nvSpPr>
          <p:cNvPr id="8" name="矩形 7">
            <a:extLst>
              <a:ext uri="{FF2B5EF4-FFF2-40B4-BE49-F238E27FC236}">
                <a16:creationId xmlns:a16="http://schemas.microsoft.com/office/drawing/2014/main" id="{C13EFF35-E8F2-4CA5-B26E-376784A3B723}"/>
              </a:ext>
            </a:extLst>
          </p:cNvPr>
          <p:cNvSpPr/>
          <p:nvPr/>
        </p:nvSpPr>
        <p:spPr>
          <a:xfrm>
            <a:off x="3633151" y="1331945"/>
            <a:ext cx="1595309" cy="369332"/>
          </a:xfrm>
          <a:prstGeom prst="rect">
            <a:avLst/>
          </a:prstGeom>
        </p:spPr>
        <p:txBody>
          <a:bodyPr wrap="none">
            <a:spAutoFit/>
          </a:bodyPr>
          <a:lstStyle/>
          <a:p>
            <a:r>
              <a:rPr lang="zh-CN" altLang="en-US" kern="0" dirty="0">
                <a:latin typeface="Arial" panose="020B0604020202020204" pitchFamily="34" charset="0"/>
                <a:ea typeface="微软雅黑" panose="020B0503020204020204" pitchFamily="34" charset="-122"/>
              </a:rPr>
              <a:t>段长度（</a:t>
            </a:r>
            <a:r>
              <a:rPr lang="en-US" altLang="zh-CN" kern="0" dirty="0">
                <a:latin typeface="Arial" panose="020B0604020202020204" pitchFamily="34" charset="0"/>
                <a:ea typeface="微软雅黑" panose="020B0503020204020204" pitchFamily="34" charset="-122"/>
              </a:rPr>
              <a:t>67</a:t>
            </a:r>
            <a:r>
              <a:rPr lang="zh-CN" altLang="en-US" kern="0" dirty="0">
                <a:latin typeface="Arial" panose="020B0604020202020204" pitchFamily="34" charset="0"/>
                <a:ea typeface="微软雅黑" panose="020B0503020204020204" pitchFamily="34" charset="-122"/>
              </a:rPr>
              <a:t>）</a:t>
            </a:r>
            <a:endParaRPr lang="fr-FR" altLang="zh-CN" kern="0" dirty="0">
              <a:latin typeface="Arial" panose="020B0604020202020204" pitchFamily="34" charset="0"/>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86C90CD6-62F5-4B6E-A585-682FD1974738}"/>
              </a:ext>
            </a:extLst>
          </p:cNvPr>
          <p:cNvCxnSpPr>
            <a:cxnSpLocks/>
          </p:cNvCxnSpPr>
          <p:nvPr/>
        </p:nvCxnSpPr>
        <p:spPr>
          <a:xfrm>
            <a:off x="3057754" y="1660550"/>
            <a:ext cx="309802" cy="856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1A897E17-7DAF-49A8-8EC6-1C3AC6F1259E}"/>
              </a:ext>
            </a:extLst>
          </p:cNvPr>
          <p:cNvSpPr/>
          <p:nvPr/>
        </p:nvSpPr>
        <p:spPr>
          <a:xfrm>
            <a:off x="895639" y="1279699"/>
            <a:ext cx="2274982" cy="369332"/>
          </a:xfrm>
          <a:prstGeom prst="rect">
            <a:avLst/>
          </a:prstGeom>
        </p:spPr>
        <p:txBody>
          <a:bodyPr wrap="none">
            <a:spAutoFit/>
          </a:bodyPr>
          <a:lstStyle/>
          <a:p>
            <a:r>
              <a:rPr lang="zh-CN" altLang="en-US" dirty="0"/>
              <a:t>亮度的量化表 </a:t>
            </a:r>
            <a:r>
              <a:rPr lang="en-US" altLang="zh-CN" dirty="0"/>
              <a:t>Y DQT</a:t>
            </a:r>
            <a:endParaRPr lang="zh-CN" altLang="en-US" dirty="0"/>
          </a:p>
        </p:txBody>
      </p:sp>
      <p:sp>
        <p:nvSpPr>
          <p:cNvPr id="14" name="矩形 13">
            <a:extLst>
              <a:ext uri="{FF2B5EF4-FFF2-40B4-BE49-F238E27FC236}">
                <a16:creationId xmlns:a16="http://schemas.microsoft.com/office/drawing/2014/main" id="{57A03662-4759-468E-9207-2C9E5718DE5A}"/>
              </a:ext>
            </a:extLst>
          </p:cNvPr>
          <p:cNvSpPr/>
          <p:nvPr/>
        </p:nvSpPr>
        <p:spPr>
          <a:xfrm>
            <a:off x="7984654" y="3452774"/>
            <a:ext cx="3865161" cy="369332"/>
          </a:xfrm>
          <a:prstGeom prst="rect">
            <a:avLst/>
          </a:prstGeom>
        </p:spPr>
        <p:txBody>
          <a:bodyPr wrap="none">
            <a:spAutoFit/>
          </a:bodyPr>
          <a:lstStyle/>
          <a:p>
            <a:r>
              <a:rPr lang="zh-CN" altLang="en-US" dirty="0"/>
              <a:t>色度的量化表（</a:t>
            </a:r>
            <a:r>
              <a:rPr lang="en-US" altLang="zh-CN" dirty="0"/>
              <a:t>Chrominance DQT</a:t>
            </a:r>
            <a:r>
              <a:rPr lang="zh-CN" altLang="en-US" dirty="0"/>
              <a:t>）</a:t>
            </a:r>
          </a:p>
        </p:txBody>
      </p:sp>
      <p:graphicFrame>
        <p:nvGraphicFramePr>
          <p:cNvPr id="16" name="表格 15">
            <a:extLst>
              <a:ext uri="{FF2B5EF4-FFF2-40B4-BE49-F238E27FC236}">
                <a16:creationId xmlns:a16="http://schemas.microsoft.com/office/drawing/2014/main" id="{1B633FF6-0DAD-4BC9-B561-294ABD4E7238}"/>
              </a:ext>
            </a:extLst>
          </p:cNvPr>
          <p:cNvGraphicFramePr>
            <a:graphicFrameLocks noGrp="1"/>
          </p:cNvGraphicFramePr>
          <p:nvPr>
            <p:extLst>
              <p:ext uri="{D42A27DB-BD31-4B8C-83A1-F6EECF244321}">
                <p14:modId xmlns:p14="http://schemas.microsoft.com/office/powerpoint/2010/main" val="2474001565"/>
              </p:ext>
            </p:extLst>
          </p:nvPr>
        </p:nvGraphicFramePr>
        <p:xfrm>
          <a:off x="5113325" y="378664"/>
          <a:ext cx="3629968" cy="370840"/>
        </p:xfrm>
        <a:graphic>
          <a:graphicData uri="http://schemas.openxmlformats.org/drawingml/2006/table">
            <a:tbl>
              <a:tblPr firstRow="1" bandRow="1">
                <a:tableStyleId>{5C22544A-7EE6-4342-B048-85BDC9FD1C3A}</a:tableStyleId>
              </a:tblPr>
              <a:tblGrid>
                <a:gridCol w="453746">
                  <a:extLst>
                    <a:ext uri="{9D8B030D-6E8A-4147-A177-3AD203B41FA5}">
                      <a16:colId xmlns:a16="http://schemas.microsoft.com/office/drawing/2014/main" val="3462037601"/>
                    </a:ext>
                  </a:extLst>
                </a:gridCol>
                <a:gridCol w="453746">
                  <a:extLst>
                    <a:ext uri="{9D8B030D-6E8A-4147-A177-3AD203B41FA5}">
                      <a16:colId xmlns:a16="http://schemas.microsoft.com/office/drawing/2014/main" val="855574937"/>
                    </a:ext>
                  </a:extLst>
                </a:gridCol>
                <a:gridCol w="453746">
                  <a:extLst>
                    <a:ext uri="{9D8B030D-6E8A-4147-A177-3AD203B41FA5}">
                      <a16:colId xmlns:a16="http://schemas.microsoft.com/office/drawing/2014/main" val="2532599031"/>
                    </a:ext>
                  </a:extLst>
                </a:gridCol>
                <a:gridCol w="453746">
                  <a:extLst>
                    <a:ext uri="{9D8B030D-6E8A-4147-A177-3AD203B41FA5}">
                      <a16:colId xmlns:a16="http://schemas.microsoft.com/office/drawing/2014/main" val="2807164514"/>
                    </a:ext>
                  </a:extLst>
                </a:gridCol>
                <a:gridCol w="453746">
                  <a:extLst>
                    <a:ext uri="{9D8B030D-6E8A-4147-A177-3AD203B41FA5}">
                      <a16:colId xmlns:a16="http://schemas.microsoft.com/office/drawing/2014/main" val="3892291067"/>
                    </a:ext>
                  </a:extLst>
                </a:gridCol>
                <a:gridCol w="453746">
                  <a:extLst>
                    <a:ext uri="{9D8B030D-6E8A-4147-A177-3AD203B41FA5}">
                      <a16:colId xmlns:a16="http://schemas.microsoft.com/office/drawing/2014/main" val="4018877799"/>
                    </a:ext>
                  </a:extLst>
                </a:gridCol>
                <a:gridCol w="453746">
                  <a:extLst>
                    <a:ext uri="{9D8B030D-6E8A-4147-A177-3AD203B41FA5}">
                      <a16:colId xmlns:a16="http://schemas.microsoft.com/office/drawing/2014/main" val="1735220127"/>
                    </a:ext>
                  </a:extLst>
                </a:gridCol>
                <a:gridCol w="453746">
                  <a:extLst>
                    <a:ext uri="{9D8B030D-6E8A-4147-A177-3AD203B41FA5}">
                      <a16:colId xmlns:a16="http://schemas.microsoft.com/office/drawing/2014/main" val="49241021"/>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35741600"/>
                  </a:ext>
                </a:extLst>
              </a:tr>
            </a:tbl>
          </a:graphicData>
        </a:graphic>
      </p:graphicFrame>
      <p:cxnSp>
        <p:nvCxnSpPr>
          <p:cNvPr id="18" name="直接箭头连接符 17">
            <a:extLst>
              <a:ext uri="{FF2B5EF4-FFF2-40B4-BE49-F238E27FC236}">
                <a16:creationId xmlns:a16="http://schemas.microsoft.com/office/drawing/2014/main" id="{9F6504AE-2233-484B-9C52-397E7B727E48}"/>
              </a:ext>
            </a:extLst>
          </p:cNvPr>
          <p:cNvCxnSpPr>
            <a:cxnSpLocks/>
          </p:cNvCxnSpPr>
          <p:nvPr/>
        </p:nvCxnSpPr>
        <p:spPr>
          <a:xfrm flipH="1">
            <a:off x="4211821" y="1701277"/>
            <a:ext cx="27363" cy="815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E1392F26-3B87-4645-9E4B-3C98132C4743}"/>
              </a:ext>
            </a:extLst>
          </p:cNvPr>
          <p:cNvSpPr/>
          <p:nvPr/>
        </p:nvSpPr>
        <p:spPr>
          <a:xfrm>
            <a:off x="6190300" y="6419"/>
            <a:ext cx="1569660" cy="369332"/>
          </a:xfrm>
          <a:prstGeom prst="rect">
            <a:avLst/>
          </a:prstGeom>
        </p:spPr>
        <p:txBody>
          <a:bodyPr wrap="none">
            <a:spAutoFit/>
          </a:bodyPr>
          <a:lstStyle/>
          <a:p>
            <a:r>
              <a:rPr lang="zh-CN" altLang="en-US" dirty="0"/>
              <a:t>量化表的信息</a:t>
            </a:r>
          </a:p>
        </p:txBody>
      </p:sp>
      <p:cxnSp>
        <p:nvCxnSpPr>
          <p:cNvPr id="21" name="直接箭头连接符 20">
            <a:extLst>
              <a:ext uri="{FF2B5EF4-FFF2-40B4-BE49-F238E27FC236}">
                <a16:creationId xmlns:a16="http://schemas.microsoft.com/office/drawing/2014/main" id="{5CD1A36D-86E3-4DB2-BCEE-49079B829450}"/>
              </a:ext>
            </a:extLst>
          </p:cNvPr>
          <p:cNvCxnSpPr>
            <a:cxnSpLocks/>
          </p:cNvCxnSpPr>
          <p:nvPr/>
        </p:nvCxnSpPr>
        <p:spPr>
          <a:xfrm flipH="1">
            <a:off x="5064317" y="1384766"/>
            <a:ext cx="963409" cy="113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83D071B5-AC36-48D0-96AC-317A8B47F1FD}"/>
              </a:ext>
            </a:extLst>
          </p:cNvPr>
          <p:cNvSpPr/>
          <p:nvPr/>
        </p:nvSpPr>
        <p:spPr>
          <a:xfrm>
            <a:off x="7849117" y="2038329"/>
            <a:ext cx="3964931" cy="646331"/>
          </a:xfrm>
          <a:prstGeom prst="rect">
            <a:avLst/>
          </a:prstGeom>
        </p:spPr>
        <p:txBody>
          <a:bodyPr wrap="square">
            <a:spAutoFit/>
          </a:bodyPr>
          <a:lstStyle/>
          <a:p>
            <a:r>
              <a:rPr lang="en-GB" altLang="zh-CN" kern="0" dirty="0">
                <a:latin typeface="Arial" panose="020B0604020202020204" pitchFamily="34" charset="0"/>
                <a:ea typeface="微软雅黑" panose="020B0503020204020204" pitchFamily="34" charset="-122"/>
              </a:rPr>
              <a:t>Quantization Table element</a:t>
            </a:r>
          </a:p>
          <a:p>
            <a:r>
              <a:rPr lang="en-GB" altLang="zh-CN" kern="0" dirty="0">
                <a:latin typeface="Arial" panose="020B0604020202020204" pitchFamily="34" charset="0"/>
                <a:ea typeface="微软雅黑" panose="020B0503020204020204" pitchFamily="34" charset="-122"/>
              </a:rPr>
              <a:t>n = 64*(</a:t>
            </a:r>
            <a:r>
              <a:rPr lang="zh-CN" altLang="en-US" kern="0" dirty="0">
                <a:latin typeface="Arial" panose="020B0604020202020204" pitchFamily="34" charset="0"/>
                <a:ea typeface="微软雅黑" panose="020B0503020204020204" pitchFamily="34" charset="-122"/>
              </a:rPr>
              <a:t>量化表</a:t>
            </a:r>
            <a:r>
              <a:rPr lang="zh-CN" altLang="en-US" dirty="0"/>
              <a:t>精度</a:t>
            </a:r>
            <a:r>
              <a:rPr lang="en-US" altLang="zh-CN" dirty="0"/>
              <a:t> +1</a:t>
            </a:r>
            <a:r>
              <a:rPr lang="en-GB" altLang="zh-CN" kern="0" dirty="0">
                <a:latin typeface="Arial" panose="020B0604020202020204" pitchFamily="34" charset="0"/>
                <a:ea typeface="微软雅黑" panose="020B0503020204020204" pitchFamily="34" charset="-122"/>
              </a:rPr>
              <a:t>) byte </a:t>
            </a:r>
            <a:endParaRPr lang="zh-CN" altLang="en-US" dirty="0"/>
          </a:p>
        </p:txBody>
      </p:sp>
      <p:sp>
        <p:nvSpPr>
          <p:cNvPr id="25" name="矩形 24">
            <a:extLst>
              <a:ext uri="{FF2B5EF4-FFF2-40B4-BE49-F238E27FC236}">
                <a16:creationId xmlns:a16="http://schemas.microsoft.com/office/drawing/2014/main" id="{A0ADE48D-DFC1-44BA-97A2-B8CD875826C4}"/>
              </a:ext>
            </a:extLst>
          </p:cNvPr>
          <p:cNvSpPr/>
          <p:nvPr/>
        </p:nvSpPr>
        <p:spPr>
          <a:xfrm>
            <a:off x="7285847" y="740235"/>
            <a:ext cx="1569660" cy="369332"/>
          </a:xfrm>
          <a:prstGeom prst="rect">
            <a:avLst/>
          </a:prstGeom>
        </p:spPr>
        <p:txBody>
          <a:bodyPr wrap="none">
            <a:spAutoFit/>
          </a:bodyPr>
          <a:lstStyle/>
          <a:p>
            <a:r>
              <a:rPr lang="zh-CN" altLang="en-US" dirty="0"/>
              <a:t>量化表的标识</a:t>
            </a:r>
          </a:p>
        </p:txBody>
      </p:sp>
      <p:sp>
        <p:nvSpPr>
          <p:cNvPr id="26" name="矩形 25">
            <a:extLst>
              <a:ext uri="{FF2B5EF4-FFF2-40B4-BE49-F238E27FC236}">
                <a16:creationId xmlns:a16="http://schemas.microsoft.com/office/drawing/2014/main" id="{1CCAB4A9-C417-410D-B4F7-051083BDACEE}"/>
              </a:ext>
            </a:extLst>
          </p:cNvPr>
          <p:cNvSpPr/>
          <p:nvPr/>
        </p:nvSpPr>
        <p:spPr>
          <a:xfrm>
            <a:off x="5144499" y="752983"/>
            <a:ext cx="2409634" cy="646331"/>
          </a:xfrm>
          <a:prstGeom prst="rect">
            <a:avLst/>
          </a:prstGeom>
        </p:spPr>
        <p:txBody>
          <a:bodyPr wrap="none">
            <a:spAutoFit/>
          </a:bodyPr>
          <a:lstStyle/>
          <a:p>
            <a:r>
              <a:rPr lang="zh-CN" altLang="en-US" dirty="0"/>
              <a:t>量化表的精度</a:t>
            </a:r>
            <a:endParaRPr lang="en-US" altLang="zh-CN" dirty="0"/>
          </a:p>
          <a:p>
            <a:r>
              <a:rPr lang="en-US" altLang="zh-CN" dirty="0"/>
              <a:t>0</a:t>
            </a:r>
            <a:r>
              <a:rPr lang="zh-CN" altLang="en-US" dirty="0"/>
              <a:t>表示</a:t>
            </a:r>
            <a:r>
              <a:rPr lang="en-US" altLang="zh-CN" dirty="0"/>
              <a:t>8bit, 1</a:t>
            </a:r>
            <a:r>
              <a:rPr lang="zh-CN" altLang="en-US" dirty="0"/>
              <a:t> 表示</a:t>
            </a:r>
            <a:r>
              <a:rPr lang="en-US" altLang="zh-CN" dirty="0"/>
              <a:t>16bit</a:t>
            </a:r>
          </a:p>
        </p:txBody>
      </p:sp>
      <p:sp>
        <p:nvSpPr>
          <p:cNvPr id="28" name="矩形 27">
            <a:extLst>
              <a:ext uri="{FF2B5EF4-FFF2-40B4-BE49-F238E27FC236}">
                <a16:creationId xmlns:a16="http://schemas.microsoft.com/office/drawing/2014/main" id="{10B958A1-C4F2-41E7-A39A-713742273C4D}"/>
              </a:ext>
            </a:extLst>
          </p:cNvPr>
          <p:cNvSpPr/>
          <p:nvPr/>
        </p:nvSpPr>
        <p:spPr>
          <a:xfrm>
            <a:off x="224948" y="5734596"/>
            <a:ext cx="5290231" cy="369332"/>
          </a:xfrm>
          <a:prstGeom prst="rect">
            <a:avLst/>
          </a:prstGeom>
        </p:spPr>
        <p:txBody>
          <a:bodyPr wrap="none">
            <a:spAutoFit/>
          </a:bodyPr>
          <a:lstStyle/>
          <a:p>
            <a:r>
              <a:rPr lang="en-US" altLang="zh-CN" dirty="0"/>
              <a:t>JPEG</a:t>
            </a:r>
            <a:r>
              <a:rPr lang="zh-CN" altLang="en-US" dirty="0"/>
              <a:t>文件一般有两个量化表，亮度</a:t>
            </a:r>
            <a:r>
              <a:rPr lang="en-US" altLang="zh-CN" dirty="0"/>
              <a:t>1</a:t>
            </a:r>
            <a:r>
              <a:rPr lang="zh-CN" altLang="en-US" dirty="0"/>
              <a:t>个，色度</a:t>
            </a:r>
            <a:r>
              <a:rPr lang="en-US" altLang="zh-CN" dirty="0"/>
              <a:t>1</a:t>
            </a:r>
            <a:r>
              <a:rPr lang="zh-CN" altLang="en-US" dirty="0"/>
              <a:t>个。</a:t>
            </a:r>
          </a:p>
        </p:txBody>
      </p:sp>
      <p:sp>
        <p:nvSpPr>
          <p:cNvPr id="5" name="矩形 4">
            <a:extLst>
              <a:ext uri="{FF2B5EF4-FFF2-40B4-BE49-F238E27FC236}">
                <a16:creationId xmlns:a16="http://schemas.microsoft.com/office/drawing/2014/main" id="{8E7C9555-FE4B-46CD-84D0-2089D4E1FB39}"/>
              </a:ext>
            </a:extLst>
          </p:cNvPr>
          <p:cNvSpPr/>
          <p:nvPr/>
        </p:nvSpPr>
        <p:spPr>
          <a:xfrm>
            <a:off x="8318005" y="4440542"/>
            <a:ext cx="2175596" cy="646331"/>
          </a:xfrm>
          <a:prstGeom prst="rect">
            <a:avLst/>
          </a:prstGeom>
        </p:spPr>
        <p:txBody>
          <a:bodyPr wrap="none">
            <a:spAutoFit/>
          </a:bodyPr>
          <a:lstStyle/>
          <a:p>
            <a:r>
              <a:rPr lang="zh-CN" altLang="en-US" dirty="0">
                <a:solidFill>
                  <a:srgbClr val="FF0000"/>
                </a:solidFill>
              </a:rPr>
              <a:t>常见修复点：</a:t>
            </a:r>
            <a:endParaRPr lang="en-US" altLang="zh-CN" dirty="0">
              <a:solidFill>
                <a:srgbClr val="FF0000"/>
              </a:solidFill>
            </a:endParaRPr>
          </a:p>
          <a:p>
            <a:r>
              <a:rPr lang="en-US" altLang="zh-CN" dirty="0">
                <a:solidFill>
                  <a:srgbClr val="FF0000"/>
                </a:solidFill>
              </a:rPr>
              <a:t>CRP 4: QT identifier </a:t>
            </a:r>
          </a:p>
        </p:txBody>
      </p:sp>
      <p:sp>
        <p:nvSpPr>
          <p:cNvPr id="3" name="矩形 2">
            <a:extLst>
              <a:ext uri="{FF2B5EF4-FFF2-40B4-BE49-F238E27FC236}">
                <a16:creationId xmlns:a16="http://schemas.microsoft.com/office/drawing/2014/main" id="{76E62DC5-EF25-4CCE-A39A-EB93F1BE76EB}"/>
              </a:ext>
            </a:extLst>
          </p:cNvPr>
          <p:cNvSpPr/>
          <p:nvPr/>
        </p:nvSpPr>
        <p:spPr>
          <a:xfrm>
            <a:off x="3126101" y="2589015"/>
            <a:ext cx="718620" cy="3352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47F9030-6A60-4EC3-A4C0-D3E544B2E5FE}"/>
              </a:ext>
            </a:extLst>
          </p:cNvPr>
          <p:cNvSpPr/>
          <p:nvPr/>
        </p:nvSpPr>
        <p:spPr>
          <a:xfrm>
            <a:off x="5083397" y="3742555"/>
            <a:ext cx="718620" cy="3352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B450986-9503-415C-B2F2-46BDBF28A332}"/>
              </a:ext>
            </a:extLst>
          </p:cNvPr>
          <p:cNvSpPr/>
          <p:nvPr/>
        </p:nvSpPr>
        <p:spPr>
          <a:xfrm>
            <a:off x="3916604" y="2589013"/>
            <a:ext cx="590434" cy="3352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A35DD91-7361-486A-8DEA-9113F2B8DAC4}"/>
              </a:ext>
            </a:extLst>
          </p:cNvPr>
          <p:cNvSpPr/>
          <p:nvPr/>
        </p:nvSpPr>
        <p:spPr>
          <a:xfrm>
            <a:off x="4688532" y="2591842"/>
            <a:ext cx="349686" cy="3352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D4D52C20-A41C-4F35-A5E0-2F09E4B3451D}"/>
              </a:ext>
            </a:extLst>
          </p:cNvPr>
          <p:cNvSpPr/>
          <p:nvPr/>
        </p:nvSpPr>
        <p:spPr>
          <a:xfrm>
            <a:off x="1667685" y="2605589"/>
            <a:ext cx="5921307" cy="1494777"/>
          </a:xfrm>
          <a:custGeom>
            <a:avLst/>
            <a:gdLst>
              <a:gd name="connsiteX0" fmla="*/ 2794406 w 4820716"/>
              <a:gd name="connsiteY0" fmla="*/ 7315 h 1038758"/>
              <a:gd name="connsiteX1" fmla="*/ 2787091 w 4820716"/>
              <a:gd name="connsiteY1" fmla="*/ 256032 h 1038758"/>
              <a:gd name="connsiteX2" fmla="*/ 0 w 4820716"/>
              <a:gd name="connsiteY2" fmla="*/ 234086 h 1038758"/>
              <a:gd name="connsiteX3" fmla="*/ 0 w 4820716"/>
              <a:gd name="connsiteY3" fmla="*/ 1024128 h 1038758"/>
              <a:gd name="connsiteX4" fmla="*/ 2735884 w 4820716"/>
              <a:gd name="connsiteY4" fmla="*/ 1038758 h 1038758"/>
              <a:gd name="connsiteX5" fmla="*/ 2743200 w 4820716"/>
              <a:gd name="connsiteY5" fmla="*/ 826618 h 1038758"/>
              <a:gd name="connsiteX6" fmla="*/ 4820716 w 4820716"/>
              <a:gd name="connsiteY6" fmla="*/ 819302 h 1038758"/>
              <a:gd name="connsiteX7" fmla="*/ 4820716 w 4820716"/>
              <a:gd name="connsiteY7" fmla="*/ 0 h 1038758"/>
              <a:gd name="connsiteX8" fmla="*/ 2794406 w 4820716"/>
              <a:gd name="connsiteY8" fmla="*/ 7315 h 103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0716" h="1038758">
                <a:moveTo>
                  <a:pt x="2794406" y="7315"/>
                </a:moveTo>
                <a:lnTo>
                  <a:pt x="2787091" y="256032"/>
                </a:lnTo>
                <a:lnTo>
                  <a:pt x="0" y="234086"/>
                </a:lnTo>
                <a:lnTo>
                  <a:pt x="0" y="1024128"/>
                </a:lnTo>
                <a:lnTo>
                  <a:pt x="2735884" y="1038758"/>
                </a:lnTo>
                <a:lnTo>
                  <a:pt x="2743200" y="826618"/>
                </a:lnTo>
                <a:lnTo>
                  <a:pt x="4820716" y="819302"/>
                </a:lnTo>
                <a:lnTo>
                  <a:pt x="4820716" y="0"/>
                </a:lnTo>
                <a:lnTo>
                  <a:pt x="2794406" y="7315"/>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A5BC647-6A83-48DC-9ECD-309EC5B4338D}"/>
              </a:ext>
            </a:extLst>
          </p:cNvPr>
          <p:cNvSpPr/>
          <p:nvPr/>
        </p:nvSpPr>
        <p:spPr>
          <a:xfrm>
            <a:off x="6520661" y="3784266"/>
            <a:ext cx="349686" cy="3352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1360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118C598-4B54-4FAB-A160-F884A468C0C1}"/>
              </a:ext>
            </a:extLst>
          </p:cNvPr>
          <p:cNvSpPr/>
          <p:nvPr/>
        </p:nvSpPr>
        <p:spPr>
          <a:xfrm>
            <a:off x="25288" y="52164"/>
            <a:ext cx="6751689" cy="461665"/>
          </a:xfrm>
          <a:prstGeom prst="rect">
            <a:avLst/>
          </a:prstGeom>
        </p:spPr>
        <p:txBody>
          <a:bodyPr wrap="square">
            <a:spAutoFit/>
          </a:bodyPr>
          <a:lstStyle/>
          <a:p>
            <a:r>
              <a:rPr lang="en-GB" altLang="zh-CN" sz="2400" kern="0" dirty="0">
                <a:latin typeface="Arial" panose="020B0604020202020204" pitchFamily="34" charset="0"/>
                <a:ea typeface="微软雅黑" panose="020B0503020204020204" pitchFamily="34" charset="-122"/>
              </a:rPr>
              <a:t>Start of Frame </a:t>
            </a:r>
            <a:r>
              <a:rPr lang="en-GB" altLang="zh-CN" sz="2400" kern="0" dirty="0">
                <a:solidFill>
                  <a:srgbClr val="FF0000"/>
                </a:solidFill>
                <a:latin typeface="Arial" panose="020B0604020202020204" pitchFamily="34" charset="0"/>
                <a:ea typeface="微软雅黑" panose="020B0503020204020204" pitchFamily="34" charset="-122"/>
              </a:rPr>
              <a:t>SOF0 SOF1 </a:t>
            </a:r>
            <a:r>
              <a:rPr lang="zh-CN" altLang="en-US" sz="2400" kern="0" dirty="0">
                <a:latin typeface="Arial" panose="020B0604020202020204" pitchFamily="34" charset="0"/>
                <a:ea typeface="微软雅黑" panose="020B0503020204020204" pitchFamily="34" charset="-122"/>
              </a:rPr>
              <a:t>图像基本信息</a:t>
            </a:r>
            <a:endParaRPr lang="zh-CN" altLang="en-US" sz="2400" dirty="0"/>
          </a:p>
        </p:txBody>
      </p:sp>
      <p:pic>
        <p:nvPicPr>
          <p:cNvPr id="3" name="图片 2">
            <a:extLst>
              <a:ext uri="{FF2B5EF4-FFF2-40B4-BE49-F238E27FC236}">
                <a16:creationId xmlns:a16="http://schemas.microsoft.com/office/drawing/2014/main" id="{F766A261-F8E4-4820-B4CE-3B4CE26CE177}"/>
              </a:ext>
            </a:extLst>
          </p:cNvPr>
          <p:cNvPicPr>
            <a:picLocks noChangeAspect="1"/>
          </p:cNvPicPr>
          <p:nvPr/>
        </p:nvPicPr>
        <p:blipFill rotWithShape="1">
          <a:blip r:embed="rId3">
            <a:extLst>
              <a:ext uri="{28A0092B-C50C-407E-A947-70E740481C1C}">
                <a14:useLocalDpi xmlns:a14="http://schemas.microsoft.com/office/drawing/2010/main" val="0"/>
              </a:ext>
            </a:extLst>
          </a:blip>
          <a:srcRect l="23831" r="18706" b="53657"/>
          <a:stretch/>
        </p:blipFill>
        <p:spPr>
          <a:xfrm>
            <a:off x="2489596" y="1296014"/>
            <a:ext cx="7086046" cy="3903423"/>
          </a:xfrm>
          <a:prstGeom prst="rect">
            <a:avLst/>
          </a:prstGeom>
        </p:spPr>
      </p:pic>
      <p:sp>
        <p:nvSpPr>
          <p:cNvPr id="4" name="矩形 3">
            <a:extLst>
              <a:ext uri="{FF2B5EF4-FFF2-40B4-BE49-F238E27FC236}">
                <a16:creationId xmlns:a16="http://schemas.microsoft.com/office/drawing/2014/main" id="{D09E0AAE-A427-427B-8B8E-48F3D7034374}"/>
              </a:ext>
            </a:extLst>
          </p:cNvPr>
          <p:cNvSpPr/>
          <p:nvPr/>
        </p:nvSpPr>
        <p:spPr>
          <a:xfrm>
            <a:off x="8802259" y="4065910"/>
            <a:ext cx="622331"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AB20BEB-C0BD-44A3-999C-93EE150462C4}"/>
              </a:ext>
            </a:extLst>
          </p:cNvPr>
          <p:cNvSpPr/>
          <p:nvPr/>
        </p:nvSpPr>
        <p:spPr>
          <a:xfrm>
            <a:off x="10226162" y="3995509"/>
            <a:ext cx="1723549" cy="923330"/>
          </a:xfrm>
          <a:prstGeom prst="rect">
            <a:avLst/>
          </a:prstGeom>
        </p:spPr>
        <p:txBody>
          <a:bodyPr wrap="none">
            <a:spAutoFit/>
          </a:bodyPr>
          <a:lstStyle/>
          <a:p>
            <a:r>
              <a:rPr lang="en-GB" altLang="zh-CN" kern="0" dirty="0">
                <a:latin typeface="Arial" panose="020B0604020202020204" pitchFamily="34" charset="0"/>
                <a:ea typeface="微软雅黑" panose="020B0503020204020204" pitchFamily="34" charset="-122"/>
              </a:rPr>
              <a:t>Marker:</a:t>
            </a:r>
          </a:p>
          <a:p>
            <a:r>
              <a:rPr lang="en-GB" altLang="zh-CN" kern="0" dirty="0">
                <a:latin typeface="Arial" panose="020B0604020202020204" pitchFamily="34" charset="0"/>
                <a:ea typeface="微软雅黑" panose="020B0503020204020204" pitchFamily="34" charset="-122"/>
              </a:rPr>
              <a:t>Start of Frame </a:t>
            </a:r>
          </a:p>
          <a:p>
            <a:r>
              <a:rPr lang="en-GB" altLang="zh-CN" kern="0" dirty="0">
                <a:latin typeface="Arial" panose="020B0604020202020204" pitchFamily="34" charset="0"/>
                <a:ea typeface="微软雅黑" panose="020B0503020204020204" pitchFamily="34" charset="-122"/>
              </a:rPr>
              <a:t>(SOFO)</a:t>
            </a:r>
            <a:endParaRPr lang="zh-CN" altLang="en-US" dirty="0"/>
          </a:p>
        </p:txBody>
      </p:sp>
      <p:cxnSp>
        <p:nvCxnSpPr>
          <p:cNvPr id="6" name="直接箭头连接符 5">
            <a:extLst>
              <a:ext uri="{FF2B5EF4-FFF2-40B4-BE49-F238E27FC236}">
                <a16:creationId xmlns:a16="http://schemas.microsoft.com/office/drawing/2014/main" id="{47D0838F-6CC8-4D64-A1F0-40705218EC3D}"/>
              </a:ext>
            </a:extLst>
          </p:cNvPr>
          <p:cNvCxnSpPr/>
          <p:nvPr/>
        </p:nvCxnSpPr>
        <p:spPr>
          <a:xfrm flipH="1">
            <a:off x="9634620" y="4180175"/>
            <a:ext cx="560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A4ED836E-5E5C-492A-8DE9-B16F4FF2DC09}"/>
              </a:ext>
            </a:extLst>
          </p:cNvPr>
          <p:cNvSpPr/>
          <p:nvPr/>
        </p:nvSpPr>
        <p:spPr>
          <a:xfrm>
            <a:off x="3855964" y="4318674"/>
            <a:ext cx="622331"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1B5E45D-22A2-4AA2-91D9-38F29F69F085}"/>
              </a:ext>
            </a:extLst>
          </p:cNvPr>
          <p:cNvSpPr/>
          <p:nvPr/>
        </p:nvSpPr>
        <p:spPr>
          <a:xfrm>
            <a:off x="1245584" y="4306405"/>
            <a:ext cx="962812" cy="369332"/>
          </a:xfrm>
          <a:prstGeom prst="rect">
            <a:avLst/>
          </a:prstGeom>
        </p:spPr>
        <p:txBody>
          <a:bodyPr wrap="square">
            <a:spAutoFit/>
          </a:bodyPr>
          <a:lstStyle/>
          <a:p>
            <a:r>
              <a:rPr lang="zh-CN" altLang="en-US" kern="0" dirty="0">
                <a:latin typeface="Arial" panose="020B0604020202020204" pitchFamily="34" charset="0"/>
                <a:ea typeface="微软雅黑" panose="020B0503020204020204" pitchFamily="34" charset="-122"/>
              </a:rPr>
              <a:t>段长度</a:t>
            </a:r>
            <a:endParaRPr lang="fr-FR" altLang="zh-CN" kern="0" dirty="0">
              <a:latin typeface="Arial" panose="020B0604020202020204" pitchFamily="34" charset="0"/>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4E431327-5F58-46C2-A4BB-1039F8EEB4FE}"/>
              </a:ext>
            </a:extLst>
          </p:cNvPr>
          <p:cNvCxnSpPr>
            <a:cxnSpLocks/>
            <a:endCxn id="7" idx="1"/>
          </p:cNvCxnSpPr>
          <p:nvPr/>
        </p:nvCxnSpPr>
        <p:spPr>
          <a:xfrm flipV="1">
            <a:off x="2064863" y="4437777"/>
            <a:ext cx="1791101" cy="5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146603B-27B5-4028-88D1-603D77C69BDE}"/>
              </a:ext>
            </a:extLst>
          </p:cNvPr>
          <p:cNvSpPr/>
          <p:nvPr/>
        </p:nvSpPr>
        <p:spPr>
          <a:xfrm>
            <a:off x="4506484" y="4318673"/>
            <a:ext cx="367513"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CFCD80A-702F-4654-B56B-CA67D96050E4}"/>
              </a:ext>
            </a:extLst>
          </p:cNvPr>
          <p:cNvSpPr/>
          <p:nvPr/>
        </p:nvSpPr>
        <p:spPr>
          <a:xfrm>
            <a:off x="7093774" y="3097897"/>
            <a:ext cx="622331"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0A440E6-6815-4CA7-87EC-028520A0D85E}"/>
              </a:ext>
            </a:extLst>
          </p:cNvPr>
          <p:cNvSpPr/>
          <p:nvPr/>
        </p:nvSpPr>
        <p:spPr>
          <a:xfrm>
            <a:off x="25288" y="2904770"/>
            <a:ext cx="2591069" cy="646331"/>
          </a:xfrm>
          <a:prstGeom prst="rect">
            <a:avLst/>
          </a:prstGeom>
        </p:spPr>
        <p:txBody>
          <a:bodyPr wrap="square">
            <a:spAutoFit/>
          </a:bodyPr>
          <a:lstStyle/>
          <a:p>
            <a:r>
              <a:rPr lang="zh-CN" altLang="en-US" kern="0" dirty="0">
                <a:latin typeface="Arial" panose="020B0604020202020204" pitchFamily="34" charset="0"/>
                <a:ea typeface="微软雅黑" panose="020B0503020204020204" pitchFamily="34" charset="-122"/>
              </a:rPr>
              <a:t>采样精度</a:t>
            </a:r>
            <a:endParaRPr lang="en-US" altLang="zh-CN" kern="0" dirty="0">
              <a:latin typeface="Arial" panose="020B0604020202020204" pitchFamily="34" charset="0"/>
              <a:ea typeface="微软雅黑" panose="020B0503020204020204" pitchFamily="34" charset="-122"/>
            </a:endParaRPr>
          </a:p>
          <a:p>
            <a:r>
              <a:rPr lang="zh-CN" altLang="en-US" kern="0" dirty="0">
                <a:latin typeface="Arial" panose="020B0604020202020204" pitchFamily="34" charset="0"/>
                <a:ea typeface="微软雅黑" panose="020B0503020204020204" pitchFamily="34" charset="-122"/>
              </a:rPr>
              <a:t>多数软件不支持</a:t>
            </a:r>
            <a:r>
              <a:rPr lang="en-US" altLang="zh-CN" kern="0" dirty="0">
                <a:latin typeface="Arial" panose="020B0604020202020204" pitchFamily="34" charset="0"/>
                <a:ea typeface="微软雅黑" panose="020B0503020204020204" pitchFamily="34" charset="-122"/>
              </a:rPr>
              <a:t>12</a:t>
            </a:r>
            <a:r>
              <a:rPr lang="zh-CN" altLang="en-US" kern="0" dirty="0">
                <a:latin typeface="Arial" panose="020B0604020202020204" pitchFamily="34" charset="0"/>
                <a:ea typeface="微软雅黑" panose="020B0503020204020204" pitchFamily="34" charset="-122"/>
              </a:rPr>
              <a:t>和</a:t>
            </a:r>
            <a:r>
              <a:rPr lang="en-US" altLang="zh-CN" kern="0" dirty="0">
                <a:latin typeface="Arial" panose="020B0604020202020204" pitchFamily="34" charset="0"/>
                <a:ea typeface="微软雅黑" panose="020B0503020204020204" pitchFamily="34" charset="-122"/>
              </a:rPr>
              <a:t>16</a:t>
            </a:r>
            <a:endParaRPr lang="fr-FR" altLang="zh-CN" kern="0" dirty="0">
              <a:latin typeface="Arial" panose="020B0604020202020204" pitchFamily="34" charset="0"/>
              <a:ea typeface="微软雅黑" panose="020B0503020204020204" pitchFamily="34" charset="-122"/>
            </a:endParaRPr>
          </a:p>
        </p:txBody>
      </p:sp>
      <p:cxnSp>
        <p:nvCxnSpPr>
          <p:cNvPr id="16" name="直接箭头连接符 15">
            <a:extLst>
              <a:ext uri="{FF2B5EF4-FFF2-40B4-BE49-F238E27FC236}">
                <a16:creationId xmlns:a16="http://schemas.microsoft.com/office/drawing/2014/main" id="{D19E2201-AE2F-4272-B6A3-72F5FBDC62BC}"/>
              </a:ext>
            </a:extLst>
          </p:cNvPr>
          <p:cNvCxnSpPr>
            <a:cxnSpLocks/>
          </p:cNvCxnSpPr>
          <p:nvPr/>
        </p:nvCxnSpPr>
        <p:spPr>
          <a:xfrm>
            <a:off x="2020289" y="3551101"/>
            <a:ext cx="2669951" cy="7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7C0FB6D-3FB7-4037-AC6C-92E5B63F3543}"/>
              </a:ext>
            </a:extLst>
          </p:cNvPr>
          <p:cNvSpPr/>
          <p:nvPr/>
        </p:nvSpPr>
        <p:spPr>
          <a:xfrm>
            <a:off x="7241758" y="282581"/>
            <a:ext cx="2752101" cy="646331"/>
          </a:xfrm>
          <a:prstGeom prst="rect">
            <a:avLst/>
          </a:prstGeom>
        </p:spPr>
        <p:txBody>
          <a:bodyPr wrap="square">
            <a:spAutoFit/>
          </a:bodyPr>
          <a:lstStyle/>
          <a:p>
            <a:r>
              <a:rPr lang="zh-CN" altLang="en-US" dirty="0"/>
              <a:t>确定压缩模式</a:t>
            </a:r>
            <a:endParaRPr lang="en-US" altLang="zh-CN" dirty="0"/>
          </a:p>
          <a:p>
            <a:r>
              <a:rPr lang="zh-CN" altLang="en-US" dirty="0"/>
              <a:t>在段中确定编码器</a:t>
            </a:r>
            <a:r>
              <a:rPr lang="en-US" altLang="zh-CN" dirty="0"/>
              <a:t> </a:t>
            </a:r>
            <a:endParaRPr lang="zh-CN" altLang="en-US" dirty="0"/>
          </a:p>
        </p:txBody>
      </p:sp>
      <p:sp>
        <p:nvSpPr>
          <p:cNvPr id="22" name="矩形 21">
            <a:extLst>
              <a:ext uri="{FF2B5EF4-FFF2-40B4-BE49-F238E27FC236}">
                <a16:creationId xmlns:a16="http://schemas.microsoft.com/office/drawing/2014/main" id="{6CCDE2E3-6FD8-416C-A7A3-449D30ADF998}"/>
              </a:ext>
            </a:extLst>
          </p:cNvPr>
          <p:cNvSpPr/>
          <p:nvPr/>
        </p:nvSpPr>
        <p:spPr>
          <a:xfrm>
            <a:off x="9575642" y="3672343"/>
            <a:ext cx="2646878" cy="369332"/>
          </a:xfrm>
          <a:prstGeom prst="rect">
            <a:avLst/>
          </a:prstGeom>
        </p:spPr>
        <p:txBody>
          <a:bodyPr wrap="none">
            <a:spAutoFit/>
          </a:bodyPr>
          <a:lstStyle/>
          <a:p>
            <a:pPr lvl="0">
              <a:defRPr/>
            </a:pPr>
            <a:r>
              <a:rPr lang="fr-FR" altLang="zh-CN" kern="0" dirty="0">
                <a:latin typeface="Arial" panose="020B0604020202020204" pitchFamily="34" charset="0"/>
                <a:ea typeface="微软雅黑" panose="020B0503020204020204" pitchFamily="34" charset="-122"/>
              </a:rPr>
              <a:t>FFC2: Progressive DCT</a:t>
            </a:r>
          </a:p>
        </p:txBody>
      </p:sp>
      <p:sp>
        <p:nvSpPr>
          <p:cNvPr id="23" name="矩形 22">
            <a:extLst>
              <a:ext uri="{FF2B5EF4-FFF2-40B4-BE49-F238E27FC236}">
                <a16:creationId xmlns:a16="http://schemas.microsoft.com/office/drawing/2014/main" id="{19888795-034C-49A3-BD68-D2D52AFB2313}"/>
              </a:ext>
            </a:extLst>
          </p:cNvPr>
          <p:cNvSpPr/>
          <p:nvPr/>
        </p:nvSpPr>
        <p:spPr>
          <a:xfrm>
            <a:off x="4914784" y="4318673"/>
            <a:ext cx="609733"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5D6A871-A35F-4740-B9E2-6300892E149F}"/>
              </a:ext>
            </a:extLst>
          </p:cNvPr>
          <p:cNvSpPr/>
          <p:nvPr/>
        </p:nvSpPr>
        <p:spPr>
          <a:xfrm>
            <a:off x="5587702" y="4317035"/>
            <a:ext cx="609733"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D524025D-0DEE-4082-BAA0-2714DEEE7C08}"/>
              </a:ext>
            </a:extLst>
          </p:cNvPr>
          <p:cNvCxnSpPr>
            <a:cxnSpLocks/>
            <a:stCxn id="27" idx="2"/>
            <a:endCxn id="23" idx="0"/>
          </p:cNvCxnSpPr>
          <p:nvPr/>
        </p:nvCxnSpPr>
        <p:spPr>
          <a:xfrm>
            <a:off x="2549700" y="2521810"/>
            <a:ext cx="2669951" cy="1796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E4EFC315-3BC6-4C86-892B-1D55B3EE719A}"/>
              </a:ext>
            </a:extLst>
          </p:cNvPr>
          <p:cNvSpPr/>
          <p:nvPr/>
        </p:nvSpPr>
        <p:spPr>
          <a:xfrm>
            <a:off x="932270" y="2152478"/>
            <a:ext cx="3234859" cy="369332"/>
          </a:xfrm>
          <a:prstGeom prst="rect">
            <a:avLst/>
          </a:prstGeom>
          <a:solidFill>
            <a:srgbClr val="FF0000"/>
          </a:solidFill>
          <a:ln>
            <a:solidFill>
              <a:schemeClr val="tx1"/>
            </a:solidFill>
          </a:ln>
        </p:spPr>
        <p:txBody>
          <a:bodyPr wrap="square">
            <a:spAutoFit/>
          </a:bodyPr>
          <a:lstStyle/>
          <a:p>
            <a:r>
              <a:rPr lang="zh-CN" altLang="en-US" kern="0" dirty="0">
                <a:solidFill>
                  <a:schemeClr val="bg1"/>
                </a:solidFill>
                <a:latin typeface="Arial" panose="020B0604020202020204" pitchFamily="34" charset="0"/>
                <a:ea typeface="微软雅黑" panose="020B0503020204020204" pitchFamily="34" charset="-122"/>
              </a:rPr>
              <a:t>图像高度</a:t>
            </a:r>
            <a:r>
              <a:rPr lang="en-US" altLang="zh-CN" kern="0" dirty="0">
                <a:solidFill>
                  <a:schemeClr val="bg1"/>
                </a:solidFill>
                <a:latin typeface="Arial" panose="020B0604020202020204" pitchFamily="34" charset="0"/>
                <a:ea typeface="微软雅黑" panose="020B0503020204020204" pitchFamily="34" charset="-122"/>
              </a:rPr>
              <a:t>: 4B0 = 1200 pixel</a:t>
            </a:r>
            <a:endParaRPr lang="fr-FR" altLang="zh-CN" kern="0" dirty="0">
              <a:solidFill>
                <a:schemeClr val="bg1"/>
              </a:solidFill>
              <a:latin typeface="Arial" panose="020B0604020202020204" pitchFamily="34" charset="0"/>
              <a:ea typeface="微软雅黑" panose="020B0503020204020204" pitchFamily="34" charset="-122"/>
            </a:endParaRPr>
          </a:p>
        </p:txBody>
      </p:sp>
      <p:cxnSp>
        <p:nvCxnSpPr>
          <p:cNvPr id="30" name="直接箭头连接符 29">
            <a:extLst>
              <a:ext uri="{FF2B5EF4-FFF2-40B4-BE49-F238E27FC236}">
                <a16:creationId xmlns:a16="http://schemas.microsoft.com/office/drawing/2014/main" id="{0EBDE40B-CC21-4E57-859A-DEA248F5D694}"/>
              </a:ext>
            </a:extLst>
          </p:cNvPr>
          <p:cNvCxnSpPr>
            <a:cxnSpLocks/>
            <a:stCxn id="33" idx="2"/>
            <a:endCxn id="24" idx="0"/>
          </p:cNvCxnSpPr>
          <p:nvPr/>
        </p:nvCxnSpPr>
        <p:spPr>
          <a:xfrm>
            <a:off x="5258559" y="3051229"/>
            <a:ext cx="634010" cy="12658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A23566D8-1B41-4116-880D-E13074CF6327}"/>
              </a:ext>
            </a:extLst>
          </p:cNvPr>
          <p:cNvSpPr/>
          <p:nvPr/>
        </p:nvSpPr>
        <p:spPr>
          <a:xfrm>
            <a:off x="3740141" y="2681897"/>
            <a:ext cx="3036836" cy="369332"/>
          </a:xfrm>
          <a:prstGeom prst="rect">
            <a:avLst/>
          </a:prstGeom>
          <a:solidFill>
            <a:srgbClr val="FF0000"/>
          </a:solidFill>
          <a:ln>
            <a:solidFill>
              <a:srgbClr val="FF0000"/>
            </a:solidFill>
          </a:ln>
        </p:spPr>
        <p:txBody>
          <a:bodyPr wrap="square">
            <a:spAutoFit/>
          </a:bodyPr>
          <a:lstStyle/>
          <a:p>
            <a:r>
              <a:rPr lang="zh-CN" altLang="en-US" kern="0" dirty="0">
                <a:solidFill>
                  <a:schemeClr val="bg1"/>
                </a:solidFill>
                <a:latin typeface="Arial" panose="020B0604020202020204" pitchFamily="34" charset="0"/>
                <a:ea typeface="微软雅黑" panose="020B0503020204020204" pitchFamily="34" charset="-122"/>
              </a:rPr>
              <a:t>图像宽度</a:t>
            </a:r>
            <a:r>
              <a:rPr lang="en-US" altLang="zh-CN" kern="0" dirty="0">
                <a:solidFill>
                  <a:schemeClr val="bg1"/>
                </a:solidFill>
                <a:latin typeface="Arial" panose="020B0604020202020204" pitchFamily="34" charset="0"/>
                <a:ea typeface="微软雅黑" panose="020B0503020204020204" pitchFamily="34" charset="-122"/>
              </a:rPr>
              <a:t>:  3C0 = 960 pixel</a:t>
            </a:r>
            <a:endParaRPr lang="fr-FR" altLang="zh-CN" kern="0" dirty="0">
              <a:solidFill>
                <a:schemeClr val="bg1"/>
              </a:solidFill>
              <a:latin typeface="Arial" panose="020B0604020202020204" pitchFamily="34" charset="0"/>
              <a:ea typeface="微软雅黑" panose="020B0503020204020204" pitchFamily="34" charset="-122"/>
            </a:endParaRPr>
          </a:p>
        </p:txBody>
      </p:sp>
      <p:sp>
        <p:nvSpPr>
          <p:cNvPr id="42" name="矩形 41">
            <a:extLst>
              <a:ext uri="{FF2B5EF4-FFF2-40B4-BE49-F238E27FC236}">
                <a16:creationId xmlns:a16="http://schemas.microsoft.com/office/drawing/2014/main" id="{82466B88-8E54-4D67-9DF5-A4177C53D67A}"/>
              </a:ext>
            </a:extLst>
          </p:cNvPr>
          <p:cNvSpPr/>
          <p:nvPr/>
        </p:nvSpPr>
        <p:spPr>
          <a:xfrm>
            <a:off x="6245445" y="4317034"/>
            <a:ext cx="391697"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A65708E-DBA0-42D2-BBBE-73B6C2F9AFA9}"/>
              </a:ext>
            </a:extLst>
          </p:cNvPr>
          <p:cNvSpPr/>
          <p:nvPr/>
        </p:nvSpPr>
        <p:spPr>
          <a:xfrm>
            <a:off x="5603543" y="3095681"/>
            <a:ext cx="1454499" cy="369332"/>
          </a:xfrm>
          <a:prstGeom prst="rect">
            <a:avLst/>
          </a:prstGeom>
          <a:solidFill>
            <a:schemeClr val="bg1"/>
          </a:solidFill>
          <a:ln>
            <a:solidFill>
              <a:schemeClr val="tx1"/>
            </a:solidFill>
          </a:ln>
        </p:spPr>
        <p:txBody>
          <a:bodyPr wrap="square">
            <a:spAutoFit/>
          </a:bodyPr>
          <a:lstStyle/>
          <a:p>
            <a:r>
              <a:rPr lang="fr-FR" altLang="zh-CN" kern="0" dirty="0">
                <a:latin typeface="Arial" panose="020B0604020202020204" pitchFamily="34" charset="0"/>
                <a:ea typeface="微软雅黑" panose="020B0503020204020204" pitchFamily="34" charset="-122"/>
              </a:rPr>
              <a:t> </a:t>
            </a:r>
            <a:r>
              <a:rPr lang="zh-CN" altLang="en-US" kern="0" dirty="0">
                <a:latin typeface="Arial" panose="020B0604020202020204" pitchFamily="34" charset="0"/>
                <a:ea typeface="微软雅黑" panose="020B0503020204020204" pitchFamily="34" charset="-122"/>
              </a:rPr>
              <a:t>组件数量</a:t>
            </a:r>
            <a:endParaRPr lang="fr-FR" altLang="zh-CN" kern="0" dirty="0">
              <a:latin typeface="Arial" panose="020B0604020202020204" pitchFamily="34" charset="0"/>
              <a:ea typeface="微软雅黑" panose="020B0503020204020204" pitchFamily="34" charset="-122"/>
            </a:endParaRPr>
          </a:p>
        </p:txBody>
      </p:sp>
      <p:cxnSp>
        <p:nvCxnSpPr>
          <p:cNvPr id="45" name="直接箭头连接符 44">
            <a:extLst>
              <a:ext uri="{FF2B5EF4-FFF2-40B4-BE49-F238E27FC236}">
                <a16:creationId xmlns:a16="http://schemas.microsoft.com/office/drawing/2014/main" id="{6572FF09-66CF-4FF7-B8B8-044581872C35}"/>
              </a:ext>
            </a:extLst>
          </p:cNvPr>
          <p:cNvCxnSpPr>
            <a:cxnSpLocks/>
            <a:stCxn id="43" idx="2"/>
            <a:endCxn id="42" idx="0"/>
          </p:cNvCxnSpPr>
          <p:nvPr/>
        </p:nvCxnSpPr>
        <p:spPr>
          <a:xfrm>
            <a:off x="6330793" y="3465013"/>
            <a:ext cx="110501" cy="85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07F7929B-033C-4452-913F-16AD344B67B6}"/>
              </a:ext>
            </a:extLst>
          </p:cNvPr>
          <p:cNvSpPr/>
          <p:nvPr/>
        </p:nvSpPr>
        <p:spPr>
          <a:xfrm>
            <a:off x="494916" y="5386393"/>
            <a:ext cx="2328752" cy="1200329"/>
          </a:xfrm>
          <a:prstGeom prst="rect">
            <a:avLst/>
          </a:prstGeom>
          <a:solidFill>
            <a:schemeClr val="bg1"/>
          </a:solidFill>
          <a:ln>
            <a:solidFill>
              <a:schemeClr val="bg1"/>
            </a:solidFill>
          </a:ln>
        </p:spPr>
        <p:txBody>
          <a:bodyPr wrap="square">
            <a:spAutoFit/>
          </a:bodyPr>
          <a:lstStyle/>
          <a:p>
            <a:r>
              <a:rPr lang="zh-CN" altLang="en-US" kern="0" dirty="0">
                <a:latin typeface="Arial" panose="020B0604020202020204" pitchFamily="34" charset="0"/>
                <a:ea typeface="微软雅黑" panose="020B0503020204020204" pitchFamily="34" charset="-122"/>
              </a:rPr>
              <a:t>组件数量</a:t>
            </a:r>
            <a:r>
              <a:rPr lang="fr-FR" altLang="zh-CN" kern="0" dirty="0">
                <a:latin typeface="Arial" panose="020B0604020202020204" pitchFamily="34" charset="0"/>
                <a:ea typeface="微软雅黑" panose="020B0503020204020204" pitchFamily="34" charset="-122"/>
              </a:rPr>
              <a:t>: </a:t>
            </a:r>
          </a:p>
          <a:p>
            <a:r>
              <a:rPr lang="fr-FR" altLang="zh-CN" kern="0" dirty="0">
                <a:latin typeface="Arial" panose="020B0604020202020204" pitchFamily="34" charset="0"/>
                <a:ea typeface="微软雅黑" panose="020B0503020204020204" pitchFamily="34" charset="-122"/>
              </a:rPr>
              <a:t>1 grey </a:t>
            </a:r>
          </a:p>
          <a:p>
            <a:r>
              <a:rPr lang="fr-FR" altLang="zh-CN" kern="0" dirty="0">
                <a:latin typeface="Arial" panose="020B0604020202020204" pitchFamily="34" charset="0"/>
                <a:ea typeface="微软雅黑" panose="020B0503020204020204" pitchFamily="34" charset="-122"/>
              </a:rPr>
              <a:t>3 </a:t>
            </a:r>
            <a:r>
              <a:rPr lang="fr-FR" altLang="zh-CN" kern="0" dirty="0">
                <a:solidFill>
                  <a:srgbClr val="FF0000"/>
                </a:solidFill>
                <a:latin typeface="Arial" panose="020B0604020202020204" pitchFamily="34" charset="0"/>
                <a:ea typeface="微软雅黑" panose="020B0503020204020204" pitchFamily="34" charset="-122"/>
              </a:rPr>
              <a:t>YCbCr/YIQ color</a:t>
            </a:r>
          </a:p>
          <a:p>
            <a:r>
              <a:rPr lang="fr-FR" altLang="zh-CN" kern="0" dirty="0">
                <a:latin typeface="Arial" panose="020B0604020202020204" pitchFamily="34" charset="0"/>
                <a:ea typeface="微软雅黑" panose="020B0503020204020204" pitchFamily="34" charset="-122"/>
              </a:rPr>
              <a:t>4 CMYK color</a:t>
            </a:r>
          </a:p>
        </p:txBody>
      </p:sp>
      <p:sp>
        <p:nvSpPr>
          <p:cNvPr id="53" name="矩形 52">
            <a:extLst>
              <a:ext uri="{FF2B5EF4-FFF2-40B4-BE49-F238E27FC236}">
                <a16:creationId xmlns:a16="http://schemas.microsoft.com/office/drawing/2014/main" id="{478C1594-AF96-4AD5-97FD-6DE0FE108C7E}"/>
              </a:ext>
            </a:extLst>
          </p:cNvPr>
          <p:cNvSpPr/>
          <p:nvPr/>
        </p:nvSpPr>
        <p:spPr>
          <a:xfrm>
            <a:off x="6737324" y="4364020"/>
            <a:ext cx="258199" cy="18630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B1F0435B-BA9A-49D7-8846-7A79AB9FDA01}"/>
              </a:ext>
            </a:extLst>
          </p:cNvPr>
          <p:cNvSpPr/>
          <p:nvPr/>
        </p:nvSpPr>
        <p:spPr>
          <a:xfrm>
            <a:off x="7092882" y="4364019"/>
            <a:ext cx="258199" cy="18630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BE867619-B4A6-45CC-8171-D48B7D89CF46}"/>
              </a:ext>
            </a:extLst>
          </p:cNvPr>
          <p:cNvSpPr/>
          <p:nvPr/>
        </p:nvSpPr>
        <p:spPr>
          <a:xfrm>
            <a:off x="7448440" y="4364018"/>
            <a:ext cx="258199" cy="18630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456020BB-1561-4029-8973-DCC5B94D0A7A}"/>
              </a:ext>
            </a:extLst>
          </p:cNvPr>
          <p:cNvSpPr/>
          <p:nvPr/>
        </p:nvSpPr>
        <p:spPr>
          <a:xfrm>
            <a:off x="4936838" y="5366262"/>
            <a:ext cx="860793" cy="369332"/>
          </a:xfrm>
          <a:prstGeom prst="rect">
            <a:avLst/>
          </a:prstGeom>
          <a:solidFill>
            <a:schemeClr val="bg1"/>
          </a:solidFill>
          <a:ln>
            <a:solidFill>
              <a:schemeClr val="bg1"/>
            </a:solidFill>
          </a:ln>
        </p:spPr>
        <p:txBody>
          <a:bodyPr wrap="square">
            <a:spAutoFit/>
          </a:bodyPr>
          <a:lstStyle/>
          <a:p>
            <a:r>
              <a:rPr lang="fr-FR" altLang="zh-CN" kern="0" dirty="0">
                <a:latin typeface="Arial" panose="020B0604020202020204" pitchFamily="34" charset="0"/>
                <a:ea typeface="微软雅黑" panose="020B0503020204020204" pitchFamily="34" charset="-122"/>
              </a:rPr>
              <a:t>Y</a:t>
            </a:r>
            <a:r>
              <a:rPr lang="zh-CN" altLang="en-US" kern="0" dirty="0">
                <a:latin typeface="Arial" panose="020B0604020202020204" pitchFamily="34" charset="0"/>
                <a:ea typeface="微软雅黑" panose="020B0503020204020204" pitchFamily="34" charset="-122"/>
              </a:rPr>
              <a:t>组件</a:t>
            </a:r>
            <a:endParaRPr lang="fr-FR" altLang="zh-CN" kern="0" dirty="0">
              <a:latin typeface="Arial" panose="020B0604020202020204" pitchFamily="34" charset="0"/>
              <a:ea typeface="微软雅黑" panose="020B0503020204020204" pitchFamily="34" charset="-122"/>
            </a:endParaRPr>
          </a:p>
        </p:txBody>
      </p:sp>
      <p:sp>
        <p:nvSpPr>
          <p:cNvPr id="59" name="矩形 58">
            <a:extLst>
              <a:ext uri="{FF2B5EF4-FFF2-40B4-BE49-F238E27FC236}">
                <a16:creationId xmlns:a16="http://schemas.microsoft.com/office/drawing/2014/main" id="{503DD057-CB7E-4157-9683-1FEDD37C2A21}"/>
              </a:ext>
            </a:extLst>
          </p:cNvPr>
          <p:cNvSpPr/>
          <p:nvPr/>
        </p:nvSpPr>
        <p:spPr>
          <a:xfrm>
            <a:off x="4713525" y="6280577"/>
            <a:ext cx="1827120" cy="369332"/>
          </a:xfrm>
          <a:prstGeom prst="rect">
            <a:avLst/>
          </a:prstGeom>
          <a:solidFill>
            <a:schemeClr val="bg1"/>
          </a:solidFill>
          <a:ln>
            <a:solidFill>
              <a:schemeClr val="bg1"/>
            </a:solidFill>
          </a:ln>
        </p:spPr>
        <p:txBody>
          <a:bodyPr wrap="square">
            <a:spAutoFit/>
          </a:bodyPr>
          <a:lstStyle/>
          <a:p>
            <a:r>
              <a:rPr lang="zh-CN" altLang="en-US" kern="0" dirty="0">
                <a:latin typeface="Arial" panose="020B0604020202020204" pitchFamily="34" charset="0"/>
                <a:ea typeface="微软雅黑" panose="020B0503020204020204" pitchFamily="34" charset="-122"/>
              </a:rPr>
              <a:t>垂直采样系数</a:t>
            </a:r>
            <a:endParaRPr lang="fr-FR" altLang="zh-CN" kern="0" dirty="0">
              <a:latin typeface="Arial" panose="020B0604020202020204" pitchFamily="34" charset="0"/>
              <a:ea typeface="微软雅黑" panose="020B0503020204020204" pitchFamily="34" charset="-122"/>
            </a:endParaRPr>
          </a:p>
        </p:txBody>
      </p:sp>
      <p:graphicFrame>
        <p:nvGraphicFramePr>
          <p:cNvPr id="63" name="表格 62">
            <a:extLst>
              <a:ext uri="{FF2B5EF4-FFF2-40B4-BE49-F238E27FC236}">
                <a16:creationId xmlns:a16="http://schemas.microsoft.com/office/drawing/2014/main" id="{389A9FC4-E83E-4893-B799-92F21B2FA37A}"/>
              </a:ext>
            </a:extLst>
          </p:cNvPr>
          <p:cNvGraphicFramePr>
            <a:graphicFrameLocks noGrp="1"/>
          </p:cNvGraphicFramePr>
          <p:nvPr>
            <p:extLst>
              <p:ext uri="{D42A27DB-BD31-4B8C-83A1-F6EECF244321}">
                <p14:modId xmlns:p14="http://schemas.microsoft.com/office/powerpoint/2010/main" val="3650695713"/>
              </p:ext>
            </p:extLst>
          </p:nvPr>
        </p:nvGraphicFramePr>
        <p:xfrm>
          <a:off x="5051439" y="5847662"/>
          <a:ext cx="3629968" cy="370840"/>
        </p:xfrm>
        <a:graphic>
          <a:graphicData uri="http://schemas.openxmlformats.org/drawingml/2006/table">
            <a:tbl>
              <a:tblPr firstRow="1" bandRow="1">
                <a:tableStyleId>{5C22544A-7EE6-4342-B048-85BDC9FD1C3A}</a:tableStyleId>
              </a:tblPr>
              <a:tblGrid>
                <a:gridCol w="453746">
                  <a:extLst>
                    <a:ext uri="{9D8B030D-6E8A-4147-A177-3AD203B41FA5}">
                      <a16:colId xmlns:a16="http://schemas.microsoft.com/office/drawing/2014/main" val="3462037601"/>
                    </a:ext>
                  </a:extLst>
                </a:gridCol>
                <a:gridCol w="453746">
                  <a:extLst>
                    <a:ext uri="{9D8B030D-6E8A-4147-A177-3AD203B41FA5}">
                      <a16:colId xmlns:a16="http://schemas.microsoft.com/office/drawing/2014/main" val="855574937"/>
                    </a:ext>
                  </a:extLst>
                </a:gridCol>
                <a:gridCol w="453746">
                  <a:extLst>
                    <a:ext uri="{9D8B030D-6E8A-4147-A177-3AD203B41FA5}">
                      <a16:colId xmlns:a16="http://schemas.microsoft.com/office/drawing/2014/main" val="2532599031"/>
                    </a:ext>
                  </a:extLst>
                </a:gridCol>
                <a:gridCol w="453746">
                  <a:extLst>
                    <a:ext uri="{9D8B030D-6E8A-4147-A177-3AD203B41FA5}">
                      <a16:colId xmlns:a16="http://schemas.microsoft.com/office/drawing/2014/main" val="2807164514"/>
                    </a:ext>
                  </a:extLst>
                </a:gridCol>
                <a:gridCol w="453746">
                  <a:extLst>
                    <a:ext uri="{9D8B030D-6E8A-4147-A177-3AD203B41FA5}">
                      <a16:colId xmlns:a16="http://schemas.microsoft.com/office/drawing/2014/main" val="3892291067"/>
                    </a:ext>
                  </a:extLst>
                </a:gridCol>
                <a:gridCol w="453746">
                  <a:extLst>
                    <a:ext uri="{9D8B030D-6E8A-4147-A177-3AD203B41FA5}">
                      <a16:colId xmlns:a16="http://schemas.microsoft.com/office/drawing/2014/main" val="4018877799"/>
                    </a:ext>
                  </a:extLst>
                </a:gridCol>
                <a:gridCol w="453746">
                  <a:extLst>
                    <a:ext uri="{9D8B030D-6E8A-4147-A177-3AD203B41FA5}">
                      <a16:colId xmlns:a16="http://schemas.microsoft.com/office/drawing/2014/main" val="1735220127"/>
                    </a:ext>
                  </a:extLst>
                </a:gridCol>
                <a:gridCol w="453746">
                  <a:extLst>
                    <a:ext uri="{9D8B030D-6E8A-4147-A177-3AD203B41FA5}">
                      <a16:colId xmlns:a16="http://schemas.microsoft.com/office/drawing/2014/main" val="49241021"/>
                    </a:ext>
                  </a:extLst>
                </a:gridCol>
              </a:tblGrid>
              <a:tr h="370840">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35741600"/>
                  </a:ext>
                </a:extLst>
              </a:tr>
            </a:tbl>
          </a:graphicData>
        </a:graphic>
      </p:graphicFrame>
      <p:cxnSp>
        <p:nvCxnSpPr>
          <p:cNvPr id="65" name="直接箭头连接符 64">
            <a:extLst>
              <a:ext uri="{FF2B5EF4-FFF2-40B4-BE49-F238E27FC236}">
                <a16:creationId xmlns:a16="http://schemas.microsoft.com/office/drawing/2014/main" id="{1C7610B2-4E5D-4558-9EB8-D00F2D9A63B2}"/>
              </a:ext>
            </a:extLst>
          </p:cNvPr>
          <p:cNvCxnSpPr>
            <a:cxnSpLocks/>
            <a:stCxn id="58" idx="0"/>
            <a:endCxn id="53" idx="2"/>
          </p:cNvCxnSpPr>
          <p:nvPr/>
        </p:nvCxnSpPr>
        <p:spPr>
          <a:xfrm flipV="1">
            <a:off x="5367235" y="4550327"/>
            <a:ext cx="1499189" cy="815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75EA0921-4A2E-4A0A-BC07-A231772F7080}"/>
              </a:ext>
            </a:extLst>
          </p:cNvPr>
          <p:cNvSpPr/>
          <p:nvPr/>
        </p:nvSpPr>
        <p:spPr>
          <a:xfrm>
            <a:off x="7476157" y="5372712"/>
            <a:ext cx="1265507" cy="369332"/>
          </a:xfrm>
          <a:prstGeom prst="rect">
            <a:avLst/>
          </a:prstGeom>
          <a:solidFill>
            <a:schemeClr val="bg1"/>
          </a:solidFill>
          <a:ln>
            <a:solidFill>
              <a:schemeClr val="bg1"/>
            </a:solidFill>
          </a:ln>
        </p:spPr>
        <p:txBody>
          <a:bodyPr wrap="square">
            <a:spAutoFit/>
          </a:bodyPr>
          <a:lstStyle/>
          <a:p>
            <a:r>
              <a:rPr lang="zh-CN" altLang="en-US" kern="0" dirty="0">
                <a:latin typeface="Arial" panose="020B0604020202020204" pitchFamily="34" charset="0"/>
                <a:ea typeface="微软雅黑" panose="020B0503020204020204" pitchFamily="34" charset="-122"/>
              </a:rPr>
              <a:t>量化表号</a:t>
            </a:r>
            <a:endParaRPr lang="fr-FR" altLang="zh-CN" kern="0" dirty="0">
              <a:latin typeface="Arial" panose="020B0604020202020204" pitchFamily="34" charset="0"/>
              <a:ea typeface="微软雅黑" panose="020B0503020204020204" pitchFamily="34" charset="-122"/>
            </a:endParaRPr>
          </a:p>
        </p:txBody>
      </p:sp>
      <p:cxnSp>
        <p:nvCxnSpPr>
          <p:cNvPr id="68" name="直接箭头连接符 67">
            <a:extLst>
              <a:ext uri="{FF2B5EF4-FFF2-40B4-BE49-F238E27FC236}">
                <a16:creationId xmlns:a16="http://schemas.microsoft.com/office/drawing/2014/main" id="{E6BB963F-82A6-437D-9841-B018B8580F95}"/>
              </a:ext>
            </a:extLst>
          </p:cNvPr>
          <p:cNvCxnSpPr>
            <a:cxnSpLocks/>
          </p:cNvCxnSpPr>
          <p:nvPr/>
        </p:nvCxnSpPr>
        <p:spPr>
          <a:xfrm flipV="1">
            <a:off x="6341257" y="4555239"/>
            <a:ext cx="860793" cy="1182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569FBEC4-608D-4E4E-AF1A-C85E84F5369D}"/>
              </a:ext>
            </a:extLst>
          </p:cNvPr>
          <p:cNvSpPr/>
          <p:nvPr/>
        </p:nvSpPr>
        <p:spPr>
          <a:xfrm>
            <a:off x="7796414" y="4364018"/>
            <a:ext cx="945250" cy="1928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FD24B074-4B2D-4E35-8D2E-71264065DC59}"/>
              </a:ext>
            </a:extLst>
          </p:cNvPr>
          <p:cNvSpPr/>
          <p:nvPr/>
        </p:nvSpPr>
        <p:spPr>
          <a:xfrm>
            <a:off x="7407257" y="3564704"/>
            <a:ext cx="1887625" cy="369332"/>
          </a:xfrm>
          <a:prstGeom prst="rect">
            <a:avLst/>
          </a:prstGeom>
          <a:solidFill>
            <a:schemeClr val="bg1"/>
          </a:solidFill>
          <a:ln>
            <a:solidFill>
              <a:schemeClr val="tx1"/>
            </a:solidFill>
          </a:ln>
        </p:spPr>
        <p:txBody>
          <a:bodyPr wrap="square">
            <a:spAutoFit/>
          </a:bodyPr>
          <a:lstStyle/>
          <a:p>
            <a:r>
              <a:rPr lang="fr-FR" altLang="zh-CN" kern="0" dirty="0">
                <a:latin typeface="Arial" panose="020B0604020202020204" pitchFamily="34" charset="0"/>
                <a:ea typeface="微软雅黑" panose="020B0503020204020204" pitchFamily="34" charset="-122"/>
              </a:rPr>
              <a:t>Cb </a:t>
            </a:r>
            <a:r>
              <a:rPr lang="zh-CN" altLang="en-US" kern="0" dirty="0">
                <a:latin typeface="Arial" panose="020B0604020202020204" pitchFamily="34" charset="0"/>
                <a:ea typeface="微软雅黑" panose="020B0503020204020204" pitchFamily="34" charset="-122"/>
              </a:rPr>
              <a:t>组件</a:t>
            </a:r>
            <a:r>
              <a:rPr lang="fr-FR" altLang="zh-CN" kern="0" dirty="0">
                <a:latin typeface="Arial" panose="020B0604020202020204" pitchFamily="34" charset="0"/>
                <a:ea typeface="微软雅黑" panose="020B0503020204020204" pitchFamily="34" charset="-122"/>
              </a:rPr>
              <a:t> </a:t>
            </a:r>
          </a:p>
        </p:txBody>
      </p:sp>
      <p:cxnSp>
        <p:nvCxnSpPr>
          <p:cNvPr id="72" name="直接箭头连接符 71">
            <a:extLst>
              <a:ext uri="{FF2B5EF4-FFF2-40B4-BE49-F238E27FC236}">
                <a16:creationId xmlns:a16="http://schemas.microsoft.com/office/drawing/2014/main" id="{3D0B3329-C968-4FC0-BACA-F23B888E9DBD}"/>
              </a:ext>
            </a:extLst>
          </p:cNvPr>
          <p:cNvCxnSpPr>
            <a:cxnSpLocks/>
            <a:stCxn id="70" idx="2"/>
            <a:endCxn id="69" idx="0"/>
          </p:cNvCxnSpPr>
          <p:nvPr/>
        </p:nvCxnSpPr>
        <p:spPr>
          <a:xfrm flipH="1">
            <a:off x="8269039" y="3934036"/>
            <a:ext cx="82031" cy="429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E02C0ECD-2DA3-4E51-892E-D6A3416C2795}"/>
              </a:ext>
            </a:extLst>
          </p:cNvPr>
          <p:cNvSpPr/>
          <p:nvPr/>
        </p:nvSpPr>
        <p:spPr>
          <a:xfrm>
            <a:off x="8802259" y="4364018"/>
            <a:ext cx="622331" cy="1928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3EBA7063-9231-4196-9AA0-16F4F3818D1D}"/>
              </a:ext>
            </a:extLst>
          </p:cNvPr>
          <p:cNvSpPr/>
          <p:nvPr/>
        </p:nvSpPr>
        <p:spPr>
          <a:xfrm>
            <a:off x="3855964" y="4619205"/>
            <a:ext cx="311165" cy="1928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6C5873F7-490E-42E9-A9C0-DD934AB4E867}"/>
              </a:ext>
            </a:extLst>
          </p:cNvPr>
          <p:cNvSpPr/>
          <p:nvPr/>
        </p:nvSpPr>
        <p:spPr>
          <a:xfrm>
            <a:off x="9955268" y="5201727"/>
            <a:ext cx="1887625" cy="369332"/>
          </a:xfrm>
          <a:prstGeom prst="rect">
            <a:avLst/>
          </a:prstGeom>
          <a:solidFill>
            <a:schemeClr val="bg1"/>
          </a:solidFill>
          <a:ln>
            <a:solidFill>
              <a:schemeClr val="tx1"/>
            </a:solidFill>
          </a:ln>
        </p:spPr>
        <p:txBody>
          <a:bodyPr wrap="square">
            <a:spAutoFit/>
          </a:bodyPr>
          <a:lstStyle/>
          <a:p>
            <a:r>
              <a:rPr lang="fr-FR" altLang="zh-CN" kern="0" dirty="0">
                <a:latin typeface="Arial" panose="020B0604020202020204" pitchFamily="34" charset="0"/>
                <a:ea typeface="微软雅黑" panose="020B0503020204020204" pitchFamily="34" charset="-122"/>
              </a:rPr>
              <a:t>Cr </a:t>
            </a:r>
            <a:r>
              <a:rPr lang="zh-CN" altLang="en-US" kern="0" dirty="0">
                <a:latin typeface="Arial" panose="020B0604020202020204" pitchFamily="34" charset="0"/>
                <a:ea typeface="微软雅黑" panose="020B0503020204020204" pitchFamily="34" charset="-122"/>
              </a:rPr>
              <a:t>组件</a:t>
            </a:r>
            <a:r>
              <a:rPr lang="fr-FR" altLang="zh-CN" kern="0" dirty="0">
                <a:latin typeface="Arial" panose="020B0604020202020204" pitchFamily="34" charset="0"/>
                <a:ea typeface="微软雅黑" panose="020B0503020204020204" pitchFamily="34" charset="-122"/>
              </a:rPr>
              <a:t> </a:t>
            </a:r>
          </a:p>
        </p:txBody>
      </p:sp>
      <p:cxnSp>
        <p:nvCxnSpPr>
          <p:cNvPr id="78" name="直接箭头连接符 77">
            <a:extLst>
              <a:ext uri="{FF2B5EF4-FFF2-40B4-BE49-F238E27FC236}">
                <a16:creationId xmlns:a16="http://schemas.microsoft.com/office/drawing/2014/main" id="{45434F9F-32C8-4A8D-80B5-B52FC353326D}"/>
              </a:ext>
            </a:extLst>
          </p:cNvPr>
          <p:cNvCxnSpPr>
            <a:cxnSpLocks/>
          </p:cNvCxnSpPr>
          <p:nvPr/>
        </p:nvCxnSpPr>
        <p:spPr>
          <a:xfrm flipH="1" flipV="1">
            <a:off x="9294883" y="4619205"/>
            <a:ext cx="656093" cy="634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B40B7D1B-89BC-4563-ADF8-86867F5A2EAF}"/>
              </a:ext>
            </a:extLst>
          </p:cNvPr>
          <p:cNvSpPr/>
          <p:nvPr/>
        </p:nvSpPr>
        <p:spPr>
          <a:xfrm>
            <a:off x="7074637" y="6266358"/>
            <a:ext cx="1827121" cy="369332"/>
          </a:xfrm>
          <a:prstGeom prst="rect">
            <a:avLst/>
          </a:prstGeom>
          <a:solidFill>
            <a:schemeClr val="bg1"/>
          </a:solidFill>
          <a:ln>
            <a:solidFill>
              <a:schemeClr val="bg1"/>
            </a:solidFill>
          </a:ln>
        </p:spPr>
        <p:txBody>
          <a:bodyPr wrap="square">
            <a:spAutoFit/>
          </a:bodyPr>
          <a:lstStyle/>
          <a:p>
            <a:r>
              <a:rPr lang="zh-CN" altLang="en-US" kern="0" dirty="0">
                <a:latin typeface="Arial" panose="020B0604020202020204" pitchFamily="34" charset="0"/>
                <a:ea typeface="微软雅黑" panose="020B0503020204020204" pitchFamily="34" charset="-122"/>
              </a:rPr>
              <a:t>水平采样系数</a:t>
            </a:r>
            <a:endParaRPr lang="fr-FR" altLang="zh-CN" kern="0" dirty="0">
              <a:latin typeface="Arial" panose="020B0604020202020204" pitchFamily="34" charset="0"/>
              <a:ea typeface="微软雅黑" panose="020B0503020204020204" pitchFamily="34" charset="-122"/>
            </a:endParaRPr>
          </a:p>
        </p:txBody>
      </p:sp>
      <p:cxnSp>
        <p:nvCxnSpPr>
          <p:cNvPr id="85" name="直接箭头连接符 84">
            <a:extLst>
              <a:ext uri="{FF2B5EF4-FFF2-40B4-BE49-F238E27FC236}">
                <a16:creationId xmlns:a16="http://schemas.microsoft.com/office/drawing/2014/main" id="{1B0712C2-566D-4B20-8BE6-53DFBFA58C96}"/>
              </a:ext>
            </a:extLst>
          </p:cNvPr>
          <p:cNvCxnSpPr>
            <a:endCxn id="57" idx="2"/>
          </p:cNvCxnSpPr>
          <p:nvPr/>
        </p:nvCxnSpPr>
        <p:spPr>
          <a:xfrm flipH="1" flipV="1">
            <a:off x="7577540" y="4550325"/>
            <a:ext cx="410658" cy="89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334374F-69DC-4424-B022-1E602E2EBD19}"/>
              </a:ext>
            </a:extLst>
          </p:cNvPr>
          <p:cNvSpPr/>
          <p:nvPr/>
        </p:nvSpPr>
        <p:spPr>
          <a:xfrm>
            <a:off x="197027" y="947325"/>
            <a:ext cx="3158237" cy="646331"/>
          </a:xfrm>
          <a:prstGeom prst="rect">
            <a:avLst/>
          </a:prstGeom>
        </p:spPr>
        <p:txBody>
          <a:bodyPr wrap="none">
            <a:spAutoFit/>
          </a:bodyPr>
          <a:lstStyle/>
          <a:p>
            <a:r>
              <a:rPr lang="en-US" altLang="zh-CN" dirty="0">
                <a:solidFill>
                  <a:srgbClr val="FF0000"/>
                </a:solidFill>
              </a:rPr>
              <a:t>CRP 5: length, height,  width;  </a:t>
            </a:r>
          </a:p>
          <a:p>
            <a:r>
              <a:rPr lang="zh-CN" altLang="en-US" dirty="0"/>
              <a:t>需要反复尝试</a:t>
            </a:r>
            <a:endParaRPr lang="en-US" altLang="zh-CN" dirty="0"/>
          </a:p>
        </p:txBody>
      </p:sp>
      <p:sp>
        <p:nvSpPr>
          <p:cNvPr id="9" name="矩形 8">
            <a:extLst>
              <a:ext uri="{FF2B5EF4-FFF2-40B4-BE49-F238E27FC236}">
                <a16:creationId xmlns:a16="http://schemas.microsoft.com/office/drawing/2014/main" id="{CF6CFD44-1367-4FF2-9D6E-0EA68B9EA4C7}"/>
              </a:ext>
            </a:extLst>
          </p:cNvPr>
          <p:cNvSpPr/>
          <p:nvPr/>
        </p:nvSpPr>
        <p:spPr>
          <a:xfrm>
            <a:off x="197027" y="666061"/>
            <a:ext cx="1569660" cy="369332"/>
          </a:xfrm>
          <a:prstGeom prst="rect">
            <a:avLst/>
          </a:prstGeom>
        </p:spPr>
        <p:txBody>
          <a:bodyPr wrap="none">
            <a:spAutoFit/>
          </a:bodyPr>
          <a:lstStyle/>
          <a:p>
            <a:r>
              <a:rPr lang="zh-CN" altLang="en-US" dirty="0">
                <a:solidFill>
                  <a:srgbClr val="FF0000"/>
                </a:solidFill>
              </a:rPr>
              <a:t>常见修复点：</a:t>
            </a:r>
            <a:endParaRPr lang="zh-CN" altLang="en-US" dirty="0"/>
          </a:p>
        </p:txBody>
      </p:sp>
      <p:sp>
        <p:nvSpPr>
          <p:cNvPr id="14" name="矩形 13">
            <a:extLst>
              <a:ext uri="{FF2B5EF4-FFF2-40B4-BE49-F238E27FC236}">
                <a16:creationId xmlns:a16="http://schemas.microsoft.com/office/drawing/2014/main" id="{642EEC98-09E4-4771-A80F-2EAB477B9BB0}"/>
              </a:ext>
            </a:extLst>
          </p:cNvPr>
          <p:cNvSpPr/>
          <p:nvPr/>
        </p:nvSpPr>
        <p:spPr>
          <a:xfrm>
            <a:off x="3951033" y="506471"/>
            <a:ext cx="3018775" cy="646331"/>
          </a:xfrm>
          <a:prstGeom prst="rect">
            <a:avLst/>
          </a:prstGeom>
        </p:spPr>
        <p:txBody>
          <a:bodyPr wrap="none">
            <a:spAutoFit/>
          </a:bodyPr>
          <a:lstStyle/>
          <a:p>
            <a:r>
              <a:rPr lang="en-US" altLang="zh-CN" dirty="0"/>
              <a:t>SOF0</a:t>
            </a:r>
            <a:r>
              <a:rPr lang="zh-CN" altLang="en-US" dirty="0"/>
              <a:t>确定图像的基本信息：</a:t>
            </a:r>
            <a:endParaRPr lang="en-US" altLang="zh-CN" dirty="0"/>
          </a:p>
          <a:p>
            <a:r>
              <a:rPr lang="zh-CN" altLang="en-US" dirty="0"/>
              <a:t>高度、宽度和图像组件</a:t>
            </a:r>
            <a:endParaRPr lang="en-US" altLang="zh-CN" dirty="0"/>
          </a:p>
        </p:txBody>
      </p:sp>
      <p:sp>
        <p:nvSpPr>
          <p:cNvPr id="17" name="文本框 16">
            <a:extLst>
              <a:ext uri="{FF2B5EF4-FFF2-40B4-BE49-F238E27FC236}">
                <a16:creationId xmlns:a16="http://schemas.microsoft.com/office/drawing/2014/main" id="{A52FA519-1217-44B6-86E4-E26D61DF95EB}"/>
              </a:ext>
            </a:extLst>
          </p:cNvPr>
          <p:cNvSpPr txBox="1"/>
          <p:nvPr/>
        </p:nvSpPr>
        <p:spPr>
          <a:xfrm>
            <a:off x="6094728" y="6518002"/>
            <a:ext cx="1107996" cy="369332"/>
          </a:xfrm>
          <a:prstGeom prst="rect">
            <a:avLst/>
          </a:prstGeom>
          <a:noFill/>
        </p:spPr>
        <p:txBody>
          <a:bodyPr wrap="none" rtlCol="0">
            <a:spAutoFit/>
          </a:bodyPr>
          <a:lstStyle/>
          <a:p>
            <a:r>
              <a:rPr lang="zh-CN" altLang="en-US" dirty="0"/>
              <a:t>采样系数</a:t>
            </a:r>
          </a:p>
        </p:txBody>
      </p:sp>
      <p:sp>
        <p:nvSpPr>
          <p:cNvPr id="19" name="矩形 18"/>
          <p:cNvSpPr/>
          <p:nvPr/>
        </p:nvSpPr>
        <p:spPr>
          <a:xfrm>
            <a:off x="10543557" y="204114"/>
            <a:ext cx="1406154" cy="461665"/>
          </a:xfrm>
          <a:prstGeom prst="rect">
            <a:avLst/>
          </a:prstGeom>
        </p:spPr>
        <p:txBody>
          <a:bodyPr wrap="none">
            <a:spAutoFit/>
          </a:bodyPr>
          <a:lstStyle/>
          <a:p>
            <a:r>
              <a:rPr lang="fr-FR" altLang="zh-CN" sz="2400" kern="0" dirty="0">
                <a:latin typeface="Arial" panose="020B0604020202020204" pitchFamily="34" charset="0"/>
                <a:ea typeface="微软雅黑" panose="020B0503020204020204" pitchFamily="34" charset="-122"/>
              </a:rPr>
              <a:t>FF C0~</a:t>
            </a:r>
            <a:r>
              <a:rPr lang="en-US" altLang="zh-CN" sz="2400" kern="0" dirty="0">
                <a:latin typeface="Arial" panose="020B0604020202020204" pitchFamily="34" charset="0"/>
                <a:ea typeface="微软雅黑" panose="020B0503020204020204" pitchFamily="34" charset="-122"/>
              </a:rPr>
              <a:t>3</a:t>
            </a:r>
            <a:endParaRPr lang="zh-CN" altLang="en-US" sz="2400" dirty="0"/>
          </a:p>
        </p:txBody>
      </p:sp>
    </p:spTree>
    <p:extLst>
      <p:ext uri="{BB962C8B-B14F-4D97-AF65-F5344CB8AC3E}">
        <p14:creationId xmlns:p14="http://schemas.microsoft.com/office/powerpoint/2010/main" val="987888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9C177-4B59-4DE2-90AA-0DE1A7A526F3}"/>
              </a:ext>
            </a:extLst>
          </p:cNvPr>
          <p:cNvSpPr/>
          <p:nvPr/>
        </p:nvSpPr>
        <p:spPr>
          <a:xfrm>
            <a:off x="82379" y="106745"/>
            <a:ext cx="2356022" cy="5189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JPEG</a:t>
            </a:r>
            <a:endParaRPr lang="zh-CN" altLang="en-US" sz="2400" dirty="0">
              <a:solidFill>
                <a:schemeClr val="tx1"/>
              </a:solidFill>
            </a:endParaRPr>
          </a:p>
        </p:txBody>
      </p:sp>
      <p:sp>
        <p:nvSpPr>
          <p:cNvPr id="5" name="矩形 4">
            <a:extLst>
              <a:ext uri="{FF2B5EF4-FFF2-40B4-BE49-F238E27FC236}">
                <a16:creationId xmlns:a16="http://schemas.microsoft.com/office/drawing/2014/main" id="{B9BA12A6-316E-4E84-8AAD-1807CB60EC91}"/>
              </a:ext>
            </a:extLst>
          </p:cNvPr>
          <p:cNvSpPr/>
          <p:nvPr/>
        </p:nvSpPr>
        <p:spPr>
          <a:xfrm>
            <a:off x="808801" y="1533865"/>
            <a:ext cx="1415772" cy="461665"/>
          </a:xfrm>
          <a:prstGeom prst="rect">
            <a:avLst/>
          </a:prstGeom>
        </p:spPr>
        <p:txBody>
          <a:bodyPr wrap="none">
            <a:spAutoFit/>
          </a:bodyPr>
          <a:lstStyle/>
          <a:p>
            <a:r>
              <a:rPr lang="zh-CN" altLang="en-US" sz="2400" dirty="0"/>
              <a:t>压缩模型</a:t>
            </a:r>
          </a:p>
        </p:txBody>
      </p:sp>
      <p:sp>
        <p:nvSpPr>
          <p:cNvPr id="89" name="矩形 88">
            <a:extLst>
              <a:ext uri="{FF2B5EF4-FFF2-40B4-BE49-F238E27FC236}">
                <a16:creationId xmlns:a16="http://schemas.microsoft.com/office/drawing/2014/main" id="{B9BA12A6-316E-4E84-8AAD-1807CB60EC91}"/>
              </a:ext>
            </a:extLst>
          </p:cNvPr>
          <p:cNvSpPr/>
          <p:nvPr/>
        </p:nvSpPr>
        <p:spPr>
          <a:xfrm>
            <a:off x="2190155" y="2056321"/>
            <a:ext cx="1231427" cy="461665"/>
          </a:xfrm>
          <a:prstGeom prst="rect">
            <a:avLst/>
          </a:prstGeom>
        </p:spPr>
        <p:txBody>
          <a:bodyPr wrap="none">
            <a:spAutoFit/>
          </a:bodyPr>
          <a:lstStyle/>
          <a:p>
            <a:r>
              <a:rPr lang="en-US" altLang="zh-CN" sz="2400" dirty="0"/>
              <a:t>Lossless</a:t>
            </a:r>
            <a:endParaRPr lang="zh-CN" altLang="en-US" sz="2400" dirty="0"/>
          </a:p>
        </p:txBody>
      </p:sp>
      <p:sp>
        <p:nvSpPr>
          <p:cNvPr id="91" name="矩形 90">
            <a:extLst>
              <a:ext uri="{FF2B5EF4-FFF2-40B4-BE49-F238E27FC236}">
                <a16:creationId xmlns:a16="http://schemas.microsoft.com/office/drawing/2014/main" id="{B9BA12A6-316E-4E84-8AAD-1807CB60EC91}"/>
              </a:ext>
            </a:extLst>
          </p:cNvPr>
          <p:cNvSpPr/>
          <p:nvPr/>
        </p:nvSpPr>
        <p:spPr>
          <a:xfrm>
            <a:off x="2190155" y="2656200"/>
            <a:ext cx="1566454" cy="461665"/>
          </a:xfrm>
          <a:prstGeom prst="rect">
            <a:avLst/>
          </a:prstGeom>
        </p:spPr>
        <p:txBody>
          <a:bodyPr wrap="none">
            <a:spAutoFit/>
          </a:bodyPr>
          <a:lstStyle/>
          <a:p>
            <a:r>
              <a:rPr lang="en-US" altLang="zh-CN" sz="2400" dirty="0"/>
              <a:t>Sequential</a:t>
            </a:r>
            <a:endParaRPr lang="zh-CN" altLang="en-US" sz="2400" dirty="0"/>
          </a:p>
        </p:txBody>
      </p:sp>
      <p:sp>
        <p:nvSpPr>
          <p:cNvPr id="98" name="矩形 97">
            <a:extLst>
              <a:ext uri="{FF2B5EF4-FFF2-40B4-BE49-F238E27FC236}">
                <a16:creationId xmlns:a16="http://schemas.microsoft.com/office/drawing/2014/main" id="{B9BA12A6-316E-4E84-8AAD-1807CB60EC91}"/>
              </a:ext>
            </a:extLst>
          </p:cNvPr>
          <p:cNvSpPr/>
          <p:nvPr/>
        </p:nvSpPr>
        <p:spPr>
          <a:xfrm>
            <a:off x="2190154" y="3256079"/>
            <a:ext cx="1694695" cy="461665"/>
          </a:xfrm>
          <a:prstGeom prst="rect">
            <a:avLst/>
          </a:prstGeom>
        </p:spPr>
        <p:txBody>
          <a:bodyPr wrap="none">
            <a:spAutoFit/>
          </a:bodyPr>
          <a:lstStyle/>
          <a:p>
            <a:r>
              <a:rPr lang="en-US" altLang="zh-CN" sz="2400" dirty="0">
                <a:solidFill>
                  <a:srgbClr val="FF0000"/>
                </a:solidFill>
              </a:rPr>
              <a:t>Progressive</a:t>
            </a:r>
            <a:endParaRPr lang="zh-CN" altLang="en-US" sz="2400" dirty="0">
              <a:solidFill>
                <a:srgbClr val="FF0000"/>
              </a:solidFill>
            </a:endParaRPr>
          </a:p>
        </p:txBody>
      </p:sp>
      <p:sp>
        <p:nvSpPr>
          <p:cNvPr id="103" name="矩形 102">
            <a:extLst>
              <a:ext uri="{FF2B5EF4-FFF2-40B4-BE49-F238E27FC236}">
                <a16:creationId xmlns:a16="http://schemas.microsoft.com/office/drawing/2014/main" id="{B9BA12A6-316E-4E84-8AAD-1807CB60EC91}"/>
              </a:ext>
            </a:extLst>
          </p:cNvPr>
          <p:cNvSpPr/>
          <p:nvPr/>
        </p:nvSpPr>
        <p:spPr>
          <a:xfrm>
            <a:off x="2190153" y="3855958"/>
            <a:ext cx="1728358" cy="461665"/>
          </a:xfrm>
          <a:prstGeom prst="rect">
            <a:avLst/>
          </a:prstGeom>
        </p:spPr>
        <p:txBody>
          <a:bodyPr wrap="none">
            <a:spAutoFit/>
          </a:bodyPr>
          <a:lstStyle/>
          <a:p>
            <a:r>
              <a:rPr lang="en-US" altLang="zh-CN" sz="2400" dirty="0"/>
              <a:t>Hierarchical</a:t>
            </a:r>
            <a:endParaRPr lang="zh-CN" altLang="en-US" sz="2400" dirty="0"/>
          </a:p>
        </p:txBody>
      </p:sp>
      <p:cxnSp>
        <p:nvCxnSpPr>
          <p:cNvPr id="4" name="肘形连接符 3"/>
          <p:cNvCxnSpPr>
            <a:stCxn id="89" idx="1"/>
            <a:endCxn id="103" idx="1"/>
          </p:cNvCxnSpPr>
          <p:nvPr/>
        </p:nvCxnSpPr>
        <p:spPr>
          <a:xfrm rot="10800000" flipV="1">
            <a:off x="2190153" y="2287153"/>
            <a:ext cx="2" cy="1799637"/>
          </a:xfrm>
          <a:prstGeom prst="bentConnector3">
            <a:avLst>
              <a:gd name="adj1" fmla="val 11430100000"/>
            </a:avLst>
          </a:prstGeom>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91" idx="1"/>
            <a:endCxn id="98" idx="1"/>
          </p:cNvCxnSpPr>
          <p:nvPr/>
        </p:nvCxnSpPr>
        <p:spPr>
          <a:xfrm rot="10800000" flipV="1">
            <a:off x="2190155" y="2887032"/>
            <a:ext cx="1" cy="599879"/>
          </a:xfrm>
          <a:prstGeom prst="bentConnector3">
            <a:avLst>
              <a:gd name="adj1" fmla="val 22860100000"/>
            </a:avLst>
          </a:prstGeom>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541401" y="348162"/>
            <a:ext cx="4240263" cy="369332"/>
          </a:xfrm>
          <a:prstGeom prst="rect">
            <a:avLst/>
          </a:prstGeom>
        </p:spPr>
        <p:txBody>
          <a:bodyPr wrap="none">
            <a:spAutoFit/>
          </a:bodyPr>
          <a:lstStyle/>
          <a:p>
            <a:r>
              <a:rPr lang="en-US" altLang="zh-CN" dirty="0">
                <a:solidFill>
                  <a:srgbClr val="002855"/>
                </a:solidFill>
                <a:latin typeface="Lucida Sans Unicode" panose="020B0602030504020204" pitchFamily="34" charset="0"/>
              </a:rPr>
              <a:t>JFIF is JPEG File Interchange Format</a:t>
            </a:r>
            <a:endParaRPr lang="zh-CN" altLang="en-US" dirty="0"/>
          </a:p>
        </p:txBody>
      </p:sp>
      <p:sp>
        <p:nvSpPr>
          <p:cNvPr id="43" name="矩形 42"/>
          <p:cNvSpPr/>
          <p:nvPr/>
        </p:nvSpPr>
        <p:spPr>
          <a:xfrm>
            <a:off x="4209587" y="1934455"/>
            <a:ext cx="7393834" cy="461665"/>
          </a:xfrm>
          <a:prstGeom prst="rect">
            <a:avLst/>
          </a:prstGeom>
          <a:ln>
            <a:solidFill>
              <a:schemeClr val="accent1"/>
            </a:solidFill>
          </a:ln>
        </p:spPr>
        <p:txBody>
          <a:bodyPr wrap="square">
            <a:spAutoFit/>
          </a:bodyPr>
          <a:lstStyle/>
          <a:p>
            <a:r>
              <a:rPr lang="zh-CN" altLang="en-US" sz="2400" dirty="0">
                <a:solidFill>
                  <a:srgbClr val="002855"/>
                </a:solidFill>
                <a:latin typeface="Lucida Sans Unicode" panose="020B0602030504020204" pitchFamily="34" charset="0"/>
              </a:rPr>
              <a:t>图片从顶至下编码，每种颜色一次编码</a:t>
            </a:r>
            <a:endParaRPr lang="zh-CN" altLang="en-US" sz="2400" dirty="0"/>
          </a:p>
        </p:txBody>
      </p:sp>
      <p:sp>
        <p:nvSpPr>
          <p:cNvPr id="44" name="矩形 43"/>
          <p:cNvSpPr/>
          <p:nvPr/>
        </p:nvSpPr>
        <p:spPr>
          <a:xfrm>
            <a:off x="4209587" y="2680119"/>
            <a:ext cx="7393834" cy="461665"/>
          </a:xfrm>
          <a:prstGeom prst="rect">
            <a:avLst/>
          </a:prstGeom>
          <a:ln>
            <a:solidFill>
              <a:schemeClr val="accent1"/>
            </a:solidFill>
          </a:ln>
        </p:spPr>
        <p:txBody>
          <a:bodyPr wrap="square">
            <a:spAutoFit/>
          </a:bodyPr>
          <a:lstStyle/>
          <a:p>
            <a:r>
              <a:rPr lang="zh-CN" altLang="en-US" sz="2400" dirty="0"/>
              <a:t>在多次扫描中进行编码</a:t>
            </a:r>
          </a:p>
        </p:txBody>
      </p:sp>
      <p:sp>
        <p:nvSpPr>
          <p:cNvPr id="45" name="矩形 44"/>
          <p:cNvSpPr/>
          <p:nvPr/>
        </p:nvSpPr>
        <p:spPr>
          <a:xfrm>
            <a:off x="4209587" y="1340882"/>
            <a:ext cx="7393834" cy="461665"/>
          </a:xfrm>
          <a:prstGeom prst="rect">
            <a:avLst/>
          </a:prstGeom>
          <a:ln>
            <a:solidFill>
              <a:schemeClr val="accent1"/>
            </a:solidFill>
          </a:ln>
        </p:spPr>
        <p:txBody>
          <a:bodyPr wrap="square">
            <a:spAutoFit/>
          </a:bodyPr>
          <a:lstStyle/>
          <a:p>
            <a:r>
              <a:rPr lang="zh-CN" altLang="en-US" sz="2400" dirty="0">
                <a:solidFill>
                  <a:srgbClr val="002855"/>
                </a:solidFill>
                <a:latin typeface="Lucida Sans Unicode" panose="020B0602030504020204" pitchFamily="34" charset="0"/>
              </a:rPr>
              <a:t>源图片，压缩率低</a:t>
            </a:r>
            <a:endParaRPr lang="zh-CN" altLang="en-US" sz="2400" dirty="0"/>
          </a:p>
        </p:txBody>
      </p:sp>
      <p:sp>
        <p:nvSpPr>
          <p:cNvPr id="46" name="矩形 45"/>
          <p:cNvSpPr/>
          <p:nvPr/>
        </p:nvSpPr>
        <p:spPr>
          <a:xfrm>
            <a:off x="4209587" y="3948578"/>
            <a:ext cx="7393834" cy="830997"/>
          </a:xfrm>
          <a:prstGeom prst="rect">
            <a:avLst/>
          </a:prstGeom>
          <a:ln>
            <a:solidFill>
              <a:schemeClr val="accent1"/>
            </a:solidFill>
          </a:ln>
        </p:spPr>
        <p:txBody>
          <a:bodyPr wrap="square">
            <a:spAutoFit/>
          </a:bodyPr>
          <a:lstStyle/>
          <a:p>
            <a:r>
              <a:rPr lang="zh-CN" altLang="en-US" sz="2400" dirty="0">
                <a:solidFill>
                  <a:srgbClr val="002855"/>
                </a:solidFill>
                <a:latin typeface="Lucida Sans Unicode" panose="020B0602030504020204" pitchFamily="34" charset="0"/>
              </a:rPr>
              <a:t>图像被分解成若干帧。每帧是多次扫描编码的集合。</a:t>
            </a:r>
            <a:endParaRPr lang="en-US" altLang="zh-CN" sz="2400" dirty="0">
              <a:solidFill>
                <a:srgbClr val="002855"/>
              </a:solidFill>
              <a:latin typeface="Lucida Sans Unicode" panose="020B0602030504020204" pitchFamily="34" charset="0"/>
            </a:endParaRPr>
          </a:p>
          <a:p>
            <a:r>
              <a:rPr lang="zh-CN" altLang="en-US" sz="2400" dirty="0">
                <a:solidFill>
                  <a:srgbClr val="002855"/>
                </a:solidFill>
                <a:latin typeface="Lucida Sans Unicode" panose="020B0602030504020204" pitchFamily="34" charset="0"/>
              </a:rPr>
              <a:t>第一帧是一个低分辨率的图像。</a:t>
            </a:r>
          </a:p>
        </p:txBody>
      </p:sp>
      <p:cxnSp>
        <p:nvCxnSpPr>
          <p:cNvPr id="48" name="肘形连接符 47"/>
          <p:cNvCxnSpPr>
            <a:stCxn id="45" idx="1"/>
            <a:endCxn id="89" idx="3"/>
          </p:cNvCxnSpPr>
          <p:nvPr/>
        </p:nvCxnSpPr>
        <p:spPr>
          <a:xfrm rot="10800000" flipV="1">
            <a:off x="3421583" y="1571714"/>
            <a:ext cx="788005" cy="7154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43" idx="1"/>
            <a:endCxn id="91" idx="3"/>
          </p:cNvCxnSpPr>
          <p:nvPr/>
        </p:nvCxnSpPr>
        <p:spPr>
          <a:xfrm rot="10800000" flipV="1">
            <a:off x="3756609" y="2165287"/>
            <a:ext cx="452978" cy="7217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44" idx="1"/>
            <a:endCxn id="98" idx="3"/>
          </p:cNvCxnSpPr>
          <p:nvPr/>
        </p:nvCxnSpPr>
        <p:spPr>
          <a:xfrm rot="10800000" flipV="1">
            <a:off x="3884849" y="2910952"/>
            <a:ext cx="324738" cy="5759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46" idx="1"/>
            <a:endCxn id="103" idx="3"/>
          </p:cNvCxnSpPr>
          <p:nvPr/>
        </p:nvCxnSpPr>
        <p:spPr>
          <a:xfrm rot="10800000">
            <a:off x="3918511" y="4086791"/>
            <a:ext cx="291076" cy="277286"/>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539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D3E4DDC-A6C1-4AEF-B0D8-0885A6A46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72" y="972794"/>
            <a:ext cx="2802962" cy="3713505"/>
          </a:xfrm>
          <a:prstGeom prst="rect">
            <a:avLst/>
          </a:prstGeom>
        </p:spPr>
      </p:pic>
      <p:pic>
        <p:nvPicPr>
          <p:cNvPr id="5" name="图片 4">
            <a:extLst>
              <a:ext uri="{FF2B5EF4-FFF2-40B4-BE49-F238E27FC236}">
                <a16:creationId xmlns:a16="http://schemas.microsoft.com/office/drawing/2014/main" id="{6A321BBB-3153-4848-809F-8C471F04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764" y="972793"/>
            <a:ext cx="2776602" cy="3495297"/>
          </a:xfrm>
          <a:prstGeom prst="rect">
            <a:avLst/>
          </a:prstGeom>
        </p:spPr>
      </p:pic>
      <p:pic>
        <p:nvPicPr>
          <p:cNvPr id="7" name="图片 6">
            <a:extLst>
              <a:ext uri="{FF2B5EF4-FFF2-40B4-BE49-F238E27FC236}">
                <a16:creationId xmlns:a16="http://schemas.microsoft.com/office/drawing/2014/main" id="{17D8DEEA-261B-46D3-9774-417B0E36D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763" y="972793"/>
            <a:ext cx="3436731" cy="1843143"/>
          </a:xfrm>
          <a:prstGeom prst="rect">
            <a:avLst/>
          </a:prstGeom>
        </p:spPr>
      </p:pic>
      <p:sp>
        <p:nvSpPr>
          <p:cNvPr id="8" name="文本框 7">
            <a:extLst>
              <a:ext uri="{FF2B5EF4-FFF2-40B4-BE49-F238E27FC236}">
                <a16:creationId xmlns:a16="http://schemas.microsoft.com/office/drawing/2014/main" id="{4C159DB7-7689-4FB4-A63E-6298B652C87E}"/>
              </a:ext>
            </a:extLst>
          </p:cNvPr>
          <p:cNvSpPr txBox="1"/>
          <p:nvPr/>
        </p:nvSpPr>
        <p:spPr>
          <a:xfrm>
            <a:off x="4353790" y="4961876"/>
            <a:ext cx="2608406" cy="646331"/>
          </a:xfrm>
          <a:prstGeom prst="rect">
            <a:avLst/>
          </a:prstGeom>
          <a:noFill/>
        </p:spPr>
        <p:txBody>
          <a:bodyPr wrap="none" rtlCol="0">
            <a:spAutoFit/>
          </a:bodyPr>
          <a:lstStyle/>
          <a:p>
            <a:r>
              <a:rPr lang="en-US" altLang="zh-CN" dirty="0"/>
              <a:t>04 B0</a:t>
            </a:r>
          </a:p>
          <a:p>
            <a:r>
              <a:rPr lang="en-US" altLang="zh-CN" dirty="0"/>
              <a:t>image height: 1200 pixel</a:t>
            </a:r>
          </a:p>
        </p:txBody>
      </p:sp>
      <p:sp>
        <p:nvSpPr>
          <p:cNvPr id="9" name="文本框 8">
            <a:extLst>
              <a:ext uri="{FF2B5EF4-FFF2-40B4-BE49-F238E27FC236}">
                <a16:creationId xmlns:a16="http://schemas.microsoft.com/office/drawing/2014/main" id="{0898AA62-A67B-4DD7-82C7-3E2E34AA8143}"/>
              </a:ext>
            </a:extLst>
          </p:cNvPr>
          <p:cNvSpPr txBox="1"/>
          <p:nvPr/>
        </p:nvSpPr>
        <p:spPr>
          <a:xfrm>
            <a:off x="869372" y="4961876"/>
            <a:ext cx="2608406" cy="923330"/>
          </a:xfrm>
          <a:prstGeom prst="rect">
            <a:avLst/>
          </a:prstGeom>
          <a:noFill/>
        </p:spPr>
        <p:txBody>
          <a:bodyPr wrap="none" rtlCol="0">
            <a:spAutoFit/>
          </a:bodyPr>
          <a:lstStyle/>
          <a:p>
            <a:r>
              <a:rPr lang="en-US" altLang="zh-CN" dirty="0"/>
              <a:t>05 00</a:t>
            </a:r>
          </a:p>
          <a:p>
            <a:r>
              <a:rPr lang="en-US" altLang="zh-CN" dirty="0"/>
              <a:t>image height: 1280 pixel</a:t>
            </a:r>
          </a:p>
          <a:p>
            <a:endParaRPr lang="zh-CN" altLang="en-US" dirty="0"/>
          </a:p>
        </p:txBody>
      </p:sp>
      <p:sp>
        <p:nvSpPr>
          <p:cNvPr id="10" name="文本框 9">
            <a:extLst>
              <a:ext uri="{FF2B5EF4-FFF2-40B4-BE49-F238E27FC236}">
                <a16:creationId xmlns:a16="http://schemas.microsoft.com/office/drawing/2014/main" id="{4CBA5638-2D89-4AC1-A848-E046650D3ED6}"/>
              </a:ext>
            </a:extLst>
          </p:cNvPr>
          <p:cNvSpPr txBox="1"/>
          <p:nvPr/>
        </p:nvSpPr>
        <p:spPr>
          <a:xfrm>
            <a:off x="7844620" y="4961876"/>
            <a:ext cx="2486578" cy="923330"/>
          </a:xfrm>
          <a:prstGeom prst="rect">
            <a:avLst/>
          </a:prstGeom>
          <a:noFill/>
        </p:spPr>
        <p:txBody>
          <a:bodyPr wrap="none" rtlCol="0">
            <a:spAutoFit/>
          </a:bodyPr>
          <a:lstStyle/>
          <a:p>
            <a:r>
              <a:rPr lang="en-US" altLang="zh-CN" dirty="0"/>
              <a:t>02 00</a:t>
            </a:r>
          </a:p>
          <a:p>
            <a:r>
              <a:rPr lang="en-US" altLang="zh-CN" dirty="0"/>
              <a:t>image height: 512 pixel</a:t>
            </a:r>
          </a:p>
          <a:p>
            <a:endParaRPr lang="zh-CN" altLang="en-US" dirty="0"/>
          </a:p>
        </p:txBody>
      </p:sp>
      <p:sp>
        <p:nvSpPr>
          <p:cNvPr id="11" name="文本框 10">
            <a:extLst>
              <a:ext uri="{FF2B5EF4-FFF2-40B4-BE49-F238E27FC236}">
                <a16:creationId xmlns:a16="http://schemas.microsoft.com/office/drawing/2014/main" id="{E9936DE4-6644-456E-9E62-DE3A68CE9D97}"/>
              </a:ext>
            </a:extLst>
          </p:cNvPr>
          <p:cNvSpPr txBox="1"/>
          <p:nvPr/>
        </p:nvSpPr>
        <p:spPr>
          <a:xfrm>
            <a:off x="57714" y="63508"/>
            <a:ext cx="2031325" cy="461665"/>
          </a:xfrm>
          <a:prstGeom prst="rect">
            <a:avLst/>
          </a:prstGeom>
          <a:noFill/>
        </p:spPr>
        <p:txBody>
          <a:bodyPr wrap="none" rtlCol="0">
            <a:spAutoFit/>
          </a:bodyPr>
          <a:lstStyle/>
          <a:p>
            <a:r>
              <a:rPr lang="zh-CN" altLang="en-US" sz="2400" dirty="0"/>
              <a:t>修改图像高度</a:t>
            </a:r>
          </a:p>
        </p:txBody>
      </p:sp>
      <p:sp>
        <p:nvSpPr>
          <p:cNvPr id="12" name="文本框 11"/>
          <p:cNvSpPr txBox="1"/>
          <p:nvPr/>
        </p:nvSpPr>
        <p:spPr>
          <a:xfrm>
            <a:off x="3405634" y="294341"/>
            <a:ext cx="5965095" cy="369332"/>
          </a:xfrm>
          <a:prstGeom prst="rect">
            <a:avLst/>
          </a:prstGeom>
          <a:noFill/>
        </p:spPr>
        <p:txBody>
          <a:bodyPr wrap="none" rtlCol="0">
            <a:spAutoFit/>
          </a:bodyPr>
          <a:lstStyle/>
          <a:p>
            <a:r>
              <a:rPr lang="en-US" altLang="zh-CN" dirty="0"/>
              <a:t>FF C2 00 11 08 </a:t>
            </a:r>
            <a:r>
              <a:rPr lang="en-US" altLang="zh-CN" dirty="0">
                <a:solidFill>
                  <a:srgbClr val="FF0000"/>
                </a:solidFill>
              </a:rPr>
              <a:t>04 B0</a:t>
            </a:r>
            <a:r>
              <a:rPr lang="en-US" altLang="zh-CN" dirty="0"/>
              <a:t> 03 C0 03 01 22 00 02 11 01 03 11 01</a:t>
            </a:r>
            <a:endParaRPr lang="zh-CN" altLang="en-US" dirty="0"/>
          </a:p>
        </p:txBody>
      </p:sp>
    </p:spTree>
    <p:extLst>
      <p:ext uri="{BB962C8B-B14F-4D97-AF65-F5344CB8AC3E}">
        <p14:creationId xmlns:p14="http://schemas.microsoft.com/office/powerpoint/2010/main" val="3997790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F17017B-221A-4882-8836-6D554675854E}"/>
              </a:ext>
            </a:extLst>
          </p:cNvPr>
          <p:cNvSpPr/>
          <p:nvPr/>
        </p:nvSpPr>
        <p:spPr>
          <a:xfrm>
            <a:off x="2273242" y="1508373"/>
            <a:ext cx="3176309" cy="369332"/>
          </a:xfrm>
          <a:prstGeom prst="rect">
            <a:avLst/>
          </a:prstGeom>
          <a:solidFill>
            <a:schemeClr val="bg1"/>
          </a:solidFill>
          <a:ln>
            <a:solidFill>
              <a:schemeClr val="bg1"/>
            </a:solidFill>
          </a:ln>
        </p:spPr>
        <p:txBody>
          <a:bodyPr wrap="square">
            <a:spAutoFit/>
          </a:bodyPr>
          <a:lstStyle/>
          <a:p>
            <a:r>
              <a:rPr lang="fr-FR" altLang="zh-CN" kern="0" dirty="0">
                <a:latin typeface="Arial" panose="020B0604020202020204" pitchFamily="34" charset="0"/>
                <a:ea typeface="微软雅黑" panose="020B0503020204020204" pitchFamily="34" charset="-122"/>
              </a:rPr>
              <a:t>vertical sampling factor</a:t>
            </a:r>
          </a:p>
        </p:txBody>
      </p:sp>
      <p:graphicFrame>
        <p:nvGraphicFramePr>
          <p:cNvPr id="3" name="表格 2">
            <a:extLst>
              <a:ext uri="{FF2B5EF4-FFF2-40B4-BE49-F238E27FC236}">
                <a16:creationId xmlns:a16="http://schemas.microsoft.com/office/drawing/2014/main" id="{EBFD0F6D-B29D-413F-9340-CB6E1F431D6F}"/>
              </a:ext>
            </a:extLst>
          </p:cNvPr>
          <p:cNvGraphicFramePr>
            <a:graphicFrameLocks noGrp="1"/>
          </p:cNvGraphicFramePr>
          <p:nvPr>
            <p:extLst>
              <p:ext uri="{D42A27DB-BD31-4B8C-83A1-F6EECF244321}">
                <p14:modId xmlns:p14="http://schemas.microsoft.com/office/powerpoint/2010/main" val="3366157762"/>
              </p:ext>
            </p:extLst>
          </p:nvPr>
        </p:nvGraphicFramePr>
        <p:xfrm>
          <a:off x="3259232" y="1152811"/>
          <a:ext cx="3629968" cy="370840"/>
        </p:xfrm>
        <a:graphic>
          <a:graphicData uri="http://schemas.openxmlformats.org/drawingml/2006/table">
            <a:tbl>
              <a:tblPr firstRow="1" bandRow="1">
                <a:tableStyleId>{5C22544A-7EE6-4342-B048-85BDC9FD1C3A}</a:tableStyleId>
              </a:tblPr>
              <a:tblGrid>
                <a:gridCol w="453746">
                  <a:extLst>
                    <a:ext uri="{9D8B030D-6E8A-4147-A177-3AD203B41FA5}">
                      <a16:colId xmlns:a16="http://schemas.microsoft.com/office/drawing/2014/main" val="3462037601"/>
                    </a:ext>
                  </a:extLst>
                </a:gridCol>
                <a:gridCol w="453746">
                  <a:extLst>
                    <a:ext uri="{9D8B030D-6E8A-4147-A177-3AD203B41FA5}">
                      <a16:colId xmlns:a16="http://schemas.microsoft.com/office/drawing/2014/main" val="855574937"/>
                    </a:ext>
                  </a:extLst>
                </a:gridCol>
                <a:gridCol w="453746">
                  <a:extLst>
                    <a:ext uri="{9D8B030D-6E8A-4147-A177-3AD203B41FA5}">
                      <a16:colId xmlns:a16="http://schemas.microsoft.com/office/drawing/2014/main" val="2532599031"/>
                    </a:ext>
                  </a:extLst>
                </a:gridCol>
                <a:gridCol w="453746">
                  <a:extLst>
                    <a:ext uri="{9D8B030D-6E8A-4147-A177-3AD203B41FA5}">
                      <a16:colId xmlns:a16="http://schemas.microsoft.com/office/drawing/2014/main" val="2807164514"/>
                    </a:ext>
                  </a:extLst>
                </a:gridCol>
                <a:gridCol w="453746">
                  <a:extLst>
                    <a:ext uri="{9D8B030D-6E8A-4147-A177-3AD203B41FA5}">
                      <a16:colId xmlns:a16="http://schemas.microsoft.com/office/drawing/2014/main" val="3892291067"/>
                    </a:ext>
                  </a:extLst>
                </a:gridCol>
                <a:gridCol w="453746">
                  <a:extLst>
                    <a:ext uri="{9D8B030D-6E8A-4147-A177-3AD203B41FA5}">
                      <a16:colId xmlns:a16="http://schemas.microsoft.com/office/drawing/2014/main" val="4018877799"/>
                    </a:ext>
                  </a:extLst>
                </a:gridCol>
                <a:gridCol w="453746">
                  <a:extLst>
                    <a:ext uri="{9D8B030D-6E8A-4147-A177-3AD203B41FA5}">
                      <a16:colId xmlns:a16="http://schemas.microsoft.com/office/drawing/2014/main" val="1735220127"/>
                    </a:ext>
                  </a:extLst>
                </a:gridCol>
                <a:gridCol w="453746">
                  <a:extLst>
                    <a:ext uri="{9D8B030D-6E8A-4147-A177-3AD203B41FA5}">
                      <a16:colId xmlns:a16="http://schemas.microsoft.com/office/drawing/2014/main" val="49241021"/>
                    </a:ext>
                  </a:extLst>
                </a:gridCol>
              </a:tblGrid>
              <a:tr h="370840">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35741600"/>
                  </a:ext>
                </a:extLst>
              </a:tr>
            </a:tbl>
          </a:graphicData>
        </a:graphic>
      </p:graphicFrame>
      <p:sp>
        <p:nvSpPr>
          <p:cNvPr id="4" name="矩形 3">
            <a:extLst>
              <a:ext uri="{FF2B5EF4-FFF2-40B4-BE49-F238E27FC236}">
                <a16:creationId xmlns:a16="http://schemas.microsoft.com/office/drawing/2014/main" id="{CACB2EFF-AD5A-4671-AC05-32B25DD4EB6D}"/>
              </a:ext>
            </a:extLst>
          </p:cNvPr>
          <p:cNvSpPr/>
          <p:nvPr/>
        </p:nvSpPr>
        <p:spPr>
          <a:xfrm>
            <a:off x="5025343" y="1532503"/>
            <a:ext cx="3176309" cy="369332"/>
          </a:xfrm>
          <a:prstGeom prst="rect">
            <a:avLst/>
          </a:prstGeom>
          <a:solidFill>
            <a:schemeClr val="bg1"/>
          </a:solidFill>
          <a:ln>
            <a:solidFill>
              <a:schemeClr val="bg1"/>
            </a:solidFill>
          </a:ln>
        </p:spPr>
        <p:txBody>
          <a:bodyPr wrap="square">
            <a:spAutoFit/>
          </a:bodyPr>
          <a:lstStyle/>
          <a:p>
            <a:r>
              <a:rPr lang="fr-FR" altLang="zh-CN" kern="0" dirty="0">
                <a:latin typeface="Arial" panose="020B0604020202020204" pitchFamily="34" charset="0"/>
                <a:ea typeface="微软雅黑" panose="020B0503020204020204" pitchFamily="34" charset="-122"/>
              </a:rPr>
              <a:t>Horizontal sampling factor</a:t>
            </a:r>
          </a:p>
        </p:txBody>
      </p:sp>
      <p:sp>
        <p:nvSpPr>
          <p:cNvPr id="83" name="矩形 82">
            <a:extLst>
              <a:ext uri="{FF2B5EF4-FFF2-40B4-BE49-F238E27FC236}">
                <a16:creationId xmlns:a16="http://schemas.microsoft.com/office/drawing/2014/main" id="{33F785BE-1305-4CBF-8D18-84207DD48106}"/>
              </a:ext>
            </a:extLst>
          </p:cNvPr>
          <p:cNvSpPr/>
          <p:nvPr/>
        </p:nvSpPr>
        <p:spPr>
          <a:xfrm>
            <a:off x="3713125" y="639721"/>
            <a:ext cx="2624436" cy="523220"/>
          </a:xfrm>
          <a:prstGeom prst="rect">
            <a:avLst/>
          </a:prstGeom>
        </p:spPr>
        <p:txBody>
          <a:bodyPr wrap="none">
            <a:spAutoFit/>
          </a:bodyPr>
          <a:lstStyle/>
          <a:p>
            <a:r>
              <a:rPr lang="fr-FR" altLang="zh-CN" sz="2800" kern="0" dirty="0">
                <a:latin typeface="Arial" panose="020B0604020202020204" pitchFamily="34" charset="0"/>
                <a:ea typeface="微软雅黑" panose="020B0503020204020204" pitchFamily="34" charset="-122"/>
              </a:rPr>
              <a:t>sampling factor</a:t>
            </a:r>
            <a:endParaRPr lang="zh-CN" altLang="en-US" sz="2800" dirty="0"/>
          </a:p>
        </p:txBody>
      </p:sp>
      <p:pic>
        <p:nvPicPr>
          <p:cNvPr id="86" name="图片 85">
            <a:extLst>
              <a:ext uri="{FF2B5EF4-FFF2-40B4-BE49-F238E27FC236}">
                <a16:creationId xmlns:a16="http://schemas.microsoft.com/office/drawing/2014/main" id="{A564C490-0E00-452D-A893-98C13C823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657" y="268017"/>
            <a:ext cx="685118" cy="701931"/>
          </a:xfrm>
          <a:prstGeom prst="rect">
            <a:avLst/>
          </a:prstGeom>
        </p:spPr>
      </p:pic>
      <p:sp>
        <p:nvSpPr>
          <p:cNvPr id="88" name="矩形 87">
            <a:extLst>
              <a:ext uri="{FF2B5EF4-FFF2-40B4-BE49-F238E27FC236}">
                <a16:creationId xmlns:a16="http://schemas.microsoft.com/office/drawing/2014/main" id="{D674D32C-43E9-4D77-9F1F-E4C6E6E6A207}"/>
              </a:ext>
            </a:extLst>
          </p:cNvPr>
          <p:cNvSpPr/>
          <p:nvPr/>
        </p:nvSpPr>
        <p:spPr>
          <a:xfrm>
            <a:off x="10132609" y="1006878"/>
            <a:ext cx="1109214" cy="369332"/>
          </a:xfrm>
          <a:prstGeom prst="rect">
            <a:avLst/>
          </a:prstGeom>
          <a:solidFill>
            <a:schemeClr val="bg1"/>
          </a:solidFill>
          <a:ln>
            <a:solidFill>
              <a:schemeClr val="bg1"/>
            </a:solidFill>
          </a:ln>
        </p:spPr>
        <p:txBody>
          <a:bodyPr wrap="square">
            <a:spAutoFit/>
          </a:bodyPr>
          <a:lstStyle/>
          <a:p>
            <a:r>
              <a:rPr lang="fr-FR" altLang="zh-CN" kern="0" dirty="0">
                <a:latin typeface="Arial" panose="020B0604020202020204" pitchFamily="34" charset="0"/>
                <a:ea typeface="微软雅黑" panose="020B0503020204020204" pitchFamily="34" charset="-122"/>
              </a:rPr>
              <a:t>data unit</a:t>
            </a:r>
          </a:p>
        </p:txBody>
      </p:sp>
      <p:sp>
        <p:nvSpPr>
          <p:cNvPr id="101" name="矩形 100">
            <a:extLst>
              <a:ext uri="{FF2B5EF4-FFF2-40B4-BE49-F238E27FC236}">
                <a16:creationId xmlns:a16="http://schemas.microsoft.com/office/drawing/2014/main" id="{F072B967-60E9-44B8-A07B-7193A9A43C69}"/>
              </a:ext>
            </a:extLst>
          </p:cNvPr>
          <p:cNvSpPr/>
          <p:nvPr/>
        </p:nvSpPr>
        <p:spPr>
          <a:xfrm>
            <a:off x="37910" y="157399"/>
            <a:ext cx="5411641" cy="461665"/>
          </a:xfrm>
          <a:prstGeom prst="rect">
            <a:avLst/>
          </a:prstGeom>
        </p:spPr>
        <p:txBody>
          <a:bodyPr wrap="square">
            <a:spAutoFit/>
          </a:bodyPr>
          <a:lstStyle/>
          <a:p>
            <a:r>
              <a:rPr lang="zh-CN" altLang="en-US" sz="2400" kern="0" dirty="0">
                <a:latin typeface="Arial" panose="020B0604020202020204" pitchFamily="34" charset="0"/>
                <a:ea typeface="微软雅黑" panose="020B0503020204020204" pitchFamily="34" charset="-122"/>
              </a:rPr>
              <a:t>修改图像基本信息</a:t>
            </a:r>
            <a:r>
              <a:rPr lang="zh-CN" altLang="en-US" sz="2400" dirty="0"/>
              <a:t> </a:t>
            </a:r>
            <a:r>
              <a:rPr lang="en-GB" altLang="zh-CN" sz="2400" kern="0" dirty="0">
                <a:solidFill>
                  <a:srgbClr val="FF0000"/>
                </a:solidFill>
                <a:latin typeface="Arial" panose="020B0604020202020204" pitchFamily="34" charset="0"/>
                <a:ea typeface="微软雅黑" panose="020B0503020204020204" pitchFamily="34" charset="-122"/>
              </a:rPr>
              <a:t>SOF0 SOF1</a:t>
            </a:r>
            <a:endParaRPr lang="zh-CN" altLang="en-US" sz="2400" dirty="0">
              <a:solidFill>
                <a:srgbClr val="FF0000"/>
              </a:solidFill>
            </a:endParaRPr>
          </a:p>
        </p:txBody>
      </p:sp>
      <p:sp>
        <p:nvSpPr>
          <p:cNvPr id="44" name="矩形 43">
            <a:extLst>
              <a:ext uri="{FF2B5EF4-FFF2-40B4-BE49-F238E27FC236}">
                <a16:creationId xmlns:a16="http://schemas.microsoft.com/office/drawing/2014/main" id="{A4A566DE-494D-41B7-8111-27075892E038}"/>
              </a:ext>
            </a:extLst>
          </p:cNvPr>
          <p:cNvSpPr/>
          <p:nvPr/>
        </p:nvSpPr>
        <p:spPr>
          <a:xfrm>
            <a:off x="860983" y="6136185"/>
            <a:ext cx="3089307" cy="338554"/>
          </a:xfrm>
          <a:prstGeom prst="rect">
            <a:avLst/>
          </a:prstGeom>
        </p:spPr>
        <p:txBody>
          <a:bodyPr wrap="none">
            <a:spAutoFit/>
          </a:bodyPr>
          <a:lstStyle/>
          <a:p>
            <a:r>
              <a:rPr lang="en-US" altLang="zh-CN" sz="1600" dirty="0"/>
              <a:t>lots of sampling factors are same</a:t>
            </a:r>
            <a:endParaRPr lang="zh-CN" altLang="en-US" sz="1600" dirty="0"/>
          </a:p>
        </p:txBody>
      </p:sp>
      <p:pic>
        <p:nvPicPr>
          <p:cNvPr id="7" name="图片 6">
            <a:extLst>
              <a:ext uri="{FF2B5EF4-FFF2-40B4-BE49-F238E27FC236}">
                <a16:creationId xmlns:a16="http://schemas.microsoft.com/office/drawing/2014/main" id="{85F5C23A-32B4-4D64-8F94-5AE2554875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83" y="2057398"/>
            <a:ext cx="4925112" cy="2067213"/>
          </a:xfrm>
          <a:prstGeom prst="rect">
            <a:avLst/>
          </a:prstGeom>
        </p:spPr>
      </p:pic>
      <p:pic>
        <p:nvPicPr>
          <p:cNvPr id="10" name="图片 9">
            <a:extLst>
              <a:ext uri="{FF2B5EF4-FFF2-40B4-BE49-F238E27FC236}">
                <a16:creationId xmlns:a16="http://schemas.microsoft.com/office/drawing/2014/main" id="{9354ED26-C21B-4427-B1E9-4783CB9CB3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152" y="3618923"/>
            <a:ext cx="5029902" cy="2086266"/>
          </a:xfrm>
          <a:prstGeom prst="rect">
            <a:avLst/>
          </a:prstGeom>
        </p:spPr>
      </p:pic>
      <p:sp>
        <p:nvSpPr>
          <p:cNvPr id="12" name="矩形 11">
            <a:extLst>
              <a:ext uri="{FF2B5EF4-FFF2-40B4-BE49-F238E27FC236}">
                <a16:creationId xmlns:a16="http://schemas.microsoft.com/office/drawing/2014/main" id="{3A924C9D-FD9F-43DC-9DC8-5D6C60AD396A}"/>
              </a:ext>
            </a:extLst>
          </p:cNvPr>
          <p:cNvSpPr/>
          <p:nvPr/>
        </p:nvSpPr>
        <p:spPr>
          <a:xfrm>
            <a:off x="7158384" y="5766853"/>
            <a:ext cx="2723823" cy="369332"/>
          </a:xfrm>
          <a:prstGeom prst="rect">
            <a:avLst/>
          </a:prstGeom>
        </p:spPr>
        <p:txBody>
          <a:bodyPr wrap="none">
            <a:spAutoFit/>
          </a:bodyPr>
          <a:lstStyle/>
          <a:p>
            <a:r>
              <a:rPr lang="zh-CN" altLang="en-US" dirty="0">
                <a:solidFill>
                  <a:srgbClr val="000000"/>
                </a:solidFill>
                <a:latin typeface="-apple-system"/>
              </a:rPr>
              <a:t>标记每个通道的采样因子</a:t>
            </a:r>
            <a:endParaRPr lang="zh-CN" altLang="en-US" dirty="0"/>
          </a:p>
        </p:txBody>
      </p:sp>
      <p:sp>
        <p:nvSpPr>
          <p:cNvPr id="13" name="矩形 12">
            <a:extLst>
              <a:ext uri="{FF2B5EF4-FFF2-40B4-BE49-F238E27FC236}">
                <a16:creationId xmlns:a16="http://schemas.microsoft.com/office/drawing/2014/main" id="{B14E9214-A2EE-42BE-970D-FE28AEDAABBA}"/>
              </a:ext>
            </a:extLst>
          </p:cNvPr>
          <p:cNvSpPr/>
          <p:nvPr/>
        </p:nvSpPr>
        <p:spPr>
          <a:xfrm>
            <a:off x="1754896" y="4173245"/>
            <a:ext cx="3270447" cy="369332"/>
          </a:xfrm>
          <a:prstGeom prst="rect">
            <a:avLst/>
          </a:prstGeom>
        </p:spPr>
        <p:txBody>
          <a:bodyPr wrap="none">
            <a:spAutoFit/>
          </a:bodyPr>
          <a:lstStyle/>
          <a:p>
            <a:r>
              <a:rPr lang="en-US" altLang="zh-CN" dirty="0">
                <a:solidFill>
                  <a:srgbClr val="000000"/>
                </a:solidFill>
                <a:latin typeface="-apple-system"/>
              </a:rPr>
              <a:t>3 × 2 </a:t>
            </a:r>
            <a:r>
              <a:rPr lang="zh-CN" altLang="en-US" dirty="0">
                <a:solidFill>
                  <a:srgbClr val="000000"/>
                </a:solidFill>
                <a:latin typeface="-apple-system"/>
              </a:rPr>
              <a:t>基于最大采样因子的网格</a:t>
            </a:r>
            <a:endParaRPr lang="zh-CN" altLang="en-US" dirty="0"/>
          </a:p>
        </p:txBody>
      </p:sp>
      <p:sp>
        <p:nvSpPr>
          <p:cNvPr id="16" name="矩形 15">
            <a:extLst>
              <a:ext uri="{FF2B5EF4-FFF2-40B4-BE49-F238E27FC236}">
                <a16:creationId xmlns:a16="http://schemas.microsoft.com/office/drawing/2014/main" id="{1E6BAE2B-850F-410C-8D7B-0C9EED394C8D}"/>
              </a:ext>
            </a:extLst>
          </p:cNvPr>
          <p:cNvSpPr/>
          <p:nvPr/>
        </p:nvSpPr>
        <p:spPr>
          <a:xfrm>
            <a:off x="211232" y="5256554"/>
            <a:ext cx="4822385" cy="646331"/>
          </a:xfrm>
          <a:prstGeom prst="rect">
            <a:avLst/>
          </a:prstGeom>
        </p:spPr>
        <p:txBody>
          <a:bodyPr wrap="square">
            <a:spAutoFit/>
          </a:bodyPr>
          <a:lstStyle/>
          <a:p>
            <a:r>
              <a:rPr lang="zh-CN" altLang="en-US" dirty="0">
                <a:solidFill>
                  <a:srgbClr val="000000"/>
                </a:solidFill>
                <a:latin typeface="-apple-system"/>
              </a:rPr>
              <a:t>例：采样因子</a:t>
            </a:r>
            <a:r>
              <a:rPr lang="en-US" altLang="zh-CN" dirty="0">
                <a:solidFill>
                  <a:srgbClr val="000000"/>
                </a:solidFill>
                <a:latin typeface="-apple-system"/>
              </a:rPr>
              <a:t>3V x 2H </a:t>
            </a:r>
            <a:r>
              <a:rPr lang="zh-CN" altLang="en-US" dirty="0">
                <a:solidFill>
                  <a:srgbClr val="000000"/>
                </a:solidFill>
                <a:latin typeface="-apple-system"/>
              </a:rPr>
              <a:t>、</a:t>
            </a:r>
            <a:r>
              <a:rPr lang="en-US" altLang="zh-CN" dirty="0">
                <a:solidFill>
                  <a:srgbClr val="000000"/>
                </a:solidFill>
                <a:latin typeface="-apple-system"/>
              </a:rPr>
              <a:t>2V×1H</a:t>
            </a:r>
            <a:r>
              <a:rPr lang="zh-CN" altLang="en-US" dirty="0">
                <a:solidFill>
                  <a:srgbClr val="000000"/>
                </a:solidFill>
                <a:latin typeface="-apple-system"/>
              </a:rPr>
              <a:t>、</a:t>
            </a:r>
            <a:r>
              <a:rPr lang="en-US" altLang="zh-CN" dirty="0">
                <a:solidFill>
                  <a:srgbClr val="000000"/>
                </a:solidFill>
                <a:latin typeface="-apple-system"/>
              </a:rPr>
              <a:t>1V×2H</a:t>
            </a:r>
            <a:r>
              <a:rPr lang="zh-CN" altLang="en-US" dirty="0">
                <a:solidFill>
                  <a:srgbClr val="000000"/>
                </a:solidFill>
                <a:latin typeface="-apple-system"/>
              </a:rPr>
              <a:t>中，最大的垂直和水平采样因子分别为</a:t>
            </a:r>
            <a:r>
              <a:rPr lang="en-US" altLang="zh-CN" dirty="0">
                <a:solidFill>
                  <a:srgbClr val="000000"/>
                </a:solidFill>
                <a:latin typeface="-apple-system"/>
              </a:rPr>
              <a:t>3</a:t>
            </a:r>
            <a:r>
              <a:rPr lang="zh-CN" altLang="en-US" dirty="0">
                <a:solidFill>
                  <a:srgbClr val="000000"/>
                </a:solidFill>
                <a:latin typeface="-apple-system"/>
              </a:rPr>
              <a:t>和</a:t>
            </a:r>
            <a:r>
              <a:rPr lang="en-US" altLang="zh-CN" dirty="0">
                <a:solidFill>
                  <a:srgbClr val="000000"/>
                </a:solidFill>
                <a:latin typeface="-apple-system"/>
              </a:rPr>
              <a:t>2</a:t>
            </a:r>
            <a:r>
              <a:rPr lang="zh-CN" altLang="en-US" dirty="0">
                <a:solidFill>
                  <a:srgbClr val="000000"/>
                </a:solidFill>
                <a:latin typeface="-apple-system"/>
              </a:rPr>
              <a:t>。</a:t>
            </a:r>
            <a:endParaRPr lang="zh-CN" altLang="en-US" dirty="0"/>
          </a:p>
        </p:txBody>
      </p:sp>
      <p:sp>
        <p:nvSpPr>
          <p:cNvPr id="15" name="文本框 14"/>
          <p:cNvSpPr txBox="1"/>
          <p:nvPr/>
        </p:nvSpPr>
        <p:spPr>
          <a:xfrm>
            <a:off x="6028747" y="2850057"/>
            <a:ext cx="5965095" cy="369332"/>
          </a:xfrm>
          <a:prstGeom prst="rect">
            <a:avLst/>
          </a:prstGeom>
          <a:noFill/>
        </p:spPr>
        <p:txBody>
          <a:bodyPr wrap="none" rtlCol="0">
            <a:spAutoFit/>
          </a:bodyPr>
          <a:lstStyle/>
          <a:p>
            <a:r>
              <a:rPr lang="en-US" altLang="zh-CN" dirty="0">
                <a:effectLst>
                  <a:glow rad="228600">
                    <a:schemeClr val="accent2">
                      <a:satMod val="175000"/>
                      <a:alpha val="40000"/>
                    </a:schemeClr>
                  </a:glow>
                </a:effectLst>
              </a:rPr>
              <a:t>FF C2 </a:t>
            </a:r>
            <a:r>
              <a:rPr lang="en-US" altLang="zh-CN" dirty="0">
                <a:solidFill>
                  <a:srgbClr val="00B0F0"/>
                </a:solidFill>
              </a:rPr>
              <a:t>00 11 </a:t>
            </a:r>
            <a:r>
              <a:rPr lang="en-US" altLang="zh-CN" dirty="0"/>
              <a:t>08 </a:t>
            </a:r>
            <a:r>
              <a:rPr lang="en-US" altLang="zh-CN" dirty="0">
                <a:solidFill>
                  <a:srgbClr val="7030A0"/>
                </a:solidFill>
              </a:rPr>
              <a:t>04 B0 </a:t>
            </a:r>
            <a:r>
              <a:rPr lang="en-US" altLang="zh-CN" dirty="0"/>
              <a:t>03 C0 03 </a:t>
            </a:r>
            <a:r>
              <a:rPr lang="en-US" altLang="zh-CN" dirty="0">
                <a:solidFill>
                  <a:srgbClr val="FF0000"/>
                </a:solidFill>
              </a:rPr>
              <a:t>01 32 00 </a:t>
            </a:r>
            <a:r>
              <a:rPr lang="en-US" altLang="zh-CN" dirty="0"/>
              <a:t>02 21 01 03 12 01</a:t>
            </a:r>
            <a:endParaRPr lang="zh-CN" altLang="en-US" dirty="0"/>
          </a:p>
        </p:txBody>
      </p:sp>
      <p:cxnSp>
        <p:nvCxnSpPr>
          <p:cNvPr id="6" name="直接箭头连接符 5"/>
          <p:cNvCxnSpPr/>
          <p:nvPr/>
        </p:nvCxnSpPr>
        <p:spPr>
          <a:xfrm>
            <a:off x="8661115" y="2518084"/>
            <a:ext cx="535974" cy="355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56020BB-1561-4029-8973-DCC5B94D0A7A}"/>
              </a:ext>
            </a:extLst>
          </p:cNvPr>
          <p:cNvSpPr/>
          <p:nvPr/>
        </p:nvSpPr>
        <p:spPr>
          <a:xfrm>
            <a:off x="8154749" y="2148752"/>
            <a:ext cx="860793" cy="369332"/>
          </a:xfrm>
          <a:prstGeom prst="rect">
            <a:avLst/>
          </a:prstGeom>
          <a:solidFill>
            <a:schemeClr val="bg1"/>
          </a:solidFill>
          <a:ln>
            <a:solidFill>
              <a:schemeClr val="bg1"/>
            </a:solidFill>
          </a:ln>
        </p:spPr>
        <p:txBody>
          <a:bodyPr wrap="square">
            <a:spAutoFit/>
          </a:bodyPr>
          <a:lstStyle/>
          <a:p>
            <a:r>
              <a:rPr lang="fr-FR" altLang="zh-CN" kern="0" dirty="0">
                <a:latin typeface="Arial" panose="020B0604020202020204" pitchFamily="34" charset="0"/>
                <a:ea typeface="微软雅黑" panose="020B0503020204020204" pitchFamily="34" charset="-122"/>
              </a:rPr>
              <a:t>Y</a:t>
            </a:r>
            <a:r>
              <a:rPr lang="zh-CN" altLang="en-US" kern="0" dirty="0">
                <a:latin typeface="Arial" panose="020B0604020202020204" pitchFamily="34" charset="0"/>
                <a:ea typeface="微软雅黑" panose="020B0503020204020204" pitchFamily="34" charset="-122"/>
              </a:rPr>
              <a:t>组件</a:t>
            </a:r>
            <a:endParaRPr lang="fr-FR" altLang="zh-CN" kern="0" dirty="0">
              <a:latin typeface="Arial" panose="020B0604020202020204" pitchFamily="34" charset="0"/>
              <a:ea typeface="微软雅黑" panose="020B0503020204020204" pitchFamily="34" charset="-122"/>
            </a:endParaRPr>
          </a:p>
        </p:txBody>
      </p:sp>
      <p:cxnSp>
        <p:nvCxnSpPr>
          <p:cNvPr id="21" name="直接箭头连接符 20"/>
          <p:cNvCxnSpPr/>
          <p:nvPr/>
        </p:nvCxnSpPr>
        <p:spPr>
          <a:xfrm flipH="1">
            <a:off x="9919687" y="2518084"/>
            <a:ext cx="349136" cy="33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75EA0921-4A2E-4A0A-BC07-A231772F7080}"/>
              </a:ext>
            </a:extLst>
          </p:cNvPr>
          <p:cNvSpPr/>
          <p:nvPr/>
        </p:nvSpPr>
        <p:spPr>
          <a:xfrm>
            <a:off x="9882207" y="2130073"/>
            <a:ext cx="1265507" cy="369332"/>
          </a:xfrm>
          <a:prstGeom prst="rect">
            <a:avLst/>
          </a:prstGeom>
          <a:solidFill>
            <a:schemeClr val="bg1"/>
          </a:solidFill>
          <a:ln>
            <a:solidFill>
              <a:schemeClr val="bg1"/>
            </a:solidFill>
          </a:ln>
        </p:spPr>
        <p:txBody>
          <a:bodyPr wrap="square">
            <a:spAutoFit/>
          </a:bodyPr>
          <a:lstStyle/>
          <a:p>
            <a:r>
              <a:rPr lang="zh-CN" altLang="en-US" kern="0" dirty="0">
                <a:latin typeface="Arial" panose="020B0604020202020204" pitchFamily="34" charset="0"/>
                <a:ea typeface="微软雅黑" panose="020B0503020204020204" pitchFamily="34" charset="-122"/>
              </a:rPr>
              <a:t>量化表号</a:t>
            </a:r>
            <a:endParaRPr lang="fr-FR" altLang="zh-CN" kern="0" dirty="0">
              <a:latin typeface="Arial" panose="020B0604020202020204" pitchFamily="34" charset="0"/>
              <a:ea typeface="微软雅黑" panose="020B0503020204020204" pitchFamily="34" charset="-122"/>
            </a:endParaRPr>
          </a:p>
        </p:txBody>
      </p:sp>
      <p:cxnSp>
        <p:nvCxnSpPr>
          <p:cNvPr id="17" name="肘形连接符 16"/>
          <p:cNvCxnSpPr>
            <a:endCxn id="18" idx="0"/>
          </p:cNvCxnSpPr>
          <p:nvPr/>
        </p:nvCxnSpPr>
        <p:spPr>
          <a:xfrm>
            <a:off x="6889200" y="1338231"/>
            <a:ext cx="2694911" cy="15118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419493" y="2850057"/>
            <a:ext cx="329235" cy="4309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7334070" y="3284650"/>
            <a:ext cx="450008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152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13952643-7602-4EA3-A86B-6CE39FB34FF8}"/>
              </a:ext>
            </a:extLst>
          </p:cNvPr>
          <p:cNvPicPr>
            <a:picLocks noChangeAspect="1"/>
          </p:cNvPicPr>
          <p:nvPr/>
        </p:nvPicPr>
        <p:blipFill>
          <a:blip r:embed="rId3">
            <a:clrChange>
              <a:clrFrom>
                <a:srgbClr val="EEEEEE"/>
              </a:clrFrom>
              <a:clrTo>
                <a:srgbClr val="EEEEEE">
                  <a:alpha val="0"/>
                </a:srgbClr>
              </a:clrTo>
            </a:clrChange>
            <a:extLst>
              <a:ext uri="{28A0092B-C50C-407E-A947-70E740481C1C}">
                <a14:useLocalDpi xmlns:a14="http://schemas.microsoft.com/office/drawing/2010/main" val="0"/>
              </a:ext>
            </a:extLst>
          </a:blip>
          <a:stretch>
            <a:fillRect/>
          </a:stretch>
        </p:blipFill>
        <p:spPr>
          <a:xfrm>
            <a:off x="112928" y="-79097"/>
            <a:ext cx="5917279" cy="2542491"/>
          </a:xfrm>
          <a:prstGeom prst="rect">
            <a:avLst/>
          </a:prstGeom>
        </p:spPr>
      </p:pic>
      <p:sp>
        <p:nvSpPr>
          <p:cNvPr id="13" name="矩形 12">
            <a:extLst>
              <a:ext uri="{FF2B5EF4-FFF2-40B4-BE49-F238E27FC236}">
                <a16:creationId xmlns:a16="http://schemas.microsoft.com/office/drawing/2014/main" id="{C47AF226-0905-48D7-B6DA-7E2C954A5BD9}"/>
              </a:ext>
            </a:extLst>
          </p:cNvPr>
          <p:cNvSpPr/>
          <p:nvPr/>
        </p:nvSpPr>
        <p:spPr>
          <a:xfrm>
            <a:off x="1478823" y="2380955"/>
            <a:ext cx="3185487" cy="369332"/>
          </a:xfrm>
          <a:prstGeom prst="rect">
            <a:avLst/>
          </a:prstGeom>
        </p:spPr>
        <p:txBody>
          <a:bodyPr wrap="none">
            <a:spAutoFit/>
          </a:bodyPr>
          <a:lstStyle/>
          <a:p>
            <a:r>
              <a:rPr lang="zh-CN" altLang="en-US" dirty="0">
                <a:solidFill>
                  <a:srgbClr val="000000"/>
                </a:solidFill>
                <a:latin typeface="-apple-system"/>
              </a:rPr>
              <a:t>实际存储在文件中的图像数据</a:t>
            </a:r>
            <a:endParaRPr lang="zh-CN" altLang="en-US" dirty="0"/>
          </a:p>
        </p:txBody>
      </p:sp>
      <p:pic>
        <p:nvPicPr>
          <p:cNvPr id="15" name="图片 14">
            <a:extLst>
              <a:ext uri="{FF2B5EF4-FFF2-40B4-BE49-F238E27FC236}">
                <a16:creationId xmlns:a16="http://schemas.microsoft.com/office/drawing/2014/main" id="{7B6E7D8F-46A5-4874-A6BC-96DCE7D41897}"/>
              </a:ext>
            </a:extLst>
          </p:cNvPr>
          <p:cNvPicPr>
            <a:picLocks noChangeAspect="1"/>
          </p:cNvPicPr>
          <p:nvPr/>
        </p:nvPicPr>
        <p:blipFill>
          <a:blip r:embed="rId4">
            <a:clrChange>
              <a:clrFrom>
                <a:srgbClr val="EEEEEE"/>
              </a:clrFrom>
              <a:clrTo>
                <a:srgbClr val="EEEEEE">
                  <a:alpha val="0"/>
                </a:srgbClr>
              </a:clrTo>
            </a:clrChange>
            <a:extLst>
              <a:ext uri="{28A0092B-C50C-407E-A947-70E740481C1C}">
                <a14:useLocalDpi xmlns:a14="http://schemas.microsoft.com/office/drawing/2010/main" val="0"/>
              </a:ext>
            </a:extLst>
          </a:blip>
          <a:stretch>
            <a:fillRect/>
          </a:stretch>
        </p:blipFill>
        <p:spPr>
          <a:xfrm>
            <a:off x="711752" y="3037180"/>
            <a:ext cx="6282172" cy="2542490"/>
          </a:xfrm>
          <a:prstGeom prst="rect">
            <a:avLst/>
          </a:prstGeom>
        </p:spPr>
      </p:pic>
      <p:sp>
        <p:nvSpPr>
          <p:cNvPr id="16" name="矩形 15">
            <a:extLst>
              <a:ext uri="{FF2B5EF4-FFF2-40B4-BE49-F238E27FC236}">
                <a16:creationId xmlns:a16="http://schemas.microsoft.com/office/drawing/2014/main" id="{DAC909AF-3A9D-43A7-A823-CFFD57CBAD54}"/>
              </a:ext>
            </a:extLst>
          </p:cNvPr>
          <p:cNvSpPr/>
          <p:nvPr/>
        </p:nvSpPr>
        <p:spPr>
          <a:xfrm>
            <a:off x="2304495" y="5579670"/>
            <a:ext cx="2723823" cy="369332"/>
          </a:xfrm>
          <a:prstGeom prst="rect">
            <a:avLst/>
          </a:prstGeom>
        </p:spPr>
        <p:txBody>
          <a:bodyPr wrap="none">
            <a:spAutoFit/>
          </a:bodyPr>
          <a:lstStyle/>
          <a:p>
            <a:r>
              <a:rPr lang="zh-CN" altLang="en-US" dirty="0">
                <a:solidFill>
                  <a:srgbClr val="000000"/>
                </a:solidFill>
                <a:latin typeface="-apple-system"/>
              </a:rPr>
              <a:t>将通道缩放到相同的大小</a:t>
            </a:r>
            <a:endParaRPr lang="zh-CN" altLang="en-US" dirty="0"/>
          </a:p>
        </p:txBody>
      </p:sp>
      <p:pic>
        <p:nvPicPr>
          <p:cNvPr id="18" name="图片 17">
            <a:extLst>
              <a:ext uri="{FF2B5EF4-FFF2-40B4-BE49-F238E27FC236}">
                <a16:creationId xmlns:a16="http://schemas.microsoft.com/office/drawing/2014/main" id="{B27ADD3E-ED28-4E7A-BA88-003EE86809EB}"/>
              </a:ext>
            </a:extLst>
          </p:cNvPr>
          <p:cNvPicPr>
            <a:picLocks noChangeAspect="1"/>
          </p:cNvPicPr>
          <p:nvPr/>
        </p:nvPicPr>
        <p:blipFill>
          <a:blip r:embed="rId5">
            <a:clrChange>
              <a:clrFrom>
                <a:srgbClr val="EEEEEE"/>
              </a:clrFrom>
              <a:clrTo>
                <a:srgbClr val="EEEEEE">
                  <a:alpha val="0"/>
                </a:srgbClr>
              </a:clrTo>
            </a:clrChange>
            <a:extLst>
              <a:ext uri="{28A0092B-C50C-407E-A947-70E740481C1C}">
                <a14:useLocalDpi xmlns:a14="http://schemas.microsoft.com/office/drawing/2010/main" val="0"/>
              </a:ext>
            </a:extLst>
          </a:blip>
          <a:stretch>
            <a:fillRect/>
          </a:stretch>
        </p:blipFill>
        <p:spPr>
          <a:xfrm>
            <a:off x="8389852" y="1607055"/>
            <a:ext cx="3574839" cy="3862471"/>
          </a:xfrm>
          <a:prstGeom prst="rect">
            <a:avLst/>
          </a:prstGeom>
        </p:spPr>
      </p:pic>
      <p:sp>
        <p:nvSpPr>
          <p:cNvPr id="19" name="矩形 18">
            <a:extLst>
              <a:ext uri="{FF2B5EF4-FFF2-40B4-BE49-F238E27FC236}">
                <a16:creationId xmlns:a16="http://schemas.microsoft.com/office/drawing/2014/main" id="{602F446B-1B4A-403A-8514-6A4F522A35A5}"/>
              </a:ext>
            </a:extLst>
          </p:cNvPr>
          <p:cNvSpPr/>
          <p:nvPr/>
        </p:nvSpPr>
        <p:spPr>
          <a:xfrm>
            <a:off x="9361552" y="5560168"/>
            <a:ext cx="1800493" cy="369332"/>
          </a:xfrm>
          <a:prstGeom prst="rect">
            <a:avLst/>
          </a:prstGeom>
        </p:spPr>
        <p:txBody>
          <a:bodyPr wrap="none">
            <a:spAutoFit/>
          </a:bodyPr>
          <a:lstStyle/>
          <a:p>
            <a:r>
              <a:rPr lang="zh-CN" altLang="en-US" dirty="0">
                <a:solidFill>
                  <a:srgbClr val="000000"/>
                </a:solidFill>
                <a:latin typeface="-apple-system"/>
              </a:rPr>
              <a:t>组合成一个图像</a:t>
            </a:r>
            <a:endParaRPr lang="zh-CN" altLang="en-US" dirty="0"/>
          </a:p>
        </p:txBody>
      </p:sp>
      <p:sp>
        <p:nvSpPr>
          <p:cNvPr id="20" name="箭头: 右 19">
            <a:extLst>
              <a:ext uri="{FF2B5EF4-FFF2-40B4-BE49-F238E27FC236}">
                <a16:creationId xmlns:a16="http://schemas.microsoft.com/office/drawing/2014/main" id="{DD4D7742-FEBE-4AB1-9242-2BD1CADBE26B}"/>
              </a:ext>
            </a:extLst>
          </p:cNvPr>
          <p:cNvSpPr/>
          <p:nvPr/>
        </p:nvSpPr>
        <p:spPr>
          <a:xfrm>
            <a:off x="7635829" y="3869969"/>
            <a:ext cx="482803" cy="438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1360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83169A-E378-4062-BFAD-57610F0CBCBB}"/>
              </a:ext>
            </a:extLst>
          </p:cNvPr>
          <p:cNvPicPr>
            <a:picLocks noChangeAspect="1"/>
          </p:cNvPicPr>
          <p:nvPr/>
        </p:nvPicPr>
        <p:blipFill rotWithShape="1">
          <a:blip r:embed="rId3">
            <a:extLst>
              <a:ext uri="{28A0092B-C50C-407E-A947-70E740481C1C}">
                <a14:useLocalDpi xmlns:a14="http://schemas.microsoft.com/office/drawing/2010/main" val="0"/>
              </a:ext>
            </a:extLst>
          </a:blip>
          <a:srcRect l="23741" t="32502" r="19130" b="42380"/>
          <a:stretch/>
        </p:blipFill>
        <p:spPr>
          <a:xfrm>
            <a:off x="2304287" y="2209191"/>
            <a:ext cx="6747290" cy="2026310"/>
          </a:xfrm>
          <a:prstGeom prst="rect">
            <a:avLst/>
          </a:prstGeom>
        </p:spPr>
      </p:pic>
      <p:sp>
        <p:nvSpPr>
          <p:cNvPr id="9" name="矩形 8">
            <a:extLst>
              <a:ext uri="{FF2B5EF4-FFF2-40B4-BE49-F238E27FC236}">
                <a16:creationId xmlns:a16="http://schemas.microsoft.com/office/drawing/2014/main" id="{7A3E584F-5A0B-43FF-8913-85B668473F58}"/>
              </a:ext>
            </a:extLst>
          </p:cNvPr>
          <p:cNvSpPr/>
          <p:nvPr/>
        </p:nvSpPr>
        <p:spPr>
          <a:xfrm>
            <a:off x="3965692" y="2717136"/>
            <a:ext cx="622331"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4FA7429-7139-4945-BD6F-537BD6676BE9}"/>
              </a:ext>
            </a:extLst>
          </p:cNvPr>
          <p:cNvSpPr/>
          <p:nvPr/>
        </p:nvSpPr>
        <p:spPr>
          <a:xfrm>
            <a:off x="168459" y="169648"/>
            <a:ext cx="2749471" cy="461665"/>
          </a:xfrm>
          <a:prstGeom prst="rect">
            <a:avLst/>
          </a:prstGeom>
        </p:spPr>
        <p:txBody>
          <a:bodyPr wrap="none">
            <a:spAutoFit/>
          </a:bodyPr>
          <a:lstStyle/>
          <a:p>
            <a:r>
              <a:rPr lang="zh-CN" altLang="en-US" sz="2400" kern="0" dirty="0">
                <a:latin typeface="Arial" panose="020B0604020202020204" pitchFamily="34" charset="0"/>
                <a:ea typeface="微软雅黑" panose="020B0503020204020204" pitchFamily="34" charset="-122"/>
              </a:rPr>
              <a:t>定义霍夫曼表 </a:t>
            </a:r>
            <a:r>
              <a:rPr lang="en-GB" altLang="zh-CN" sz="2400" kern="0" dirty="0">
                <a:solidFill>
                  <a:srgbClr val="FF0000"/>
                </a:solidFill>
                <a:latin typeface="Arial" panose="020B0604020202020204" pitchFamily="34" charset="0"/>
                <a:ea typeface="微软雅黑" panose="020B0503020204020204" pitchFamily="34" charset="-122"/>
              </a:rPr>
              <a:t>DHT</a:t>
            </a:r>
            <a:endParaRPr lang="zh-CN" altLang="en-US" sz="2400" dirty="0">
              <a:solidFill>
                <a:srgbClr val="FF0000"/>
              </a:solidFill>
            </a:endParaRPr>
          </a:p>
        </p:txBody>
      </p:sp>
      <p:sp>
        <p:nvSpPr>
          <p:cNvPr id="11" name="矩形 10">
            <a:extLst>
              <a:ext uri="{FF2B5EF4-FFF2-40B4-BE49-F238E27FC236}">
                <a16:creationId xmlns:a16="http://schemas.microsoft.com/office/drawing/2014/main" id="{80D58187-EDF4-4D38-9EA2-D04293A77A12}"/>
              </a:ext>
            </a:extLst>
          </p:cNvPr>
          <p:cNvSpPr/>
          <p:nvPr/>
        </p:nvSpPr>
        <p:spPr>
          <a:xfrm>
            <a:off x="4617283" y="2717136"/>
            <a:ext cx="622331"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B8B19D5-0175-43D2-A3AA-A9C344EABC19}"/>
              </a:ext>
            </a:extLst>
          </p:cNvPr>
          <p:cNvCxnSpPr>
            <a:cxnSpLocks/>
          </p:cNvCxnSpPr>
          <p:nvPr/>
        </p:nvCxnSpPr>
        <p:spPr>
          <a:xfrm>
            <a:off x="3791992" y="1969586"/>
            <a:ext cx="1136456" cy="695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65300039-45E8-40E9-BA68-9F847AF7688F}"/>
              </a:ext>
            </a:extLst>
          </p:cNvPr>
          <p:cNvSpPr/>
          <p:nvPr/>
        </p:nvSpPr>
        <p:spPr>
          <a:xfrm>
            <a:off x="2431548" y="1521067"/>
            <a:ext cx="1117614" cy="646331"/>
          </a:xfrm>
          <a:prstGeom prst="rect">
            <a:avLst/>
          </a:prstGeom>
        </p:spPr>
        <p:txBody>
          <a:bodyPr wrap="none">
            <a:spAutoFit/>
          </a:bodyPr>
          <a:lstStyle/>
          <a:p>
            <a:r>
              <a:rPr lang="zh-CN" altLang="en-US" dirty="0"/>
              <a:t>段长度</a:t>
            </a:r>
            <a:endParaRPr lang="en-US" altLang="zh-CN" dirty="0"/>
          </a:p>
          <a:p>
            <a:r>
              <a:rPr lang="en-US" altLang="zh-CN" dirty="0"/>
              <a:t>1BH = 27</a:t>
            </a:r>
            <a:endParaRPr lang="zh-CN" altLang="en-US" dirty="0"/>
          </a:p>
        </p:txBody>
      </p:sp>
      <p:sp>
        <p:nvSpPr>
          <p:cNvPr id="17" name="矩形 16">
            <a:extLst>
              <a:ext uri="{FF2B5EF4-FFF2-40B4-BE49-F238E27FC236}">
                <a16:creationId xmlns:a16="http://schemas.microsoft.com/office/drawing/2014/main" id="{FA86E1F9-E552-4FE2-A79C-CC4E24051FE8}"/>
              </a:ext>
            </a:extLst>
          </p:cNvPr>
          <p:cNvSpPr/>
          <p:nvPr/>
        </p:nvSpPr>
        <p:spPr>
          <a:xfrm>
            <a:off x="5290819" y="2717135"/>
            <a:ext cx="233011"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D50E708-48A8-4954-B022-C4D62EAAF0A3}"/>
              </a:ext>
            </a:extLst>
          </p:cNvPr>
          <p:cNvSpPr/>
          <p:nvPr/>
        </p:nvSpPr>
        <p:spPr>
          <a:xfrm>
            <a:off x="4928448" y="363865"/>
            <a:ext cx="1569660" cy="369332"/>
          </a:xfrm>
          <a:prstGeom prst="rect">
            <a:avLst/>
          </a:prstGeom>
        </p:spPr>
        <p:txBody>
          <a:bodyPr wrap="none">
            <a:spAutoFit/>
          </a:bodyPr>
          <a:lstStyle/>
          <a:p>
            <a:r>
              <a:rPr lang="zh-CN" altLang="en-US" dirty="0"/>
              <a:t>霍夫曼表模式</a:t>
            </a:r>
          </a:p>
        </p:txBody>
      </p:sp>
      <p:cxnSp>
        <p:nvCxnSpPr>
          <p:cNvPr id="22" name="直接箭头连接符 21">
            <a:extLst>
              <a:ext uri="{FF2B5EF4-FFF2-40B4-BE49-F238E27FC236}">
                <a16:creationId xmlns:a16="http://schemas.microsoft.com/office/drawing/2014/main" id="{1A063D4A-E376-41C0-8B0F-3B051E816009}"/>
              </a:ext>
            </a:extLst>
          </p:cNvPr>
          <p:cNvCxnSpPr>
            <a:cxnSpLocks/>
            <a:endCxn id="17" idx="0"/>
          </p:cNvCxnSpPr>
          <p:nvPr/>
        </p:nvCxnSpPr>
        <p:spPr>
          <a:xfrm flipH="1">
            <a:off x="5407325" y="1561973"/>
            <a:ext cx="444698" cy="1155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69E9958-5047-4430-81E8-134647E5F4F9}"/>
              </a:ext>
            </a:extLst>
          </p:cNvPr>
          <p:cNvSpPr/>
          <p:nvPr/>
        </p:nvSpPr>
        <p:spPr>
          <a:xfrm>
            <a:off x="4087516" y="1210239"/>
            <a:ext cx="2210871" cy="369332"/>
          </a:xfrm>
          <a:prstGeom prst="rect">
            <a:avLst/>
          </a:prstGeom>
          <a:solidFill>
            <a:schemeClr val="bg1"/>
          </a:solidFill>
          <a:ln>
            <a:solidFill>
              <a:schemeClr val="bg1"/>
            </a:solidFill>
          </a:ln>
        </p:spPr>
        <p:txBody>
          <a:bodyPr wrap="square">
            <a:spAutoFit/>
          </a:bodyPr>
          <a:lstStyle/>
          <a:p>
            <a:r>
              <a:rPr lang="fr-FR" altLang="zh-CN" kern="0" dirty="0">
                <a:latin typeface="Arial" panose="020B0604020202020204" pitchFamily="34" charset="0"/>
                <a:ea typeface="微软雅黑" panose="020B0503020204020204" pitchFamily="34" charset="-122"/>
              </a:rPr>
              <a:t>Type: 0=</a:t>
            </a:r>
            <a:r>
              <a:rPr lang="fr-FR" altLang="zh-CN" kern="0" dirty="0">
                <a:solidFill>
                  <a:srgbClr val="FF0000"/>
                </a:solidFill>
                <a:latin typeface="Arial" panose="020B0604020202020204" pitchFamily="34" charset="0"/>
                <a:ea typeface="微软雅黑" panose="020B0503020204020204" pitchFamily="34" charset="-122"/>
              </a:rPr>
              <a:t>DC</a:t>
            </a:r>
            <a:r>
              <a:rPr lang="fr-FR" altLang="zh-CN" kern="0" dirty="0">
                <a:latin typeface="Arial" panose="020B0604020202020204" pitchFamily="34" charset="0"/>
                <a:ea typeface="微软雅黑" panose="020B0503020204020204" pitchFamily="34" charset="-122"/>
              </a:rPr>
              <a:t>, 1 =AC</a:t>
            </a:r>
          </a:p>
        </p:txBody>
      </p:sp>
      <p:graphicFrame>
        <p:nvGraphicFramePr>
          <p:cNvPr id="24" name="表格 23">
            <a:extLst>
              <a:ext uri="{FF2B5EF4-FFF2-40B4-BE49-F238E27FC236}">
                <a16:creationId xmlns:a16="http://schemas.microsoft.com/office/drawing/2014/main" id="{8BD373DC-C1FA-4A86-98B4-490B6ABA5799}"/>
              </a:ext>
            </a:extLst>
          </p:cNvPr>
          <p:cNvGraphicFramePr>
            <a:graphicFrameLocks noGrp="1"/>
          </p:cNvGraphicFramePr>
          <p:nvPr>
            <p:extLst>
              <p:ext uri="{D42A27DB-BD31-4B8C-83A1-F6EECF244321}">
                <p14:modId xmlns:p14="http://schemas.microsoft.com/office/powerpoint/2010/main" val="1714883715"/>
              </p:ext>
            </p:extLst>
          </p:nvPr>
        </p:nvGraphicFramePr>
        <p:xfrm>
          <a:off x="4491555" y="826568"/>
          <a:ext cx="3629968" cy="370840"/>
        </p:xfrm>
        <a:graphic>
          <a:graphicData uri="http://schemas.openxmlformats.org/drawingml/2006/table">
            <a:tbl>
              <a:tblPr firstRow="1" bandRow="1">
                <a:tableStyleId>{5C22544A-7EE6-4342-B048-85BDC9FD1C3A}</a:tableStyleId>
              </a:tblPr>
              <a:tblGrid>
                <a:gridCol w="453746">
                  <a:extLst>
                    <a:ext uri="{9D8B030D-6E8A-4147-A177-3AD203B41FA5}">
                      <a16:colId xmlns:a16="http://schemas.microsoft.com/office/drawing/2014/main" val="3462037601"/>
                    </a:ext>
                  </a:extLst>
                </a:gridCol>
                <a:gridCol w="453746">
                  <a:extLst>
                    <a:ext uri="{9D8B030D-6E8A-4147-A177-3AD203B41FA5}">
                      <a16:colId xmlns:a16="http://schemas.microsoft.com/office/drawing/2014/main" val="855574937"/>
                    </a:ext>
                  </a:extLst>
                </a:gridCol>
                <a:gridCol w="453746">
                  <a:extLst>
                    <a:ext uri="{9D8B030D-6E8A-4147-A177-3AD203B41FA5}">
                      <a16:colId xmlns:a16="http://schemas.microsoft.com/office/drawing/2014/main" val="2532599031"/>
                    </a:ext>
                  </a:extLst>
                </a:gridCol>
                <a:gridCol w="453746">
                  <a:extLst>
                    <a:ext uri="{9D8B030D-6E8A-4147-A177-3AD203B41FA5}">
                      <a16:colId xmlns:a16="http://schemas.microsoft.com/office/drawing/2014/main" val="2807164514"/>
                    </a:ext>
                  </a:extLst>
                </a:gridCol>
                <a:gridCol w="453746">
                  <a:extLst>
                    <a:ext uri="{9D8B030D-6E8A-4147-A177-3AD203B41FA5}">
                      <a16:colId xmlns:a16="http://schemas.microsoft.com/office/drawing/2014/main" val="3892291067"/>
                    </a:ext>
                  </a:extLst>
                </a:gridCol>
                <a:gridCol w="453746">
                  <a:extLst>
                    <a:ext uri="{9D8B030D-6E8A-4147-A177-3AD203B41FA5}">
                      <a16:colId xmlns:a16="http://schemas.microsoft.com/office/drawing/2014/main" val="4018877799"/>
                    </a:ext>
                  </a:extLst>
                </a:gridCol>
                <a:gridCol w="453746">
                  <a:extLst>
                    <a:ext uri="{9D8B030D-6E8A-4147-A177-3AD203B41FA5}">
                      <a16:colId xmlns:a16="http://schemas.microsoft.com/office/drawing/2014/main" val="1735220127"/>
                    </a:ext>
                  </a:extLst>
                </a:gridCol>
                <a:gridCol w="453746">
                  <a:extLst>
                    <a:ext uri="{9D8B030D-6E8A-4147-A177-3AD203B41FA5}">
                      <a16:colId xmlns:a16="http://schemas.microsoft.com/office/drawing/2014/main" val="49241021"/>
                    </a:ext>
                  </a:extLst>
                </a:gridCol>
              </a:tblGrid>
              <a:tr h="370840">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35741600"/>
                  </a:ext>
                </a:extLst>
              </a:tr>
            </a:tbl>
          </a:graphicData>
        </a:graphic>
      </p:graphicFrame>
      <p:sp>
        <p:nvSpPr>
          <p:cNvPr id="25" name="矩形 24">
            <a:extLst>
              <a:ext uri="{FF2B5EF4-FFF2-40B4-BE49-F238E27FC236}">
                <a16:creationId xmlns:a16="http://schemas.microsoft.com/office/drawing/2014/main" id="{B4485924-04CB-4FC7-8A4F-4DC62E6D6E3B}"/>
              </a:ext>
            </a:extLst>
          </p:cNvPr>
          <p:cNvSpPr/>
          <p:nvPr/>
        </p:nvSpPr>
        <p:spPr>
          <a:xfrm>
            <a:off x="6393316" y="1222742"/>
            <a:ext cx="2658262" cy="369332"/>
          </a:xfrm>
          <a:prstGeom prst="rect">
            <a:avLst/>
          </a:prstGeom>
          <a:solidFill>
            <a:schemeClr val="bg1"/>
          </a:solidFill>
          <a:ln>
            <a:solidFill>
              <a:schemeClr val="bg1"/>
            </a:solidFill>
          </a:ln>
        </p:spPr>
        <p:txBody>
          <a:bodyPr wrap="square">
            <a:spAutoFit/>
          </a:bodyPr>
          <a:lstStyle/>
          <a:p>
            <a:r>
              <a:rPr lang="fr-FR" altLang="zh-CN" kern="0" dirty="0">
                <a:latin typeface="Arial" panose="020B0604020202020204" pitchFamily="34" charset="0"/>
                <a:ea typeface="微软雅黑" panose="020B0503020204020204" pitchFamily="34" charset="-122"/>
              </a:rPr>
              <a:t>Table ID: 0</a:t>
            </a:r>
          </a:p>
        </p:txBody>
      </p:sp>
      <p:cxnSp>
        <p:nvCxnSpPr>
          <p:cNvPr id="31" name="直接连接符 30">
            <a:extLst>
              <a:ext uri="{FF2B5EF4-FFF2-40B4-BE49-F238E27FC236}">
                <a16:creationId xmlns:a16="http://schemas.microsoft.com/office/drawing/2014/main" id="{23133C42-768F-476D-8E23-6BDE70E7B218}"/>
              </a:ext>
            </a:extLst>
          </p:cNvPr>
          <p:cNvCxnSpPr/>
          <p:nvPr/>
        </p:nvCxnSpPr>
        <p:spPr>
          <a:xfrm>
            <a:off x="5629674" y="2933396"/>
            <a:ext cx="33095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4647B4D-36DA-4B7F-BAB5-6DA3DD01B549}"/>
              </a:ext>
            </a:extLst>
          </p:cNvPr>
          <p:cNvCxnSpPr/>
          <p:nvPr/>
        </p:nvCxnSpPr>
        <p:spPr>
          <a:xfrm>
            <a:off x="3657600" y="3167482"/>
            <a:ext cx="186623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F07C8D51-110D-4191-A063-D4279CB973F5}"/>
              </a:ext>
            </a:extLst>
          </p:cNvPr>
          <p:cNvSpPr/>
          <p:nvPr/>
        </p:nvSpPr>
        <p:spPr>
          <a:xfrm>
            <a:off x="9267444" y="2234390"/>
            <a:ext cx="2924556" cy="646331"/>
          </a:xfrm>
          <a:prstGeom prst="rect">
            <a:avLst/>
          </a:prstGeom>
        </p:spPr>
        <p:txBody>
          <a:bodyPr wrap="square">
            <a:spAutoFit/>
          </a:bodyPr>
          <a:lstStyle/>
          <a:p>
            <a:r>
              <a:rPr lang="en-US" altLang="zh-CN" dirty="0" err="1">
                <a:solidFill>
                  <a:srgbClr val="101214"/>
                </a:solidFill>
                <a:latin typeface="PingFang SC"/>
              </a:rPr>
              <a:t>Huffman_Size</a:t>
            </a:r>
            <a:r>
              <a:rPr lang="zh-CN" altLang="en-US" b="0" i="0" dirty="0">
                <a:solidFill>
                  <a:srgbClr val="101214"/>
                </a:solidFill>
                <a:effectLst/>
                <a:latin typeface="PingFang SC"/>
              </a:rPr>
              <a:t>：</a:t>
            </a:r>
            <a:endParaRPr lang="en-US" altLang="zh-CN" b="0" i="0" dirty="0">
              <a:solidFill>
                <a:srgbClr val="101214"/>
              </a:solidFill>
              <a:effectLst/>
              <a:latin typeface="PingFang SC"/>
            </a:endParaRPr>
          </a:p>
          <a:p>
            <a:r>
              <a:rPr lang="en-US" altLang="zh-CN" b="0" i="0" dirty="0">
                <a:solidFill>
                  <a:srgbClr val="101214"/>
                </a:solidFill>
                <a:effectLst/>
                <a:latin typeface="PingFang SC"/>
              </a:rPr>
              <a:t>16</a:t>
            </a:r>
            <a:r>
              <a:rPr lang="zh-CN" altLang="en-US" b="0" i="0" dirty="0">
                <a:solidFill>
                  <a:srgbClr val="101214"/>
                </a:solidFill>
                <a:effectLst/>
                <a:latin typeface="PingFang SC"/>
              </a:rPr>
              <a:t>个</a:t>
            </a:r>
            <a:r>
              <a:rPr lang="en-US" altLang="zh-CN" b="0" i="0" dirty="0">
                <a:solidFill>
                  <a:srgbClr val="101214"/>
                </a:solidFill>
                <a:effectLst/>
                <a:latin typeface="PingFang SC"/>
              </a:rPr>
              <a:t>8</a:t>
            </a:r>
            <a:r>
              <a:rPr lang="zh-CN" altLang="en-US" b="0" i="0" dirty="0">
                <a:solidFill>
                  <a:srgbClr val="101214"/>
                </a:solidFill>
                <a:effectLst/>
                <a:latin typeface="PingFang SC"/>
              </a:rPr>
              <a:t>位数组</a:t>
            </a:r>
            <a:r>
              <a:rPr lang="en-US" altLang="zh-CN" b="0" i="0" dirty="0">
                <a:solidFill>
                  <a:srgbClr val="101214"/>
                </a:solidFill>
                <a:effectLst/>
                <a:latin typeface="PingFang SC"/>
              </a:rPr>
              <a:t> </a:t>
            </a:r>
          </a:p>
        </p:txBody>
      </p:sp>
      <p:cxnSp>
        <p:nvCxnSpPr>
          <p:cNvPr id="36" name="直接箭头连接符 35">
            <a:extLst>
              <a:ext uri="{FF2B5EF4-FFF2-40B4-BE49-F238E27FC236}">
                <a16:creationId xmlns:a16="http://schemas.microsoft.com/office/drawing/2014/main" id="{3A6BDA4C-6F17-420F-A8A4-5035FACC3FE9}"/>
              </a:ext>
            </a:extLst>
          </p:cNvPr>
          <p:cNvCxnSpPr/>
          <p:nvPr/>
        </p:nvCxnSpPr>
        <p:spPr>
          <a:xfrm flipH="1">
            <a:off x="9051577" y="2664831"/>
            <a:ext cx="282618" cy="215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1CEA065E-779D-4D98-89C1-195AAE5D840A}"/>
              </a:ext>
            </a:extLst>
          </p:cNvPr>
          <p:cNvSpPr/>
          <p:nvPr/>
        </p:nvSpPr>
        <p:spPr>
          <a:xfrm>
            <a:off x="5616435" y="2961733"/>
            <a:ext cx="2671687"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0C336DEA-CF5A-492B-84FF-195D09E357AE}"/>
              </a:ext>
            </a:extLst>
          </p:cNvPr>
          <p:cNvSpPr/>
          <p:nvPr/>
        </p:nvSpPr>
        <p:spPr>
          <a:xfrm>
            <a:off x="9192886" y="3244334"/>
            <a:ext cx="2401706" cy="923330"/>
          </a:xfrm>
          <a:prstGeom prst="rect">
            <a:avLst/>
          </a:prstGeom>
        </p:spPr>
        <p:txBody>
          <a:bodyPr wrap="square">
            <a:spAutoFit/>
          </a:bodyPr>
          <a:lstStyle/>
          <a:p>
            <a:r>
              <a:rPr lang="en-US" altLang="zh-CN" dirty="0" err="1"/>
              <a:t>Huffman_code</a:t>
            </a:r>
            <a:r>
              <a:rPr lang="en-US" altLang="zh-CN" dirty="0"/>
              <a:t>: DCT </a:t>
            </a:r>
            <a:r>
              <a:rPr lang="zh-CN" altLang="en-US" dirty="0"/>
              <a:t>系数，用于生成霍夫曼表</a:t>
            </a:r>
            <a:endParaRPr lang="en-US" altLang="zh-CN" dirty="0"/>
          </a:p>
        </p:txBody>
      </p:sp>
      <p:cxnSp>
        <p:nvCxnSpPr>
          <p:cNvPr id="41" name="直接箭头连接符 40">
            <a:extLst>
              <a:ext uri="{FF2B5EF4-FFF2-40B4-BE49-F238E27FC236}">
                <a16:creationId xmlns:a16="http://schemas.microsoft.com/office/drawing/2014/main" id="{55957651-A779-4918-9C4A-CD4E7378C7A4}"/>
              </a:ext>
            </a:extLst>
          </p:cNvPr>
          <p:cNvCxnSpPr>
            <a:cxnSpLocks/>
            <a:stCxn id="39" idx="1"/>
          </p:cNvCxnSpPr>
          <p:nvPr/>
        </p:nvCxnSpPr>
        <p:spPr>
          <a:xfrm flipH="1" flipV="1">
            <a:off x="8288122" y="3167486"/>
            <a:ext cx="904764" cy="538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75A8E32D-439A-44A6-8C4B-5E1DD11006B4}"/>
              </a:ext>
            </a:extLst>
          </p:cNvPr>
          <p:cNvSpPr/>
          <p:nvPr/>
        </p:nvSpPr>
        <p:spPr>
          <a:xfrm>
            <a:off x="4292340" y="3209276"/>
            <a:ext cx="233011"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77832DD5-2ADD-46A7-955A-B5E1CDE033E4}"/>
              </a:ext>
            </a:extLst>
          </p:cNvPr>
          <p:cNvSpPr/>
          <p:nvPr/>
        </p:nvSpPr>
        <p:spPr>
          <a:xfrm>
            <a:off x="1941371" y="4339333"/>
            <a:ext cx="2210871" cy="369332"/>
          </a:xfrm>
          <a:prstGeom prst="rect">
            <a:avLst/>
          </a:prstGeom>
          <a:solidFill>
            <a:schemeClr val="bg1"/>
          </a:solidFill>
          <a:ln>
            <a:solidFill>
              <a:schemeClr val="bg1"/>
            </a:solidFill>
          </a:ln>
        </p:spPr>
        <p:txBody>
          <a:bodyPr wrap="square">
            <a:spAutoFit/>
          </a:bodyPr>
          <a:lstStyle/>
          <a:p>
            <a:r>
              <a:rPr lang="fr-FR" altLang="zh-CN" kern="0" dirty="0">
                <a:latin typeface="Arial" panose="020B0604020202020204" pitchFamily="34" charset="0"/>
                <a:ea typeface="微软雅黑" panose="020B0503020204020204" pitchFamily="34" charset="-122"/>
              </a:rPr>
              <a:t>Type: 0=</a:t>
            </a:r>
            <a:r>
              <a:rPr lang="fr-FR" altLang="zh-CN" kern="0" dirty="0">
                <a:solidFill>
                  <a:srgbClr val="FF0000"/>
                </a:solidFill>
                <a:latin typeface="Arial" panose="020B0604020202020204" pitchFamily="34" charset="0"/>
                <a:ea typeface="微软雅黑" panose="020B0503020204020204" pitchFamily="34" charset="-122"/>
              </a:rPr>
              <a:t>DC</a:t>
            </a:r>
            <a:r>
              <a:rPr lang="fr-FR" altLang="zh-CN" kern="0" dirty="0">
                <a:latin typeface="Arial" panose="020B0604020202020204" pitchFamily="34" charset="0"/>
                <a:ea typeface="微软雅黑" panose="020B0503020204020204" pitchFamily="34" charset="-122"/>
              </a:rPr>
              <a:t>, 1 =AC</a:t>
            </a:r>
          </a:p>
        </p:txBody>
      </p:sp>
      <p:cxnSp>
        <p:nvCxnSpPr>
          <p:cNvPr id="46" name="直接箭头连接符 45">
            <a:extLst>
              <a:ext uri="{FF2B5EF4-FFF2-40B4-BE49-F238E27FC236}">
                <a16:creationId xmlns:a16="http://schemas.microsoft.com/office/drawing/2014/main" id="{706CF5EB-67D6-44CA-B896-7321A6D1613F}"/>
              </a:ext>
            </a:extLst>
          </p:cNvPr>
          <p:cNvCxnSpPr/>
          <p:nvPr/>
        </p:nvCxnSpPr>
        <p:spPr>
          <a:xfrm flipV="1">
            <a:off x="3606394" y="3447481"/>
            <a:ext cx="670463" cy="891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A4DD1B0-8138-4779-B1AB-2D194E19AB1F}"/>
              </a:ext>
            </a:extLst>
          </p:cNvPr>
          <p:cNvSpPr/>
          <p:nvPr/>
        </p:nvSpPr>
        <p:spPr>
          <a:xfrm>
            <a:off x="4588023" y="3435936"/>
            <a:ext cx="2083439"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BE4AB2E0-24DE-4DB5-A97E-36BDD9B69898}"/>
              </a:ext>
            </a:extLst>
          </p:cNvPr>
          <p:cNvSpPr/>
          <p:nvPr/>
        </p:nvSpPr>
        <p:spPr>
          <a:xfrm>
            <a:off x="1967151" y="4667952"/>
            <a:ext cx="1313180" cy="369332"/>
          </a:xfrm>
          <a:prstGeom prst="rect">
            <a:avLst/>
          </a:prstGeom>
        </p:spPr>
        <p:txBody>
          <a:bodyPr wrap="none">
            <a:spAutoFit/>
          </a:bodyPr>
          <a:lstStyle/>
          <a:p>
            <a:r>
              <a:rPr lang="fr-FR" altLang="zh-CN" kern="0" dirty="0">
                <a:latin typeface="Arial" panose="020B0604020202020204" pitchFamily="34" charset="0"/>
                <a:ea typeface="微软雅黑" panose="020B0503020204020204" pitchFamily="34" charset="-122"/>
              </a:rPr>
              <a:t>Table ID: 1</a:t>
            </a:r>
          </a:p>
        </p:txBody>
      </p:sp>
      <p:sp>
        <p:nvSpPr>
          <p:cNvPr id="5" name="矩形 4"/>
          <p:cNvSpPr/>
          <p:nvPr/>
        </p:nvSpPr>
        <p:spPr>
          <a:xfrm>
            <a:off x="5991867" y="1686529"/>
            <a:ext cx="2101857" cy="369332"/>
          </a:xfrm>
          <a:prstGeom prst="rect">
            <a:avLst/>
          </a:prstGeom>
        </p:spPr>
        <p:txBody>
          <a:bodyPr wrap="none">
            <a:spAutoFit/>
          </a:bodyPr>
          <a:lstStyle/>
          <a:p>
            <a:r>
              <a:rPr lang="zh-CN" altLang="en-US" dirty="0"/>
              <a:t>亮度</a:t>
            </a:r>
            <a:r>
              <a:rPr lang="en-US" altLang="zh-CN" dirty="0"/>
              <a:t>DC</a:t>
            </a:r>
            <a:r>
              <a:rPr lang="zh-CN" altLang="en-US" dirty="0"/>
              <a:t>的霍夫曼表</a:t>
            </a:r>
          </a:p>
        </p:txBody>
      </p:sp>
      <p:sp>
        <p:nvSpPr>
          <p:cNvPr id="7" name="矩形 6"/>
          <p:cNvSpPr/>
          <p:nvPr/>
        </p:nvSpPr>
        <p:spPr>
          <a:xfrm>
            <a:off x="5534258" y="4427426"/>
            <a:ext cx="6096000" cy="2308324"/>
          </a:xfrm>
          <a:prstGeom prst="rect">
            <a:avLst/>
          </a:prstGeom>
        </p:spPr>
        <p:txBody>
          <a:bodyPr>
            <a:spAutoFit/>
          </a:bodyPr>
          <a:lstStyle/>
          <a:p>
            <a:r>
              <a:rPr lang="en-US" altLang="zh-CN" dirty="0">
                <a:solidFill>
                  <a:srgbClr val="101214"/>
                </a:solidFill>
                <a:latin typeface="PingFang SC"/>
              </a:rPr>
              <a:t>00 02 03 01 01 01 00 00 00 00 00 00 00 00 00 00</a:t>
            </a:r>
          </a:p>
          <a:p>
            <a:r>
              <a:rPr lang="en-US" altLang="zh-CN" dirty="0">
                <a:solidFill>
                  <a:srgbClr val="101214"/>
                </a:solidFill>
                <a:latin typeface="PingFang SC"/>
              </a:rPr>
              <a:t>0 + 2 + 3 + 1 +1 +1 = 8</a:t>
            </a:r>
          </a:p>
          <a:p>
            <a:pPr>
              <a:defRPr/>
            </a:pPr>
            <a:r>
              <a:rPr lang="zh-CN" altLang="en-US" dirty="0">
                <a:solidFill>
                  <a:srgbClr val="101214"/>
                </a:solidFill>
                <a:latin typeface="PingFang SC"/>
              </a:rPr>
              <a:t>编码长度为</a:t>
            </a:r>
            <a:r>
              <a:rPr lang="en-US" altLang="zh-CN" dirty="0">
                <a:solidFill>
                  <a:srgbClr val="101214"/>
                </a:solidFill>
                <a:latin typeface="PingFang SC"/>
              </a:rPr>
              <a:t>1</a:t>
            </a:r>
            <a:r>
              <a:rPr lang="zh-CN" altLang="en-US" dirty="0">
                <a:solidFill>
                  <a:srgbClr val="101214"/>
                </a:solidFill>
                <a:latin typeface="PingFang SC"/>
              </a:rPr>
              <a:t>的有</a:t>
            </a:r>
            <a:r>
              <a:rPr lang="en-US" altLang="zh-CN" dirty="0">
                <a:solidFill>
                  <a:srgbClr val="101214"/>
                </a:solidFill>
                <a:latin typeface="PingFang SC"/>
              </a:rPr>
              <a:t>0</a:t>
            </a:r>
            <a:r>
              <a:rPr lang="zh-CN" altLang="en-US" dirty="0">
                <a:solidFill>
                  <a:srgbClr val="101214"/>
                </a:solidFill>
                <a:latin typeface="PingFang SC"/>
              </a:rPr>
              <a:t>个；</a:t>
            </a:r>
            <a:endParaRPr lang="en-US" altLang="zh-CN" dirty="0">
              <a:solidFill>
                <a:srgbClr val="101214"/>
              </a:solidFill>
              <a:latin typeface="PingFang SC"/>
            </a:endParaRPr>
          </a:p>
          <a:p>
            <a:pPr>
              <a:defRPr/>
            </a:pPr>
            <a:r>
              <a:rPr lang="zh-CN" altLang="en-US" dirty="0">
                <a:solidFill>
                  <a:srgbClr val="101214"/>
                </a:solidFill>
                <a:latin typeface="PingFang SC"/>
              </a:rPr>
              <a:t>编码长度为</a:t>
            </a:r>
            <a:r>
              <a:rPr lang="en-US" altLang="zh-CN" dirty="0">
                <a:solidFill>
                  <a:srgbClr val="101214"/>
                </a:solidFill>
                <a:latin typeface="PingFang SC"/>
              </a:rPr>
              <a:t>2</a:t>
            </a:r>
            <a:r>
              <a:rPr lang="zh-CN" altLang="en-US" dirty="0">
                <a:solidFill>
                  <a:srgbClr val="101214"/>
                </a:solidFill>
                <a:latin typeface="PingFang SC"/>
              </a:rPr>
              <a:t>的有</a:t>
            </a:r>
            <a:r>
              <a:rPr lang="en-US" altLang="zh-CN" dirty="0">
                <a:solidFill>
                  <a:srgbClr val="101214"/>
                </a:solidFill>
                <a:latin typeface="PingFang SC"/>
              </a:rPr>
              <a:t>2</a:t>
            </a:r>
            <a:r>
              <a:rPr lang="zh-CN" altLang="en-US" dirty="0">
                <a:solidFill>
                  <a:srgbClr val="101214"/>
                </a:solidFill>
                <a:latin typeface="PingFang SC"/>
              </a:rPr>
              <a:t>个；</a:t>
            </a:r>
            <a:endParaRPr lang="en-US" altLang="zh-CN" dirty="0">
              <a:solidFill>
                <a:srgbClr val="101214"/>
              </a:solidFill>
              <a:latin typeface="PingFang SC"/>
            </a:endParaRPr>
          </a:p>
          <a:p>
            <a:pPr>
              <a:defRPr/>
            </a:pPr>
            <a:r>
              <a:rPr lang="zh-CN" altLang="en-US" dirty="0">
                <a:solidFill>
                  <a:srgbClr val="101214"/>
                </a:solidFill>
                <a:latin typeface="PingFang SC"/>
              </a:rPr>
              <a:t>编码长度为</a:t>
            </a:r>
            <a:r>
              <a:rPr lang="en-US" altLang="zh-CN" dirty="0">
                <a:solidFill>
                  <a:srgbClr val="101214"/>
                </a:solidFill>
                <a:latin typeface="PingFang SC"/>
              </a:rPr>
              <a:t>3</a:t>
            </a:r>
            <a:r>
              <a:rPr lang="zh-CN" altLang="en-US" dirty="0">
                <a:solidFill>
                  <a:srgbClr val="101214"/>
                </a:solidFill>
                <a:latin typeface="PingFang SC"/>
              </a:rPr>
              <a:t>的有</a:t>
            </a:r>
            <a:r>
              <a:rPr lang="en-US" altLang="zh-CN" dirty="0">
                <a:solidFill>
                  <a:srgbClr val="101214"/>
                </a:solidFill>
                <a:latin typeface="PingFang SC"/>
              </a:rPr>
              <a:t>3</a:t>
            </a:r>
            <a:r>
              <a:rPr lang="zh-CN" altLang="en-US" dirty="0">
                <a:solidFill>
                  <a:srgbClr val="101214"/>
                </a:solidFill>
                <a:latin typeface="PingFang SC"/>
              </a:rPr>
              <a:t>个；</a:t>
            </a:r>
            <a:endParaRPr lang="en-US" altLang="zh-CN" dirty="0">
              <a:solidFill>
                <a:srgbClr val="101214"/>
              </a:solidFill>
              <a:latin typeface="PingFang SC"/>
            </a:endParaRPr>
          </a:p>
          <a:p>
            <a:pPr>
              <a:defRPr/>
            </a:pPr>
            <a:r>
              <a:rPr lang="zh-CN" altLang="en-US" dirty="0">
                <a:solidFill>
                  <a:srgbClr val="101214"/>
                </a:solidFill>
                <a:latin typeface="PingFang SC"/>
              </a:rPr>
              <a:t>编码长度为</a:t>
            </a:r>
            <a:r>
              <a:rPr lang="en-US" altLang="zh-CN" dirty="0">
                <a:solidFill>
                  <a:srgbClr val="101214"/>
                </a:solidFill>
                <a:latin typeface="PingFang SC"/>
              </a:rPr>
              <a:t>4</a:t>
            </a:r>
            <a:r>
              <a:rPr lang="zh-CN" altLang="en-US" dirty="0">
                <a:solidFill>
                  <a:srgbClr val="101214"/>
                </a:solidFill>
                <a:latin typeface="PingFang SC"/>
              </a:rPr>
              <a:t>的有</a:t>
            </a:r>
            <a:r>
              <a:rPr lang="en-US" altLang="zh-CN" dirty="0">
                <a:solidFill>
                  <a:srgbClr val="101214"/>
                </a:solidFill>
                <a:latin typeface="PingFang SC"/>
              </a:rPr>
              <a:t>1</a:t>
            </a:r>
            <a:r>
              <a:rPr lang="zh-CN" altLang="en-US" dirty="0">
                <a:solidFill>
                  <a:srgbClr val="101214"/>
                </a:solidFill>
                <a:latin typeface="PingFang SC"/>
              </a:rPr>
              <a:t>个；</a:t>
            </a:r>
            <a:endParaRPr lang="en-US" altLang="zh-CN" dirty="0">
              <a:solidFill>
                <a:srgbClr val="101214"/>
              </a:solidFill>
              <a:latin typeface="PingFang SC"/>
            </a:endParaRPr>
          </a:p>
          <a:p>
            <a:pPr>
              <a:defRPr/>
            </a:pPr>
            <a:r>
              <a:rPr lang="zh-CN" altLang="en-US" dirty="0">
                <a:solidFill>
                  <a:srgbClr val="101214"/>
                </a:solidFill>
                <a:latin typeface="PingFang SC"/>
              </a:rPr>
              <a:t>编码长度为</a:t>
            </a:r>
            <a:r>
              <a:rPr lang="en-US" altLang="zh-CN" dirty="0">
                <a:solidFill>
                  <a:srgbClr val="101214"/>
                </a:solidFill>
                <a:latin typeface="PingFang SC"/>
              </a:rPr>
              <a:t>5</a:t>
            </a:r>
            <a:r>
              <a:rPr lang="zh-CN" altLang="en-US" dirty="0">
                <a:solidFill>
                  <a:srgbClr val="101214"/>
                </a:solidFill>
                <a:latin typeface="PingFang SC"/>
              </a:rPr>
              <a:t>的有</a:t>
            </a:r>
            <a:r>
              <a:rPr lang="en-US" altLang="zh-CN" dirty="0">
                <a:solidFill>
                  <a:srgbClr val="101214"/>
                </a:solidFill>
                <a:latin typeface="PingFang SC"/>
              </a:rPr>
              <a:t>1</a:t>
            </a:r>
            <a:r>
              <a:rPr lang="zh-CN" altLang="en-US" dirty="0">
                <a:solidFill>
                  <a:srgbClr val="101214"/>
                </a:solidFill>
                <a:latin typeface="PingFang SC"/>
              </a:rPr>
              <a:t>个；</a:t>
            </a:r>
            <a:endParaRPr lang="en-US" altLang="zh-CN" dirty="0">
              <a:solidFill>
                <a:srgbClr val="101214"/>
              </a:solidFill>
              <a:latin typeface="PingFang SC"/>
            </a:endParaRPr>
          </a:p>
          <a:p>
            <a:pPr>
              <a:defRPr/>
            </a:pPr>
            <a:r>
              <a:rPr lang="zh-CN" altLang="en-US" dirty="0">
                <a:solidFill>
                  <a:srgbClr val="101214"/>
                </a:solidFill>
                <a:latin typeface="PingFang SC"/>
              </a:rPr>
              <a:t>编码长度为</a:t>
            </a:r>
            <a:r>
              <a:rPr lang="en-US" altLang="zh-CN" dirty="0">
                <a:solidFill>
                  <a:srgbClr val="101214"/>
                </a:solidFill>
                <a:latin typeface="PingFang SC"/>
              </a:rPr>
              <a:t>6</a:t>
            </a:r>
            <a:r>
              <a:rPr lang="zh-CN" altLang="en-US" dirty="0">
                <a:solidFill>
                  <a:srgbClr val="101214"/>
                </a:solidFill>
                <a:latin typeface="PingFang SC"/>
              </a:rPr>
              <a:t>的有</a:t>
            </a:r>
            <a:r>
              <a:rPr lang="en-US" altLang="zh-CN" dirty="0">
                <a:solidFill>
                  <a:srgbClr val="101214"/>
                </a:solidFill>
                <a:latin typeface="PingFang SC"/>
              </a:rPr>
              <a:t>1</a:t>
            </a:r>
            <a:r>
              <a:rPr lang="zh-CN" altLang="en-US" dirty="0">
                <a:solidFill>
                  <a:srgbClr val="101214"/>
                </a:solidFill>
                <a:latin typeface="PingFang SC"/>
              </a:rPr>
              <a:t>个；一共有</a:t>
            </a:r>
            <a:r>
              <a:rPr lang="en-US" altLang="zh-CN" dirty="0">
                <a:solidFill>
                  <a:srgbClr val="101214"/>
                </a:solidFill>
                <a:latin typeface="PingFang SC"/>
              </a:rPr>
              <a:t>8</a:t>
            </a:r>
            <a:r>
              <a:rPr lang="zh-CN" altLang="en-US" dirty="0">
                <a:solidFill>
                  <a:srgbClr val="101214"/>
                </a:solidFill>
                <a:latin typeface="PingFang SC"/>
              </a:rPr>
              <a:t>个编码；</a:t>
            </a:r>
            <a:endParaRPr lang="en-US" altLang="zh-CN" dirty="0">
              <a:solidFill>
                <a:srgbClr val="101214"/>
              </a:solidFill>
              <a:latin typeface="PingFang SC"/>
            </a:endParaRPr>
          </a:p>
        </p:txBody>
      </p:sp>
    </p:spTree>
    <p:extLst>
      <p:ext uri="{BB962C8B-B14F-4D97-AF65-F5344CB8AC3E}">
        <p14:creationId xmlns:p14="http://schemas.microsoft.com/office/powerpoint/2010/main" val="3197729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552E5E6-7C6B-42B8-B5FD-931E16EE8D6D}"/>
              </a:ext>
            </a:extLst>
          </p:cNvPr>
          <p:cNvPicPr>
            <a:picLocks noChangeAspect="1"/>
          </p:cNvPicPr>
          <p:nvPr/>
        </p:nvPicPr>
        <p:blipFill rotWithShape="1">
          <a:blip r:embed="rId3">
            <a:extLst>
              <a:ext uri="{28A0092B-C50C-407E-A947-70E740481C1C}">
                <a14:useLocalDpi xmlns:a14="http://schemas.microsoft.com/office/drawing/2010/main" val="0"/>
              </a:ext>
            </a:extLst>
          </a:blip>
          <a:srcRect l="24102" t="38376" r="19119" b="19034"/>
          <a:stretch/>
        </p:blipFill>
        <p:spPr>
          <a:xfrm>
            <a:off x="3013362" y="1600199"/>
            <a:ext cx="6165275" cy="3158837"/>
          </a:xfrm>
          <a:prstGeom prst="rect">
            <a:avLst/>
          </a:prstGeom>
        </p:spPr>
      </p:pic>
      <p:sp>
        <p:nvSpPr>
          <p:cNvPr id="7" name="矩形 6">
            <a:extLst>
              <a:ext uri="{FF2B5EF4-FFF2-40B4-BE49-F238E27FC236}">
                <a16:creationId xmlns:a16="http://schemas.microsoft.com/office/drawing/2014/main" id="{2306DF46-731D-4046-AADB-E7A4EA0D4A66}"/>
              </a:ext>
            </a:extLst>
          </p:cNvPr>
          <p:cNvSpPr/>
          <p:nvPr/>
        </p:nvSpPr>
        <p:spPr>
          <a:xfrm>
            <a:off x="101059" y="230970"/>
            <a:ext cx="5174815" cy="523220"/>
          </a:xfrm>
          <a:prstGeom prst="rect">
            <a:avLst/>
          </a:prstGeom>
        </p:spPr>
        <p:txBody>
          <a:bodyPr wrap="none">
            <a:spAutoFit/>
          </a:bodyPr>
          <a:lstStyle/>
          <a:p>
            <a:r>
              <a:rPr lang="zh-CN" altLang="en-US" sz="2800" b="1" dirty="0"/>
              <a:t>扫描行开始：</a:t>
            </a:r>
            <a:r>
              <a:rPr lang="en-US" altLang="zh-CN" sz="2800" b="1" dirty="0"/>
              <a:t>Start of Scan </a:t>
            </a:r>
            <a:r>
              <a:rPr lang="en-US" altLang="zh-CN" sz="2800" b="1" dirty="0">
                <a:solidFill>
                  <a:srgbClr val="FF0000"/>
                </a:solidFill>
              </a:rPr>
              <a:t>SOS</a:t>
            </a:r>
          </a:p>
        </p:txBody>
      </p:sp>
      <p:sp>
        <p:nvSpPr>
          <p:cNvPr id="5" name="矩形 4">
            <a:extLst>
              <a:ext uri="{FF2B5EF4-FFF2-40B4-BE49-F238E27FC236}">
                <a16:creationId xmlns:a16="http://schemas.microsoft.com/office/drawing/2014/main" id="{F1D65ABA-F226-41ED-A4A9-801BAF59A8B4}"/>
              </a:ext>
            </a:extLst>
          </p:cNvPr>
          <p:cNvSpPr/>
          <p:nvPr/>
        </p:nvSpPr>
        <p:spPr>
          <a:xfrm>
            <a:off x="7005405" y="2280718"/>
            <a:ext cx="622331"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9F36FCE-69C0-4A86-9727-8D1498830898}"/>
              </a:ext>
            </a:extLst>
          </p:cNvPr>
          <p:cNvSpPr/>
          <p:nvPr/>
        </p:nvSpPr>
        <p:spPr>
          <a:xfrm>
            <a:off x="7648518" y="2280717"/>
            <a:ext cx="518737"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zh-CN" altLang="en-US" dirty="0"/>
          </a:p>
        </p:txBody>
      </p:sp>
      <p:sp>
        <p:nvSpPr>
          <p:cNvPr id="8" name="矩形 7">
            <a:extLst>
              <a:ext uri="{FF2B5EF4-FFF2-40B4-BE49-F238E27FC236}">
                <a16:creationId xmlns:a16="http://schemas.microsoft.com/office/drawing/2014/main" id="{83838AA0-F013-4E7E-AAAA-9B88174A8213}"/>
              </a:ext>
            </a:extLst>
          </p:cNvPr>
          <p:cNvSpPr/>
          <p:nvPr/>
        </p:nvSpPr>
        <p:spPr>
          <a:xfrm>
            <a:off x="6480526" y="613608"/>
            <a:ext cx="1132041" cy="646331"/>
          </a:xfrm>
          <a:prstGeom prst="rect">
            <a:avLst/>
          </a:prstGeom>
        </p:spPr>
        <p:txBody>
          <a:bodyPr wrap="none">
            <a:spAutoFit/>
          </a:bodyPr>
          <a:lstStyle/>
          <a:p>
            <a:r>
              <a:rPr lang="zh-CN" altLang="en-US" dirty="0"/>
              <a:t>长度</a:t>
            </a:r>
            <a:endParaRPr lang="en-US" altLang="zh-CN" dirty="0"/>
          </a:p>
          <a:p>
            <a:r>
              <a:rPr lang="en-US" altLang="zh-CN" dirty="0"/>
              <a:t>0CH = 12</a:t>
            </a:r>
            <a:endParaRPr lang="zh-CN" altLang="en-US" dirty="0"/>
          </a:p>
        </p:txBody>
      </p:sp>
      <p:cxnSp>
        <p:nvCxnSpPr>
          <p:cNvPr id="3" name="直接箭头连接符 2">
            <a:extLst>
              <a:ext uri="{FF2B5EF4-FFF2-40B4-BE49-F238E27FC236}">
                <a16:creationId xmlns:a16="http://schemas.microsoft.com/office/drawing/2014/main" id="{209FEDF7-1D91-4A95-AF95-285E8B3424DA}"/>
              </a:ext>
            </a:extLst>
          </p:cNvPr>
          <p:cNvCxnSpPr>
            <a:cxnSpLocks/>
            <a:stCxn id="8" idx="2"/>
            <a:endCxn id="6" idx="0"/>
          </p:cNvCxnSpPr>
          <p:nvPr/>
        </p:nvCxnSpPr>
        <p:spPr>
          <a:xfrm>
            <a:off x="7046547" y="1259939"/>
            <a:ext cx="861340" cy="1020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6A5C7AB-5996-4860-8D9D-B40CB16C2FC8}"/>
              </a:ext>
            </a:extLst>
          </p:cNvPr>
          <p:cNvSpPr/>
          <p:nvPr/>
        </p:nvSpPr>
        <p:spPr>
          <a:xfrm>
            <a:off x="8252722" y="2280716"/>
            <a:ext cx="227070"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zh-CN" altLang="en-US" dirty="0"/>
          </a:p>
        </p:txBody>
      </p:sp>
      <p:sp>
        <p:nvSpPr>
          <p:cNvPr id="11" name="矩形 10">
            <a:extLst>
              <a:ext uri="{FF2B5EF4-FFF2-40B4-BE49-F238E27FC236}">
                <a16:creationId xmlns:a16="http://schemas.microsoft.com/office/drawing/2014/main" id="{2D9FF520-6D9B-4490-8A0A-0B5B000F186F}"/>
              </a:ext>
            </a:extLst>
          </p:cNvPr>
          <p:cNvSpPr/>
          <p:nvPr/>
        </p:nvSpPr>
        <p:spPr>
          <a:xfrm>
            <a:off x="7612567" y="209403"/>
            <a:ext cx="2071401" cy="923330"/>
          </a:xfrm>
          <a:prstGeom prst="rect">
            <a:avLst/>
          </a:prstGeom>
        </p:spPr>
        <p:txBody>
          <a:bodyPr wrap="none">
            <a:spAutoFit/>
          </a:bodyPr>
          <a:lstStyle/>
          <a:p>
            <a:r>
              <a:rPr lang="zh-CN" altLang="en-US" dirty="0"/>
              <a:t>组件数量</a:t>
            </a:r>
            <a:endParaRPr lang="en-US" altLang="zh-CN" dirty="0"/>
          </a:p>
          <a:p>
            <a:r>
              <a:rPr lang="en-US" altLang="zh-CN" dirty="0"/>
              <a:t>1≤Scan Count≤4:</a:t>
            </a:r>
          </a:p>
          <a:p>
            <a:r>
              <a:rPr lang="en-US" altLang="zh-CN" dirty="0"/>
              <a:t>03H = 3</a:t>
            </a:r>
            <a:endParaRPr lang="zh-CN" altLang="en-US" dirty="0"/>
          </a:p>
        </p:txBody>
      </p:sp>
      <p:cxnSp>
        <p:nvCxnSpPr>
          <p:cNvPr id="13" name="直接箭头连接符 12">
            <a:extLst>
              <a:ext uri="{FF2B5EF4-FFF2-40B4-BE49-F238E27FC236}">
                <a16:creationId xmlns:a16="http://schemas.microsoft.com/office/drawing/2014/main" id="{EE28BFDF-244E-4B67-A6F8-3B60438075B6}"/>
              </a:ext>
            </a:extLst>
          </p:cNvPr>
          <p:cNvCxnSpPr/>
          <p:nvPr/>
        </p:nvCxnSpPr>
        <p:spPr>
          <a:xfrm flipH="1">
            <a:off x="8366257" y="1381991"/>
            <a:ext cx="113535" cy="898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6DB3B8FF-FE83-4508-8B8B-2892D352D091}"/>
              </a:ext>
            </a:extLst>
          </p:cNvPr>
          <p:cNvSpPr/>
          <p:nvPr/>
        </p:nvSpPr>
        <p:spPr>
          <a:xfrm>
            <a:off x="8565258" y="2280715"/>
            <a:ext cx="518737" cy="23820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zh-CN" altLang="en-US" dirty="0"/>
          </a:p>
        </p:txBody>
      </p:sp>
      <p:sp>
        <p:nvSpPr>
          <p:cNvPr id="16" name="矩形 15">
            <a:extLst>
              <a:ext uri="{FF2B5EF4-FFF2-40B4-BE49-F238E27FC236}">
                <a16:creationId xmlns:a16="http://schemas.microsoft.com/office/drawing/2014/main" id="{65A804DE-3798-46C3-9422-B41BC6D9D67E}"/>
              </a:ext>
            </a:extLst>
          </p:cNvPr>
          <p:cNvSpPr/>
          <p:nvPr/>
        </p:nvSpPr>
        <p:spPr>
          <a:xfrm>
            <a:off x="9563100" y="907540"/>
            <a:ext cx="2101857" cy="1200329"/>
          </a:xfrm>
          <a:prstGeom prst="rect">
            <a:avLst/>
          </a:prstGeom>
        </p:spPr>
        <p:txBody>
          <a:bodyPr wrap="none">
            <a:spAutoFit/>
          </a:bodyPr>
          <a:lstStyle/>
          <a:p>
            <a:r>
              <a:rPr lang="zh-CN" altLang="en-US" dirty="0"/>
              <a:t>组件</a:t>
            </a:r>
            <a:r>
              <a:rPr lang="en-US" altLang="zh-CN" dirty="0"/>
              <a:t> ID</a:t>
            </a:r>
            <a:r>
              <a:rPr lang="zh-CN" altLang="en-US" dirty="0"/>
              <a:t>号</a:t>
            </a:r>
            <a:r>
              <a:rPr lang="en-US" altLang="zh-CN" dirty="0"/>
              <a:t>:1</a:t>
            </a:r>
          </a:p>
          <a:p>
            <a:r>
              <a:rPr lang="en-US" altLang="zh-CN" dirty="0"/>
              <a:t>(1</a:t>
            </a:r>
            <a:r>
              <a:rPr lang="zh-CN" altLang="en-US" dirty="0"/>
              <a:t>为</a:t>
            </a:r>
            <a:r>
              <a:rPr lang="en-US" altLang="zh-CN" dirty="0"/>
              <a:t>Y</a:t>
            </a:r>
            <a:r>
              <a:rPr lang="zh-CN" altLang="en-US" dirty="0"/>
              <a:t>组件</a:t>
            </a:r>
            <a:r>
              <a:rPr lang="en-US" altLang="zh-CN" dirty="0"/>
              <a:t>)</a:t>
            </a:r>
          </a:p>
          <a:p>
            <a:r>
              <a:rPr lang="en-US" altLang="zh-CN" dirty="0"/>
              <a:t>AC Entropy Table:0</a:t>
            </a:r>
          </a:p>
          <a:p>
            <a:r>
              <a:rPr lang="en-US" altLang="zh-CN" dirty="0"/>
              <a:t>DC Entropy Table 0</a:t>
            </a:r>
            <a:endParaRPr lang="zh-CN" altLang="en-US" dirty="0"/>
          </a:p>
        </p:txBody>
      </p:sp>
      <p:sp>
        <p:nvSpPr>
          <p:cNvPr id="19" name="矩形 18">
            <a:extLst>
              <a:ext uri="{FF2B5EF4-FFF2-40B4-BE49-F238E27FC236}">
                <a16:creationId xmlns:a16="http://schemas.microsoft.com/office/drawing/2014/main" id="{A5694DC1-9622-4CDF-B46A-8AFC79257DA2}"/>
              </a:ext>
            </a:extLst>
          </p:cNvPr>
          <p:cNvSpPr/>
          <p:nvPr/>
        </p:nvSpPr>
        <p:spPr>
          <a:xfrm>
            <a:off x="453135" y="2225183"/>
            <a:ext cx="2141933" cy="1200329"/>
          </a:xfrm>
          <a:prstGeom prst="rect">
            <a:avLst/>
          </a:prstGeom>
        </p:spPr>
        <p:txBody>
          <a:bodyPr wrap="none">
            <a:spAutoFit/>
          </a:bodyPr>
          <a:lstStyle/>
          <a:p>
            <a:r>
              <a:rPr lang="zh-CN" altLang="en-US" dirty="0"/>
              <a:t>组件</a:t>
            </a:r>
            <a:r>
              <a:rPr lang="en-US" altLang="zh-CN" dirty="0"/>
              <a:t> ID</a:t>
            </a:r>
            <a:r>
              <a:rPr lang="zh-CN" altLang="en-US" dirty="0"/>
              <a:t>号</a:t>
            </a:r>
            <a:r>
              <a:rPr lang="en-US" altLang="zh-CN" dirty="0"/>
              <a:t>:2</a:t>
            </a:r>
          </a:p>
          <a:p>
            <a:r>
              <a:rPr lang="en-US" altLang="zh-CN" dirty="0"/>
              <a:t>(</a:t>
            </a:r>
            <a:r>
              <a:rPr lang="en-US" altLang="zh-CN" dirty="0" err="1"/>
              <a:t>Cb</a:t>
            </a:r>
            <a:r>
              <a:rPr lang="en-US" altLang="zh-CN" dirty="0"/>
              <a:t> </a:t>
            </a:r>
            <a:r>
              <a:rPr lang="zh-CN" altLang="en-US" dirty="0"/>
              <a:t>组件</a:t>
            </a:r>
            <a:r>
              <a:rPr lang="en-US" altLang="zh-CN" dirty="0"/>
              <a:t>)</a:t>
            </a:r>
          </a:p>
          <a:p>
            <a:r>
              <a:rPr lang="en-US" altLang="zh-CN" dirty="0"/>
              <a:t>AC Entropy Table: 1</a:t>
            </a:r>
          </a:p>
          <a:p>
            <a:r>
              <a:rPr lang="en-US" altLang="zh-CN" dirty="0"/>
              <a:t>DC Entropy Table: 0</a:t>
            </a:r>
            <a:endParaRPr lang="zh-CN" altLang="en-US" dirty="0"/>
          </a:p>
        </p:txBody>
      </p:sp>
      <p:sp>
        <p:nvSpPr>
          <p:cNvPr id="20" name="矩形 19">
            <a:extLst>
              <a:ext uri="{FF2B5EF4-FFF2-40B4-BE49-F238E27FC236}">
                <a16:creationId xmlns:a16="http://schemas.microsoft.com/office/drawing/2014/main" id="{A5E49711-B26F-46DD-BACD-3A62B6039D1D}"/>
              </a:ext>
            </a:extLst>
          </p:cNvPr>
          <p:cNvSpPr/>
          <p:nvPr/>
        </p:nvSpPr>
        <p:spPr>
          <a:xfrm>
            <a:off x="4210654" y="2487747"/>
            <a:ext cx="518737" cy="23820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zh-CN" altLang="en-US" dirty="0"/>
          </a:p>
        </p:txBody>
      </p:sp>
      <p:sp>
        <p:nvSpPr>
          <p:cNvPr id="21" name="矩形 20">
            <a:extLst>
              <a:ext uri="{FF2B5EF4-FFF2-40B4-BE49-F238E27FC236}">
                <a16:creationId xmlns:a16="http://schemas.microsoft.com/office/drawing/2014/main" id="{128EB4B8-9D07-4E9D-AD7E-59DC1375F05C}"/>
              </a:ext>
            </a:extLst>
          </p:cNvPr>
          <p:cNvSpPr/>
          <p:nvPr/>
        </p:nvSpPr>
        <p:spPr>
          <a:xfrm>
            <a:off x="4809867" y="2484282"/>
            <a:ext cx="518737" cy="23820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zh-CN" altLang="en-US" dirty="0"/>
          </a:p>
        </p:txBody>
      </p:sp>
      <p:cxnSp>
        <p:nvCxnSpPr>
          <p:cNvPr id="23" name="连接符: 肘形 22">
            <a:extLst>
              <a:ext uri="{FF2B5EF4-FFF2-40B4-BE49-F238E27FC236}">
                <a16:creationId xmlns:a16="http://schemas.microsoft.com/office/drawing/2014/main" id="{3EE64CF6-D71A-4DF0-AA8C-7A63E870B394}"/>
              </a:ext>
            </a:extLst>
          </p:cNvPr>
          <p:cNvCxnSpPr>
            <a:cxnSpLocks/>
            <a:stCxn id="19" idx="3"/>
            <a:endCxn id="20" idx="1"/>
          </p:cNvCxnSpPr>
          <p:nvPr/>
        </p:nvCxnSpPr>
        <p:spPr>
          <a:xfrm flipV="1">
            <a:off x="2595068" y="2606850"/>
            <a:ext cx="1615586" cy="218498"/>
          </a:xfrm>
          <a:prstGeom prst="bentConnector3">
            <a:avLst>
              <a:gd name="adj1" fmla="val 27489"/>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1A63A1A9-7F80-4F3E-8261-1824BE3A7290}"/>
              </a:ext>
            </a:extLst>
          </p:cNvPr>
          <p:cNvSpPr/>
          <p:nvPr/>
        </p:nvSpPr>
        <p:spPr>
          <a:xfrm>
            <a:off x="652137" y="908023"/>
            <a:ext cx="2215671" cy="1200329"/>
          </a:xfrm>
          <a:prstGeom prst="rect">
            <a:avLst/>
          </a:prstGeom>
        </p:spPr>
        <p:txBody>
          <a:bodyPr wrap="none">
            <a:spAutoFit/>
          </a:bodyPr>
          <a:lstStyle/>
          <a:p>
            <a:r>
              <a:rPr lang="zh-CN" altLang="en-US" dirty="0"/>
              <a:t>组件</a:t>
            </a:r>
            <a:r>
              <a:rPr lang="en-US" altLang="zh-CN" dirty="0"/>
              <a:t> ID</a:t>
            </a:r>
            <a:r>
              <a:rPr lang="zh-CN" altLang="en-US" dirty="0"/>
              <a:t>号</a:t>
            </a:r>
            <a:r>
              <a:rPr lang="en-US" altLang="zh-CN" dirty="0"/>
              <a:t>ID:3</a:t>
            </a:r>
          </a:p>
          <a:p>
            <a:r>
              <a:rPr lang="en-US" altLang="zh-CN" dirty="0"/>
              <a:t>(Cr </a:t>
            </a:r>
            <a:r>
              <a:rPr lang="zh-CN" altLang="en-US" dirty="0"/>
              <a:t>组件</a:t>
            </a:r>
            <a:r>
              <a:rPr lang="en-US" altLang="zh-CN" dirty="0"/>
              <a:t>)</a:t>
            </a:r>
          </a:p>
          <a:p>
            <a:r>
              <a:rPr lang="en-US" altLang="zh-CN" dirty="0"/>
              <a:t>AC Entropy Table: 1</a:t>
            </a:r>
          </a:p>
          <a:p>
            <a:r>
              <a:rPr lang="en-US" altLang="zh-CN" dirty="0"/>
              <a:t>DC Entropy Table: 0</a:t>
            </a:r>
            <a:endParaRPr lang="zh-CN" altLang="en-US" dirty="0"/>
          </a:p>
        </p:txBody>
      </p:sp>
      <p:cxnSp>
        <p:nvCxnSpPr>
          <p:cNvPr id="27" name="连接符: 肘形 26">
            <a:extLst>
              <a:ext uri="{FF2B5EF4-FFF2-40B4-BE49-F238E27FC236}">
                <a16:creationId xmlns:a16="http://schemas.microsoft.com/office/drawing/2014/main" id="{48068450-960D-4BBB-AAD2-A007C3D8B3BB}"/>
              </a:ext>
            </a:extLst>
          </p:cNvPr>
          <p:cNvCxnSpPr>
            <a:endCxn id="21" idx="0"/>
          </p:cNvCxnSpPr>
          <p:nvPr/>
        </p:nvCxnSpPr>
        <p:spPr>
          <a:xfrm>
            <a:off x="2628900" y="1369688"/>
            <a:ext cx="2440336" cy="11145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904A67DB-8704-49FB-8E7A-A813C342FB92}"/>
              </a:ext>
            </a:extLst>
          </p:cNvPr>
          <p:cNvSpPr/>
          <p:nvPr/>
        </p:nvSpPr>
        <p:spPr>
          <a:xfrm>
            <a:off x="5412492" y="2505004"/>
            <a:ext cx="854036" cy="21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8632B00E-0B5E-4337-8845-CE13D3DE50AD}"/>
              </a:ext>
            </a:extLst>
          </p:cNvPr>
          <p:cNvSpPr/>
          <p:nvPr/>
        </p:nvSpPr>
        <p:spPr>
          <a:xfrm>
            <a:off x="1808544" y="3588911"/>
            <a:ext cx="1040670" cy="1200329"/>
          </a:xfrm>
          <a:prstGeom prst="rect">
            <a:avLst/>
          </a:prstGeom>
        </p:spPr>
        <p:txBody>
          <a:bodyPr wrap="none">
            <a:spAutoFit/>
          </a:bodyPr>
          <a:lstStyle/>
          <a:p>
            <a:r>
              <a:rPr lang="zh-CN" altLang="en-US" dirty="0"/>
              <a:t>结束符</a:t>
            </a:r>
            <a:endParaRPr lang="en-US" altLang="zh-CN" dirty="0"/>
          </a:p>
          <a:p>
            <a:r>
              <a:rPr lang="en-US" altLang="zh-CN" dirty="0"/>
              <a:t>00 3F 00</a:t>
            </a:r>
          </a:p>
          <a:p>
            <a:r>
              <a:rPr lang="en-US" altLang="zh-CN" dirty="0"/>
              <a:t>00 00 01</a:t>
            </a:r>
          </a:p>
          <a:p>
            <a:r>
              <a:rPr lang="en-US" altLang="zh-CN" dirty="0"/>
              <a:t>00 00 00</a:t>
            </a:r>
            <a:endParaRPr lang="zh-CN" altLang="en-US" dirty="0"/>
          </a:p>
        </p:txBody>
      </p:sp>
      <p:cxnSp>
        <p:nvCxnSpPr>
          <p:cNvPr id="32" name="连接符: 肘形 31">
            <a:extLst>
              <a:ext uri="{FF2B5EF4-FFF2-40B4-BE49-F238E27FC236}">
                <a16:creationId xmlns:a16="http://schemas.microsoft.com/office/drawing/2014/main" id="{250A1590-C91F-497B-B0F4-2D884254F792}"/>
              </a:ext>
            </a:extLst>
          </p:cNvPr>
          <p:cNvCxnSpPr>
            <a:stCxn id="29" idx="2"/>
            <a:endCxn id="30" idx="3"/>
          </p:cNvCxnSpPr>
          <p:nvPr/>
        </p:nvCxnSpPr>
        <p:spPr>
          <a:xfrm rot="5400000">
            <a:off x="3611068" y="1960634"/>
            <a:ext cx="1466588" cy="299029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任意多边形: 形状 32">
            <a:extLst>
              <a:ext uri="{FF2B5EF4-FFF2-40B4-BE49-F238E27FC236}">
                <a16:creationId xmlns:a16="http://schemas.microsoft.com/office/drawing/2014/main" id="{6C57154E-5A90-4ECD-9424-C4437433842B}"/>
              </a:ext>
            </a:extLst>
          </p:cNvPr>
          <p:cNvSpPr/>
          <p:nvPr/>
        </p:nvSpPr>
        <p:spPr>
          <a:xfrm>
            <a:off x="4177145" y="2504209"/>
            <a:ext cx="5101937" cy="2379518"/>
          </a:xfrm>
          <a:custGeom>
            <a:avLst/>
            <a:gdLst>
              <a:gd name="connsiteX0" fmla="*/ 2130137 w 5101937"/>
              <a:gd name="connsiteY0" fmla="*/ 0 h 2379518"/>
              <a:gd name="connsiteX1" fmla="*/ 2130137 w 5101937"/>
              <a:gd name="connsiteY1" fmla="*/ 249382 h 2379518"/>
              <a:gd name="connsiteX2" fmla="*/ 0 w 5101937"/>
              <a:gd name="connsiteY2" fmla="*/ 249382 h 2379518"/>
              <a:gd name="connsiteX3" fmla="*/ 10391 w 5101937"/>
              <a:gd name="connsiteY3" fmla="*/ 2379518 h 2379518"/>
              <a:gd name="connsiteX4" fmla="*/ 5101937 w 5101937"/>
              <a:gd name="connsiteY4" fmla="*/ 2379518 h 2379518"/>
              <a:gd name="connsiteX5" fmla="*/ 5081155 w 5101937"/>
              <a:gd name="connsiteY5" fmla="*/ 10391 h 2379518"/>
              <a:gd name="connsiteX6" fmla="*/ 2130137 w 5101937"/>
              <a:gd name="connsiteY6" fmla="*/ 0 h 237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37" h="2379518">
                <a:moveTo>
                  <a:pt x="2130137" y="0"/>
                </a:moveTo>
                <a:lnTo>
                  <a:pt x="2130137" y="249382"/>
                </a:lnTo>
                <a:lnTo>
                  <a:pt x="0" y="249382"/>
                </a:lnTo>
                <a:cubicBezTo>
                  <a:pt x="3464" y="959427"/>
                  <a:pt x="6927" y="1669473"/>
                  <a:pt x="10391" y="2379518"/>
                </a:cubicBezTo>
                <a:lnTo>
                  <a:pt x="5101937" y="2379518"/>
                </a:lnTo>
                <a:lnTo>
                  <a:pt x="5081155" y="10391"/>
                </a:lnTo>
                <a:lnTo>
                  <a:pt x="2130137" y="0"/>
                </a:lnTo>
                <a:close/>
              </a:path>
            </a:pathLst>
          </a:custGeom>
          <a:solidFill>
            <a:srgbClr val="FFFF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连接符: 肘形 34">
            <a:extLst>
              <a:ext uri="{FF2B5EF4-FFF2-40B4-BE49-F238E27FC236}">
                <a16:creationId xmlns:a16="http://schemas.microsoft.com/office/drawing/2014/main" id="{7F3ADA61-C538-41B1-892F-178D9CB10F71}"/>
              </a:ext>
            </a:extLst>
          </p:cNvPr>
          <p:cNvCxnSpPr>
            <a:stCxn id="16" idx="2"/>
            <a:endCxn id="15" idx="3"/>
          </p:cNvCxnSpPr>
          <p:nvPr/>
        </p:nvCxnSpPr>
        <p:spPr>
          <a:xfrm rot="5400000">
            <a:off x="9703038" y="1488826"/>
            <a:ext cx="291949" cy="15300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BFCCB30D-F819-4E07-8875-2B4AD2A6D68B}"/>
              </a:ext>
            </a:extLst>
          </p:cNvPr>
          <p:cNvSpPr txBox="1"/>
          <p:nvPr/>
        </p:nvSpPr>
        <p:spPr>
          <a:xfrm>
            <a:off x="9563100" y="3425512"/>
            <a:ext cx="2686954" cy="646331"/>
          </a:xfrm>
          <a:prstGeom prst="rect">
            <a:avLst/>
          </a:prstGeom>
          <a:noFill/>
        </p:spPr>
        <p:txBody>
          <a:bodyPr wrap="none" rtlCol="0">
            <a:spAutoFit/>
          </a:bodyPr>
          <a:lstStyle/>
          <a:p>
            <a:r>
              <a:rPr lang="en-US" altLang="zh-CN" dirty="0"/>
              <a:t>Image Data</a:t>
            </a:r>
          </a:p>
          <a:p>
            <a:r>
              <a:rPr lang="en-US" altLang="zh-CN" dirty="0"/>
              <a:t>(encoded &amp; compressed)</a:t>
            </a:r>
            <a:endParaRPr lang="zh-CN" altLang="en-US" dirty="0"/>
          </a:p>
        </p:txBody>
      </p:sp>
      <p:pic>
        <p:nvPicPr>
          <p:cNvPr id="41" name="图片 40">
            <a:extLst>
              <a:ext uri="{FF2B5EF4-FFF2-40B4-BE49-F238E27FC236}">
                <a16:creationId xmlns:a16="http://schemas.microsoft.com/office/drawing/2014/main" id="{9A9BE0BC-9166-4EF4-A842-4D774801D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145" y="5129577"/>
            <a:ext cx="5216237" cy="1009171"/>
          </a:xfrm>
          <a:prstGeom prst="rect">
            <a:avLst/>
          </a:prstGeom>
        </p:spPr>
      </p:pic>
      <p:sp>
        <p:nvSpPr>
          <p:cNvPr id="42" name="矩形 41">
            <a:extLst>
              <a:ext uri="{FF2B5EF4-FFF2-40B4-BE49-F238E27FC236}">
                <a16:creationId xmlns:a16="http://schemas.microsoft.com/office/drawing/2014/main" id="{CB7AD288-9AD4-4785-A292-10ED431110A4}"/>
              </a:ext>
            </a:extLst>
          </p:cNvPr>
          <p:cNvSpPr/>
          <p:nvPr/>
        </p:nvSpPr>
        <p:spPr>
          <a:xfrm>
            <a:off x="4177145" y="5129577"/>
            <a:ext cx="5122719" cy="1097721"/>
          </a:xfrm>
          <a:prstGeom prst="rect">
            <a:avLst/>
          </a:prstGeom>
          <a:solidFill>
            <a:srgbClr val="FFFF00">
              <a:alpha val="25098"/>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46010621-4D54-4961-9FD2-5451C67E56A7}"/>
              </a:ext>
            </a:extLst>
          </p:cNvPr>
          <p:cNvSpPr/>
          <p:nvPr/>
        </p:nvSpPr>
        <p:spPr>
          <a:xfrm>
            <a:off x="6366973" y="5826635"/>
            <a:ext cx="771582" cy="2312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zh-CN" altLang="en-US" dirty="0"/>
          </a:p>
        </p:txBody>
      </p:sp>
      <p:sp>
        <p:nvSpPr>
          <p:cNvPr id="48" name="矩形 47">
            <a:extLst>
              <a:ext uri="{FF2B5EF4-FFF2-40B4-BE49-F238E27FC236}">
                <a16:creationId xmlns:a16="http://schemas.microsoft.com/office/drawing/2014/main" id="{6AA1E64F-3431-4380-AAC7-11F9D6864C65}"/>
              </a:ext>
            </a:extLst>
          </p:cNvPr>
          <p:cNvSpPr/>
          <p:nvPr/>
        </p:nvSpPr>
        <p:spPr>
          <a:xfrm>
            <a:off x="8252721" y="6151720"/>
            <a:ext cx="3073369" cy="523220"/>
          </a:xfrm>
          <a:prstGeom prst="rect">
            <a:avLst/>
          </a:prstGeom>
        </p:spPr>
        <p:txBody>
          <a:bodyPr wrap="square">
            <a:spAutoFit/>
          </a:bodyPr>
          <a:lstStyle/>
          <a:p>
            <a:r>
              <a:rPr lang="en-GB" altLang="zh-CN" sz="2800" kern="0" dirty="0">
                <a:latin typeface="Arial" panose="020B0604020202020204" pitchFamily="34" charset="0"/>
                <a:ea typeface="微软雅黑" panose="020B0503020204020204" pitchFamily="34" charset="-122"/>
              </a:rPr>
              <a:t>End of Image </a:t>
            </a:r>
            <a:r>
              <a:rPr lang="en-GB" altLang="zh-CN" sz="2800" kern="0" dirty="0">
                <a:solidFill>
                  <a:srgbClr val="FF0000"/>
                </a:solidFill>
                <a:latin typeface="Arial" panose="020B0604020202020204" pitchFamily="34" charset="0"/>
                <a:ea typeface="微软雅黑" panose="020B0503020204020204" pitchFamily="34" charset="-122"/>
              </a:rPr>
              <a:t>EOI</a:t>
            </a:r>
            <a:endParaRPr lang="en-US" altLang="zh-CN" sz="2800" b="1" dirty="0"/>
          </a:p>
        </p:txBody>
      </p:sp>
      <p:sp>
        <p:nvSpPr>
          <p:cNvPr id="49" name="矩形 48">
            <a:extLst>
              <a:ext uri="{FF2B5EF4-FFF2-40B4-BE49-F238E27FC236}">
                <a16:creationId xmlns:a16="http://schemas.microsoft.com/office/drawing/2014/main" id="{190438A1-BF14-45BA-A42A-5F6DF975555B}"/>
              </a:ext>
            </a:extLst>
          </p:cNvPr>
          <p:cNvSpPr/>
          <p:nvPr/>
        </p:nvSpPr>
        <p:spPr>
          <a:xfrm>
            <a:off x="276973" y="4667912"/>
            <a:ext cx="1645002" cy="923330"/>
          </a:xfrm>
          <a:prstGeom prst="rect">
            <a:avLst/>
          </a:prstGeom>
        </p:spPr>
        <p:txBody>
          <a:bodyPr wrap="none">
            <a:spAutoFit/>
          </a:bodyPr>
          <a:lstStyle/>
          <a:p>
            <a:r>
              <a:rPr lang="en-US" altLang="zh-CN" dirty="0">
                <a:solidFill>
                  <a:srgbClr val="FF0000"/>
                </a:solidFill>
              </a:rPr>
              <a:t>CRP 6: </a:t>
            </a:r>
            <a:br>
              <a:rPr lang="en-US" altLang="zh-CN" dirty="0">
                <a:solidFill>
                  <a:srgbClr val="FF0000"/>
                </a:solidFill>
              </a:rPr>
            </a:br>
            <a:r>
              <a:rPr lang="en-US" altLang="zh-CN" dirty="0">
                <a:solidFill>
                  <a:srgbClr val="FF0000"/>
                </a:solidFill>
              </a:rPr>
              <a:t>SOS </a:t>
            </a:r>
            <a:r>
              <a:rPr lang="zh-CN" altLang="en-US" dirty="0">
                <a:solidFill>
                  <a:srgbClr val="FF0000"/>
                </a:solidFill>
              </a:rPr>
              <a:t>标识错误</a:t>
            </a:r>
            <a:r>
              <a:rPr lang="en-US" altLang="zh-CN" dirty="0">
                <a:solidFill>
                  <a:srgbClr val="FF0000"/>
                </a:solidFill>
              </a:rPr>
              <a:t> </a:t>
            </a:r>
          </a:p>
          <a:p>
            <a:r>
              <a:rPr lang="zh-CN" altLang="en-US" dirty="0">
                <a:solidFill>
                  <a:srgbClr val="FF0000"/>
                </a:solidFill>
              </a:rPr>
              <a:t>组件</a:t>
            </a:r>
            <a:r>
              <a:rPr lang="en-US" altLang="zh-CN" dirty="0">
                <a:solidFill>
                  <a:srgbClr val="FF0000"/>
                </a:solidFill>
              </a:rPr>
              <a:t>ID</a:t>
            </a:r>
            <a:r>
              <a:rPr lang="zh-CN" altLang="en-US" dirty="0">
                <a:solidFill>
                  <a:srgbClr val="FF0000"/>
                </a:solidFill>
              </a:rPr>
              <a:t>号错误</a:t>
            </a:r>
            <a:endParaRPr lang="en-US" altLang="zh-CN" dirty="0">
              <a:solidFill>
                <a:srgbClr val="FF0000"/>
              </a:solidFill>
            </a:endParaRPr>
          </a:p>
        </p:txBody>
      </p:sp>
      <p:sp>
        <p:nvSpPr>
          <p:cNvPr id="50" name="矩形 49">
            <a:extLst>
              <a:ext uri="{FF2B5EF4-FFF2-40B4-BE49-F238E27FC236}">
                <a16:creationId xmlns:a16="http://schemas.microsoft.com/office/drawing/2014/main" id="{AE368E34-46AA-4EDD-9185-47A33E206779}"/>
              </a:ext>
            </a:extLst>
          </p:cNvPr>
          <p:cNvSpPr/>
          <p:nvPr/>
        </p:nvSpPr>
        <p:spPr>
          <a:xfrm>
            <a:off x="243142" y="5812132"/>
            <a:ext cx="1749197" cy="646331"/>
          </a:xfrm>
          <a:prstGeom prst="rect">
            <a:avLst/>
          </a:prstGeom>
        </p:spPr>
        <p:txBody>
          <a:bodyPr wrap="none">
            <a:spAutoFit/>
          </a:bodyPr>
          <a:lstStyle/>
          <a:p>
            <a:r>
              <a:rPr lang="en-US" altLang="zh-CN" dirty="0">
                <a:solidFill>
                  <a:srgbClr val="FF0000"/>
                </a:solidFill>
              </a:rPr>
              <a:t>CRP 7: </a:t>
            </a:r>
            <a:br>
              <a:rPr lang="en-US" altLang="zh-CN" dirty="0">
                <a:solidFill>
                  <a:srgbClr val="FF0000"/>
                </a:solidFill>
              </a:rPr>
            </a:br>
            <a:r>
              <a:rPr lang="en-US" altLang="zh-CN" dirty="0">
                <a:solidFill>
                  <a:srgbClr val="FF0000"/>
                </a:solidFill>
              </a:rPr>
              <a:t>EOI </a:t>
            </a:r>
            <a:r>
              <a:rPr lang="zh-CN" altLang="en-US" dirty="0">
                <a:solidFill>
                  <a:srgbClr val="FF0000"/>
                </a:solidFill>
              </a:rPr>
              <a:t>结束符缺失</a:t>
            </a:r>
            <a:endParaRPr lang="en-US" altLang="zh-CN" dirty="0">
              <a:solidFill>
                <a:srgbClr val="FF0000"/>
              </a:solidFill>
            </a:endParaRPr>
          </a:p>
        </p:txBody>
      </p:sp>
    </p:spTree>
    <p:extLst>
      <p:ext uri="{BB962C8B-B14F-4D97-AF65-F5344CB8AC3E}">
        <p14:creationId xmlns:p14="http://schemas.microsoft.com/office/powerpoint/2010/main" val="2274487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677224-152C-4216-BF0E-F7D7FB729723}"/>
              </a:ext>
            </a:extLst>
          </p:cNvPr>
          <p:cNvSpPr txBox="1"/>
          <p:nvPr/>
        </p:nvSpPr>
        <p:spPr>
          <a:xfrm>
            <a:off x="477147" y="431132"/>
            <a:ext cx="3182281" cy="52322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sz="2800" dirty="0"/>
              <a:t>JPEG </a:t>
            </a:r>
            <a:r>
              <a:rPr lang="zh-CN" altLang="en-US" sz="2800" dirty="0"/>
              <a:t>文件恢复过程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518" y="1529704"/>
            <a:ext cx="2826761" cy="2364201"/>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23" y="-1"/>
            <a:ext cx="7576071" cy="6687519"/>
          </a:xfrm>
          <a:prstGeom prst="rect">
            <a:avLst/>
          </a:prstGeom>
        </p:spPr>
      </p:pic>
    </p:spTree>
    <p:extLst>
      <p:ext uri="{BB962C8B-B14F-4D97-AF65-F5344CB8AC3E}">
        <p14:creationId xmlns:p14="http://schemas.microsoft.com/office/powerpoint/2010/main" val="2592129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9C177-4B59-4DE2-90AA-0DE1A7A526F3}"/>
              </a:ext>
            </a:extLst>
          </p:cNvPr>
          <p:cNvSpPr/>
          <p:nvPr/>
        </p:nvSpPr>
        <p:spPr>
          <a:xfrm>
            <a:off x="82379" y="106745"/>
            <a:ext cx="2356022" cy="5189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JPEG</a:t>
            </a:r>
            <a:endParaRPr lang="zh-CN" altLang="en-US" sz="2400" dirty="0">
              <a:solidFill>
                <a:schemeClr val="tx1"/>
              </a:solidFill>
            </a:endParaRPr>
          </a:p>
        </p:txBody>
      </p:sp>
      <p:grpSp>
        <p:nvGrpSpPr>
          <p:cNvPr id="40" name="组合 39">
            <a:extLst>
              <a:ext uri="{FF2B5EF4-FFF2-40B4-BE49-F238E27FC236}">
                <a16:creationId xmlns:a16="http://schemas.microsoft.com/office/drawing/2014/main" id="{1BA0F6EA-7DD8-4520-B78F-F8F66107B019}"/>
              </a:ext>
            </a:extLst>
          </p:cNvPr>
          <p:cNvGrpSpPr/>
          <p:nvPr/>
        </p:nvGrpSpPr>
        <p:grpSpPr>
          <a:xfrm>
            <a:off x="1822623" y="1278924"/>
            <a:ext cx="790828" cy="823784"/>
            <a:chOff x="1260390" y="2446638"/>
            <a:chExt cx="790828" cy="823784"/>
          </a:xfrm>
          <a:solidFill>
            <a:schemeClr val="accent2"/>
          </a:solidFill>
        </p:grpSpPr>
        <p:sp>
          <p:nvSpPr>
            <p:cNvPr id="7" name="矩形 6">
              <a:extLst>
                <a:ext uri="{FF2B5EF4-FFF2-40B4-BE49-F238E27FC236}">
                  <a16:creationId xmlns:a16="http://schemas.microsoft.com/office/drawing/2014/main" id="{172D8D5F-F296-4415-92B5-C2D6E965C3BD}"/>
                </a:ext>
              </a:extLst>
            </p:cNvPr>
            <p:cNvSpPr/>
            <p:nvPr/>
          </p:nvSpPr>
          <p:spPr>
            <a:xfrm>
              <a:off x="1260390" y="24466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D578C23-63C1-4108-9D3D-F90B198D2291}"/>
                </a:ext>
              </a:extLst>
            </p:cNvPr>
            <p:cNvSpPr/>
            <p:nvPr/>
          </p:nvSpPr>
          <p:spPr>
            <a:xfrm>
              <a:off x="1458097" y="24466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F0DCCED-1296-4391-BF2F-CF42227E08AD}"/>
                </a:ext>
              </a:extLst>
            </p:cNvPr>
            <p:cNvSpPr/>
            <p:nvPr/>
          </p:nvSpPr>
          <p:spPr>
            <a:xfrm>
              <a:off x="1260390" y="26525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C5AEEA7-0CCC-487E-9EC7-84345B3486E6}"/>
                </a:ext>
              </a:extLst>
            </p:cNvPr>
            <p:cNvSpPr/>
            <p:nvPr/>
          </p:nvSpPr>
          <p:spPr>
            <a:xfrm>
              <a:off x="1458097" y="26525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7A1255D-C846-454F-AF78-114504F77B84}"/>
                </a:ext>
              </a:extLst>
            </p:cNvPr>
            <p:cNvSpPr/>
            <p:nvPr/>
          </p:nvSpPr>
          <p:spPr>
            <a:xfrm>
              <a:off x="1655804" y="24466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D4CA1AF-E919-4888-BD48-5C6B93D65CF7}"/>
                </a:ext>
              </a:extLst>
            </p:cNvPr>
            <p:cNvSpPr/>
            <p:nvPr/>
          </p:nvSpPr>
          <p:spPr>
            <a:xfrm>
              <a:off x="1853511" y="24466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6DBD46E-671B-4A0E-AF0A-DB9C245DC2BF}"/>
                </a:ext>
              </a:extLst>
            </p:cNvPr>
            <p:cNvSpPr/>
            <p:nvPr/>
          </p:nvSpPr>
          <p:spPr>
            <a:xfrm>
              <a:off x="1655804" y="26525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CAE4D0D-92F9-4303-B28B-90E0DE526FFB}"/>
                </a:ext>
              </a:extLst>
            </p:cNvPr>
            <p:cNvSpPr/>
            <p:nvPr/>
          </p:nvSpPr>
          <p:spPr>
            <a:xfrm>
              <a:off x="1853511" y="26525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45EEE2A-CD4E-4B85-AAA0-BABC27A884AE}"/>
                </a:ext>
              </a:extLst>
            </p:cNvPr>
            <p:cNvSpPr/>
            <p:nvPr/>
          </p:nvSpPr>
          <p:spPr>
            <a:xfrm>
              <a:off x="1260390" y="28585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CC82C34-BDE9-4E1A-A127-646E55386BD3}"/>
                </a:ext>
              </a:extLst>
            </p:cNvPr>
            <p:cNvSpPr/>
            <p:nvPr/>
          </p:nvSpPr>
          <p:spPr>
            <a:xfrm>
              <a:off x="1458097" y="28585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8A6ECB2-DA77-448F-B71F-F13BE11FB8AA}"/>
                </a:ext>
              </a:extLst>
            </p:cNvPr>
            <p:cNvSpPr/>
            <p:nvPr/>
          </p:nvSpPr>
          <p:spPr>
            <a:xfrm>
              <a:off x="1260390" y="30644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90D75B4-01FE-4523-86C5-531BB46D047F}"/>
                </a:ext>
              </a:extLst>
            </p:cNvPr>
            <p:cNvSpPr/>
            <p:nvPr/>
          </p:nvSpPr>
          <p:spPr>
            <a:xfrm>
              <a:off x="1458097" y="30644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45C5451-5F5E-4FD7-8957-688BD5579FB8}"/>
                </a:ext>
              </a:extLst>
            </p:cNvPr>
            <p:cNvSpPr/>
            <p:nvPr/>
          </p:nvSpPr>
          <p:spPr>
            <a:xfrm>
              <a:off x="1655804" y="28585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515754E-8D0E-4231-B1E1-57ABDE6C1A6B}"/>
                </a:ext>
              </a:extLst>
            </p:cNvPr>
            <p:cNvSpPr/>
            <p:nvPr/>
          </p:nvSpPr>
          <p:spPr>
            <a:xfrm>
              <a:off x="1853511" y="28585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B9CFD35-0D76-494E-987E-14817D85DF77}"/>
                </a:ext>
              </a:extLst>
            </p:cNvPr>
            <p:cNvSpPr/>
            <p:nvPr/>
          </p:nvSpPr>
          <p:spPr>
            <a:xfrm>
              <a:off x="1655804" y="30644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EEA308F-99C1-4735-BFDE-17B7E9F18078}"/>
                </a:ext>
              </a:extLst>
            </p:cNvPr>
            <p:cNvSpPr/>
            <p:nvPr/>
          </p:nvSpPr>
          <p:spPr>
            <a:xfrm>
              <a:off x="1853511" y="30644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B1D0294-67CC-400E-B4A2-4050ABD50492}"/>
              </a:ext>
            </a:extLst>
          </p:cNvPr>
          <p:cNvGrpSpPr/>
          <p:nvPr/>
        </p:nvGrpSpPr>
        <p:grpSpPr>
          <a:xfrm>
            <a:off x="1674341" y="1414848"/>
            <a:ext cx="790828" cy="823784"/>
            <a:chOff x="1412790" y="2599038"/>
            <a:chExt cx="790828" cy="823784"/>
          </a:xfrm>
          <a:solidFill>
            <a:schemeClr val="accent2"/>
          </a:solidFill>
        </p:grpSpPr>
        <p:sp>
          <p:nvSpPr>
            <p:cNvPr id="23" name="矩形 22">
              <a:extLst>
                <a:ext uri="{FF2B5EF4-FFF2-40B4-BE49-F238E27FC236}">
                  <a16:creationId xmlns:a16="http://schemas.microsoft.com/office/drawing/2014/main" id="{37FE26F2-1E33-4E52-AC64-C5154C519C5F}"/>
                </a:ext>
              </a:extLst>
            </p:cNvPr>
            <p:cNvSpPr/>
            <p:nvPr/>
          </p:nvSpPr>
          <p:spPr>
            <a:xfrm>
              <a:off x="1412790"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BCAC8C6-B2AE-4989-8944-112E9B60F615}"/>
                </a:ext>
              </a:extLst>
            </p:cNvPr>
            <p:cNvSpPr/>
            <p:nvPr/>
          </p:nvSpPr>
          <p:spPr>
            <a:xfrm>
              <a:off x="1610497"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665821C-DAB7-49E8-AF6F-491636E80C96}"/>
                </a:ext>
              </a:extLst>
            </p:cNvPr>
            <p:cNvSpPr/>
            <p:nvPr/>
          </p:nvSpPr>
          <p:spPr>
            <a:xfrm>
              <a:off x="1412790"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A46815A-47C8-4D95-BEC0-8E1B510CC331}"/>
                </a:ext>
              </a:extLst>
            </p:cNvPr>
            <p:cNvSpPr/>
            <p:nvPr/>
          </p:nvSpPr>
          <p:spPr>
            <a:xfrm>
              <a:off x="1610497"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1A25E4F-D84E-4A9E-8DC7-5310CBFF7891}"/>
                </a:ext>
              </a:extLst>
            </p:cNvPr>
            <p:cNvSpPr/>
            <p:nvPr/>
          </p:nvSpPr>
          <p:spPr>
            <a:xfrm>
              <a:off x="1808204"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E3953B4-B542-4C75-B135-1FA3F5523A34}"/>
                </a:ext>
              </a:extLst>
            </p:cNvPr>
            <p:cNvSpPr/>
            <p:nvPr/>
          </p:nvSpPr>
          <p:spPr>
            <a:xfrm>
              <a:off x="2005911"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CE7165C-EAAE-4127-9AB7-92D375A940FA}"/>
                </a:ext>
              </a:extLst>
            </p:cNvPr>
            <p:cNvSpPr/>
            <p:nvPr/>
          </p:nvSpPr>
          <p:spPr>
            <a:xfrm>
              <a:off x="1808204"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DE30535-1C26-4FC0-B52B-C68DC8C222DD}"/>
                </a:ext>
              </a:extLst>
            </p:cNvPr>
            <p:cNvSpPr/>
            <p:nvPr/>
          </p:nvSpPr>
          <p:spPr>
            <a:xfrm>
              <a:off x="2005911"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D6E0A40-E0B5-4019-BC09-200C2645CECC}"/>
                </a:ext>
              </a:extLst>
            </p:cNvPr>
            <p:cNvSpPr/>
            <p:nvPr/>
          </p:nvSpPr>
          <p:spPr>
            <a:xfrm>
              <a:off x="1412790"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DF48FB6C-51AD-4E4C-A76A-B6A5006FA6C7}"/>
                </a:ext>
              </a:extLst>
            </p:cNvPr>
            <p:cNvSpPr/>
            <p:nvPr/>
          </p:nvSpPr>
          <p:spPr>
            <a:xfrm>
              <a:off x="1610497"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33B9381-6FFE-4AC5-A73A-12A1FDB70F72}"/>
                </a:ext>
              </a:extLst>
            </p:cNvPr>
            <p:cNvSpPr/>
            <p:nvPr/>
          </p:nvSpPr>
          <p:spPr>
            <a:xfrm>
              <a:off x="1412790"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47B52DF-256E-42F5-9D6D-809F1808FF57}"/>
                </a:ext>
              </a:extLst>
            </p:cNvPr>
            <p:cNvSpPr/>
            <p:nvPr/>
          </p:nvSpPr>
          <p:spPr>
            <a:xfrm>
              <a:off x="1610497"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EB060BA-DC31-4B25-9533-1800111788DD}"/>
                </a:ext>
              </a:extLst>
            </p:cNvPr>
            <p:cNvSpPr/>
            <p:nvPr/>
          </p:nvSpPr>
          <p:spPr>
            <a:xfrm>
              <a:off x="1808204"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0DA2CE7-0619-4552-9818-53E19748F9B3}"/>
                </a:ext>
              </a:extLst>
            </p:cNvPr>
            <p:cNvSpPr/>
            <p:nvPr/>
          </p:nvSpPr>
          <p:spPr>
            <a:xfrm>
              <a:off x="2005911"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6EFDE5C-5B0E-43D6-80F4-6ADC30A76C61}"/>
                </a:ext>
              </a:extLst>
            </p:cNvPr>
            <p:cNvSpPr/>
            <p:nvPr/>
          </p:nvSpPr>
          <p:spPr>
            <a:xfrm>
              <a:off x="1808204"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CBA17428-C336-4CBD-AD63-E62A1FFE06C9}"/>
                </a:ext>
              </a:extLst>
            </p:cNvPr>
            <p:cNvSpPr/>
            <p:nvPr/>
          </p:nvSpPr>
          <p:spPr>
            <a:xfrm>
              <a:off x="2005911"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FC44AFA3-0A69-4D74-B25F-51066B2E412B}"/>
              </a:ext>
            </a:extLst>
          </p:cNvPr>
          <p:cNvGrpSpPr/>
          <p:nvPr/>
        </p:nvGrpSpPr>
        <p:grpSpPr>
          <a:xfrm>
            <a:off x="1526059" y="1554892"/>
            <a:ext cx="790828" cy="823784"/>
            <a:chOff x="1412790" y="2599038"/>
            <a:chExt cx="790828" cy="823784"/>
          </a:xfrm>
          <a:solidFill>
            <a:schemeClr val="accent2"/>
          </a:solidFill>
        </p:grpSpPr>
        <p:sp>
          <p:nvSpPr>
            <p:cNvPr id="58" name="矩形 57">
              <a:extLst>
                <a:ext uri="{FF2B5EF4-FFF2-40B4-BE49-F238E27FC236}">
                  <a16:creationId xmlns:a16="http://schemas.microsoft.com/office/drawing/2014/main" id="{BFB5C943-67E3-4D24-8DC2-434DF9B82295}"/>
                </a:ext>
              </a:extLst>
            </p:cNvPr>
            <p:cNvSpPr/>
            <p:nvPr/>
          </p:nvSpPr>
          <p:spPr>
            <a:xfrm>
              <a:off x="1412790"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22CA7557-2F16-4C30-96E8-5297CA36DB4A}"/>
                </a:ext>
              </a:extLst>
            </p:cNvPr>
            <p:cNvSpPr/>
            <p:nvPr/>
          </p:nvSpPr>
          <p:spPr>
            <a:xfrm>
              <a:off x="1610497"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E55597AA-CFD2-4C30-8798-A853CC65907E}"/>
                </a:ext>
              </a:extLst>
            </p:cNvPr>
            <p:cNvSpPr/>
            <p:nvPr/>
          </p:nvSpPr>
          <p:spPr>
            <a:xfrm>
              <a:off x="1412790"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DE6253AC-B6A5-4DC6-B148-D8514A57B26B}"/>
                </a:ext>
              </a:extLst>
            </p:cNvPr>
            <p:cNvSpPr/>
            <p:nvPr/>
          </p:nvSpPr>
          <p:spPr>
            <a:xfrm>
              <a:off x="1610497"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188C240-D295-45DC-843D-F06232C52228}"/>
                </a:ext>
              </a:extLst>
            </p:cNvPr>
            <p:cNvSpPr/>
            <p:nvPr/>
          </p:nvSpPr>
          <p:spPr>
            <a:xfrm>
              <a:off x="1808204"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15C2531-51A3-45D5-BD94-F0DCD43F8F09}"/>
                </a:ext>
              </a:extLst>
            </p:cNvPr>
            <p:cNvSpPr/>
            <p:nvPr/>
          </p:nvSpPr>
          <p:spPr>
            <a:xfrm>
              <a:off x="2005911" y="2599038"/>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40B391EB-E834-4EC5-A652-999A4DF3B77B}"/>
                </a:ext>
              </a:extLst>
            </p:cNvPr>
            <p:cNvSpPr/>
            <p:nvPr/>
          </p:nvSpPr>
          <p:spPr>
            <a:xfrm>
              <a:off x="1808204"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A9F6F267-0B44-4F4B-8591-12E26A430321}"/>
                </a:ext>
              </a:extLst>
            </p:cNvPr>
            <p:cNvSpPr/>
            <p:nvPr/>
          </p:nvSpPr>
          <p:spPr>
            <a:xfrm>
              <a:off x="2005911" y="2804984"/>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A5E1B0B-7051-4FC3-8BE3-71A26049E4D4}"/>
                </a:ext>
              </a:extLst>
            </p:cNvPr>
            <p:cNvSpPr/>
            <p:nvPr/>
          </p:nvSpPr>
          <p:spPr>
            <a:xfrm>
              <a:off x="1412790"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CBE5F39F-6387-4CF2-AB36-97CF54515738}"/>
                </a:ext>
              </a:extLst>
            </p:cNvPr>
            <p:cNvSpPr/>
            <p:nvPr/>
          </p:nvSpPr>
          <p:spPr>
            <a:xfrm>
              <a:off x="1610497"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66946E3-4F83-4B9F-BC4A-90B94BF8EAB3}"/>
                </a:ext>
              </a:extLst>
            </p:cNvPr>
            <p:cNvSpPr/>
            <p:nvPr/>
          </p:nvSpPr>
          <p:spPr>
            <a:xfrm>
              <a:off x="1412790"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DA70E881-080C-420C-864E-E48E55556417}"/>
                </a:ext>
              </a:extLst>
            </p:cNvPr>
            <p:cNvSpPr/>
            <p:nvPr/>
          </p:nvSpPr>
          <p:spPr>
            <a:xfrm>
              <a:off x="1610497"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37555E87-F8C9-4FCD-AEE5-2EB81D87802C}"/>
                </a:ext>
              </a:extLst>
            </p:cNvPr>
            <p:cNvSpPr/>
            <p:nvPr/>
          </p:nvSpPr>
          <p:spPr>
            <a:xfrm>
              <a:off x="1808204"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07815B89-F44A-4AFE-A575-68126DB6ECFA}"/>
                </a:ext>
              </a:extLst>
            </p:cNvPr>
            <p:cNvSpPr/>
            <p:nvPr/>
          </p:nvSpPr>
          <p:spPr>
            <a:xfrm>
              <a:off x="2005911" y="3010930"/>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268E5F41-5481-4BB5-92C8-15683A9C1EB8}"/>
                </a:ext>
              </a:extLst>
            </p:cNvPr>
            <p:cNvSpPr/>
            <p:nvPr/>
          </p:nvSpPr>
          <p:spPr>
            <a:xfrm>
              <a:off x="1808204"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0EB81901-2A98-4FC1-87DB-5E52B3B92284}"/>
                </a:ext>
              </a:extLst>
            </p:cNvPr>
            <p:cNvSpPr/>
            <p:nvPr/>
          </p:nvSpPr>
          <p:spPr>
            <a:xfrm>
              <a:off x="2005911" y="3216876"/>
              <a:ext cx="197707" cy="205946"/>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文本框 73">
            <a:extLst>
              <a:ext uri="{FF2B5EF4-FFF2-40B4-BE49-F238E27FC236}">
                <a16:creationId xmlns:a16="http://schemas.microsoft.com/office/drawing/2014/main" id="{5C7E0C21-E6C8-4446-9715-45695AA29673}"/>
              </a:ext>
            </a:extLst>
          </p:cNvPr>
          <p:cNvSpPr txBox="1"/>
          <p:nvPr/>
        </p:nvSpPr>
        <p:spPr>
          <a:xfrm>
            <a:off x="1369346" y="757876"/>
            <a:ext cx="1301959" cy="369332"/>
          </a:xfrm>
          <a:prstGeom prst="rect">
            <a:avLst/>
          </a:prstGeom>
          <a:solidFill>
            <a:schemeClr val="accent2"/>
          </a:solidFill>
        </p:spPr>
        <p:txBody>
          <a:bodyPr wrap="none" rtlCol="0">
            <a:spAutoFit/>
          </a:bodyPr>
          <a:lstStyle/>
          <a:p>
            <a:r>
              <a:rPr lang="en-US" altLang="zh-CN" dirty="0"/>
              <a:t>YIQ or YUV</a:t>
            </a:r>
            <a:endParaRPr lang="zh-CN" altLang="en-US" dirty="0"/>
          </a:p>
        </p:txBody>
      </p:sp>
      <p:cxnSp>
        <p:nvCxnSpPr>
          <p:cNvPr id="76" name="直接箭头连接符 75">
            <a:extLst>
              <a:ext uri="{FF2B5EF4-FFF2-40B4-BE49-F238E27FC236}">
                <a16:creationId xmlns:a16="http://schemas.microsoft.com/office/drawing/2014/main" id="{B113CBEF-6EF8-4FAD-920F-337705645001}"/>
              </a:ext>
            </a:extLst>
          </p:cNvPr>
          <p:cNvCxnSpPr>
            <a:cxnSpLocks/>
          </p:cNvCxnSpPr>
          <p:nvPr/>
        </p:nvCxnSpPr>
        <p:spPr>
          <a:xfrm>
            <a:off x="2671305" y="1690816"/>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3F740292-90C7-4A7A-8C19-94885A538625}"/>
                  </a:ext>
                </a:extLst>
              </p:cNvPr>
              <p:cNvSpPr txBox="1"/>
              <p:nvPr/>
            </p:nvSpPr>
            <p:spPr>
              <a:xfrm>
                <a:off x="2683980" y="1251462"/>
                <a:ext cx="827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m:oMathPara>
                </a14:m>
                <a:endParaRPr lang="zh-CN" altLang="en-US" dirty="0"/>
              </a:p>
            </p:txBody>
          </p:sp>
        </mc:Choice>
        <mc:Fallback xmlns="">
          <p:sp>
            <p:nvSpPr>
              <p:cNvPr id="77" name="文本框 76">
                <a:extLst>
                  <a:ext uri="{FF2B5EF4-FFF2-40B4-BE49-F238E27FC236}">
                    <a16:creationId xmlns:a16="http://schemas.microsoft.com/office/drawing/2014/main" id="{3F740292-90C7-4A7A-8C19-94885A538625}"/>
                  </a:ext>
                </a:extLst>
              </p:cNvPr>
              <p:cNvSpPr txBox="1">
                <a:spLocks noRot="1" noChangeAspect="1" noMove="1" noResize="1" noEditPoints="1" noAdjustHandles="1" noChangeArrowheads="1" noChangeShapeType="1" noTextEdit="1"/>
              </p:cNvSpPr>
              <p:nvPr/>
            </p:nvSpPr>
            <p:spPr>
              <a:xfrm>
                <a:off x="2683980" y="1251462"/>
                <a:ext cx="827855" cy="369332"/>
              </a:xfrm>
              <a:prstGeom prst="rect">
                <a:avLst/>
              </a:prstGeom>
              <a:blipFill>
                <a:blip r:embed="rId3"/>
                <a:stretch>
                  <a:fillRect b="-13115"/>
                </a:stretch>
              </a:blipFill>
            </p:spPr>
            <p:txBody>
              <a:bodyPr/>
              <a:lstStyle/>
              <a:p>
                <a:r>
                  <a:rPr lang="zh-CN" altLang="en-US">
                    <a:noFill/>
                  </a:rPr>
                  <a:t> </a:t>
                </a:r>
              </a:p>
            </p:txBody>
          </p:sp>
        </mc:Fallback>
      </mc:AlternateContent>
      <p:sp>
        <p:nvSpPr>
          <p:cNvPr id="79" name="文本框 78">
            <a:extLst>
              <a:ext uri="{FF2B5EF4-FFF2-40B4-BE49-F238E27FC236}">
                <a16:creationId xmlns:a16="http://schemas.microsoft.com/office/drawing/2014/main" id="{6DBE906A-7382-441D-B6A2-586F54A47B60}"/>
              </a:ext>
            </a:extLst>
          </p:cNvPr>
          <p:cNvSpPr txBox="1"/>
          <p:nvPr/>
        </p:nvSpPr>
        <p:spPr>
          <a:xfrm>
            <a:off x="2770734" y="1723767"/>
            <a:ext cx="654346" cy="369332"/>
          </a:xfrm>
          <a:prstGeom prst="rect">
            <a:avLst/>
          </a:prstGeom>
          <a:noFill/>
        </p:spPr>
        <p:txBody>
          <a:bodyPr wrap="none" rtlCol="0">
            <a:spAutoFit/>
          </a:bodyPr>
          <a:lstStyle/>
          <a:p>
            <a:r>
              <a:rPr lang="en-US" altLang="zh-CN" dirty="0"/>
              <a:t>8 x 8</a:t>
            </a:r>
            <a:endParaRPr lang="zh-CN" altLang="en-US" dirty="0"/>
          </a:p>
        </p:txBody>
      </p:sp>
      <p:sp>
        <p:nvSpPr>
          <p:cNvPr id="80" name="矩形: 圆角 79">
            <a:extLst>
              <a:ext uri="{FF2B5EF4-FFF2-40B4-BE49-F238E27FC236}">
                <a16:creationId xmlns:a16="http://schemas.microsoft.com/office/drawing/2014/main" id="{27D2CD93-CAEF-44B7-9437-D3563B542AB0}"/>
              </a:ext>
            </a:extLst>
          </p:cNvPr>
          <p:cNvSpPr/>
          <p:nvPr/>
        </p:nvSpPr>
        <p:spPr>
          <a:xfrm>
            <a:off x="3618471" y="1293343"/>
            <a:ext cx="1252151"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DCT</a:t>
            </a:r>
            <a:endParaRPr lang="zh-CN" altLang="en-US" sz="3200" dirty="0">
              <a:solidFill>
                <a:schemeClr val="tx1"/>
              </a:solidFill>
            </a:endParaRPr>
          </a:p>
        </p:txBody>
      </p:sp>
      <p:cxnSp>
        <p:nvCxnSpPr>
          <p:cNvPr id="81" name="直接箭头连接符 80">
            <a:extLst>
              <a:ext uri="{FF2B5EF4-FFF2-40B4-BE49-F238E27FC236}">
                <a16:creationId xmlns:a16="http://schemas.microsoft.com/office/drawing/2014/main" id="{292AE9A7-1053-49A4-AD74-9D9B13FD2E04}"/>
              </a:ext>
            </a:extLst>
          </p:cNvPr>
          <p:cNvCxnSpPr>
            <a:cxnSpLocks/>
          </p:cNvCxnSpPr>
          <p:nvPr/>
        </p:nvCxnSpPr>
        <p:spPr>
          <a:xfrm>
            <a:off x="4877829" y="1668162"/>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25004345-ABF1-423B-A7CE-415490805D4D}"/>
                  </a:ext>
                </a:extLst>
              </p:cNvPr>
              <p:cNvSpPr txBox="1"/>
              <p:nvPr/>
            </p:nvSpPr>
            <p:spPr>
              <a:xfrm>
                <a:off x="4890504" y="1228808"/>
                <a:ext cx="9468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zh-CN" altLang="en-US" dirty="0"/>
              </a:p>
            </p:txBody>
          </p:sp>
        </mc:Choice>
        <mc:Fallback xmlns="">
          <p:sp>
            <p:nvSpPr>
              <p:cNvPr id="82" name="文本框 81">
                <a:extLst>
                  <a:ext uri="{FF2B5EF4-FFF2-40B4-BE49-F238E27FC236}">
                    <a16:creationId xmlns:a16="http://schemas.microsoft.com/office/drawing/2014/main" id="{25004345-ABF1-423B-A7CE-415490805D4D}"/>
                  </a:ext>
                </a:extLst>
              </p:cNvPr>
              <p:cNvSpPr txBox="1">
                <a:spLocks noRot="1" noChangeAspect="1" noMove="1" noResize="1" noEditPoints="1" noAdjustHandles="1" noChangeArrowheads="1" noChangeShapeType="1" noTextEdit="1"/>
              </p:cNvSpPr>
              <p:nvPr/>
            </p:nvSpPr>
            <p:spPr>
              <a:xfrm>
                <a:off x="4890504" y="1228808"/>
                <a:ext cx="946862" cy="369332"/>
              </a:xfrm>
              <a:prstGeom prst="rect">
                <a:avLst/>
              </a:prstGeom>
              <a:blipFill>
                <a:blip r:embed="rId4"/>
                <a:stretch>
                  <a:fillRect b="-13333"/>
                </a:stretch>
              </a:blipFill>
            </p:spPr>
            <p:txBody>
              <a:bodyPr/>
              <a:lstStyle/>
              <a:p>
                <a:r>
                  <a:rPr lang="zh-CN" altLang="en-US">
                    <a:noFill/>
                  </a:rPr>
                  <a:t> </a:t>
                </a:r>
              </a:p>
            </p:txBody>
          </p:sp>
        </mc:Fallback>
      </mc:AlternateContent>
      <p:sp>
        <p:nvSpPr>
          <p:cNvPr id="84" name="矩形 83">
            <a:extLst>
              <a:ext uri="{FF2B5EF4-FFF2-40B4-BE49-F238E27FC236}">
                <a16:creationId xmlns:a16="http://schemas.microsoft.com/office/drawing/2014/main" id="{10084F69-4780-454F-9BF9-41256A9D9D75}"/>
              </a:ext>
            </a:extLst>
          </p:cNvPr>
          <p:cNvSpPr/>
          <p:nvPr/>
        </p:nvSpPr>
        <p:spPr>
          <a:xfrm>
            <a:off x="5252558" y="182674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a:extLst>
              <a:ext uri="{FF2B5EF4-FFF2-40B4-BE49-F238E27FC236}">
                <a16:creationId xmlns:a16="http://schemas.microsoft.com/office/drawing/2014/main" id="{C4D10896-CF41-4F4E-A657-B0D131802B31}"/>
              </a:ext>
            </a:extLst>
          </p:cNvPr>
          <p:cNvSpPr txBox="1"/>
          <p:nvPr/>
        </p:nvSpPr>
        <p:spPr>
          <a:xfrm>
            <a:off x="219274" y="759935"/>
            <a:ext cx="601447" cy="369332"/>
          </a:xfrm>
          <a:prstGeom prst="rect">
            <a:avLst/>
          </a:prstGeom>
          <a:solidFill>
            <a:schemeClr val="accent2"/>
          </a:solidFill>
        </p:spPr>
        <p:txBody>
          <a:bodyPr wrap="none" rtlCol="0">
            <a:spAutoFit/>
          </a:bodyPr>
          <a:lstStyle/>
          <a:p>
            <a:r>
              <a:rPr lang="en-US" altLang="zh-CN" dirty="0"/>
              <a:t>RGB</a:t>
            </a:r>
            <a:endParaRPr lang="zh-CN" altLang="en-US" dirty="0"/>
          </a:p>
        </p:txBody>
      </p:sp>
      <p:cxnSp>
        <p:nvCxnSpPr>
          <p:cNvPr id="131" name="直接箭头连接符 130">
            <a:extLst>
              <a:ext uri="{FF2B5EF4-FFF2-40B4-BE49-F238E27FC236}">
                <a16:creationId xmlns:a16="http://schemas.microsoft.com/office/drawing/2014/main" id="{D27EA087-D2D9-4F53-9AD6-A6E3FCFED217}"/>
              </a:ext>
            </a:extLst>
          </p:cNvPr>
          <p:cNvCxnSpPr>
            <a:stCxn id="129" idx="3"/>
          </p:cNvCxnSpPr>
          <p:nvPr/>
        </p:nvCxnSpPr>
        <p:spPr>
          <a:xfrm flipV="1">
            <a:off x="820721" y="942542"/>
            <a:ext cx="439669" cy="2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295977" y="2312774"/>
            <a:ext cx="328936" cy="369332"/>
          </a:xfrm>
          <a:prstGeom prst="rect">
            <a:avLst/>
          </a:prstGeom>
        </p:spPr>
        <p:txBody>
          <a:bodyPr wrap="none">
            <a:spAutoFit/>
          </a:bodyPr>
          <a:lstStyle/>
          <a:p>
            <a:r>
              <a:rPr lang="en-US" altLang="zh-CN" dirty="0">
                <a:solidFill>
                  <a:srgbClr val="002855"/>
                </a:solidFill>
                <a:latin typeface="Lucida Sans Unicode" panose="020B0602030504020204" pitchFamily="34" charset="0"/>
              </a:rPr>
              <a:t>Y</a:t>
            </a:r>
            <a:endParaRPr lang="zh-CN" altLang="en-US" dirty="0"/>
          </a:p>
        </p:txBody>
      </p:sp>
      <p:sp>
        <p:nvSpPr>
          <p:cNvPr id="42" name="矩形 41"/>
          <p:cNvSpPr/>
          <p:nvPr/>
        </p:nvSpPr>
        <p:spPr>
          <a:xfrm>
            <a:off x="2398565" y="2156447"/>
            <a:ext cx="344966" cy="369332"/>
          </a:xfrm>
          <a:prstGeom prst="rect">
            <a:avLst/>
          </a:prstGeom>
        </p:spPr>
        <p:txBody>
          <a:bodyPr wrap="none">
            <a:spAutoFit/>
          </a:bodyPr>
          <a:lstStyle/>
          <a:p>
            <a:r>
              <a:rPr lang="en-US" altLang="zh-CN" dirty="0">
                <a:solidFill>
                  <a:srgbClr val="002855"/>
                </a:solidFill>
                <a:latin typeface="Lucida Sans Unicode" panose="020B0602030504020204" pitchFamily="34" charset="0"/>
              </a:rPr>
              <a:t>U</a:t>
            </a:r>
            <a:endParaRPr lang="zh-CN" altLang="en-US" dirty="0"/>
          </a:p>
        </p:txBody>
      </p:sp>
      <p:sp>
        <p:nvSpPr>
          <p:cNvPr id="43" name="矩形 42"/>
          <p:cNvSpPr/>
          <p:nvPr/>
        </p:nvSpPr>
        <p:spPr>
          <a:xfrm>
            <a:off x="2561758" y="1086362"/>
            <a:ext cx="325730" cy="369332"/>
          </a:xfrm>
          <a:prstGeom prst="rect">
            <a:avLst/>
          </a:prstGeom>
        </p:spPr>
        <p:txBody>
          <a:bodyPr wrap="none">
            <a:spAutoFit/>
          </a:bodyPr>
          <a:lstStyle/>
          <a:p>
            <a:r>
              <a:rPr lang="en-US" altLang="zh-CN" dirty="0"/>
              <a:t>V</a:t>
            </a:r>
            <a:endParaRPr lang="zh-CN" altLang="en-US" dirty="0"/>
          </a:p>
        </p:txBody>
      </p:sp>
      <p:sp>
        <p:nvSpPr>
          <p:cNvPr id="44" name="矩形 43">
            <a:extLst>
              <a:ext uri="{FF2B5EF4-FFF2-40B4-BE49-F238E27FC236}">
                <a16:creationId xmlns:a16="http://schemas.microsoft.com/office/drawing/2014/main" id="{CB7DBC21-AB27-4C84-AA2F-041A893EDE34}"/>
              </a:ext>
            </a:extLst>
          </p:cNvPr>
          <p:cNvSpPr/>
          <p:nvPr/>
        </p:nvSpPr>
        <p:spPr>
          <a:xfrm>
            <a:off x="7285045" y="1788762"/>
            <a:ext cx="2031325" cy="461665"/>
          </a:xfrm>
          <a:prstGeom prst="rect">
            <a:avLst/>
          </a:prstGeom>
        </p:spPr>
        <p:txBody>
          <a:bodyPr wrap="none">
            <a:spAutoFit/>
          </a:bodyPr>
          <a:lstStyle/>
          <a:p>
            <a:r>
              <a:rPr lang="zh-CN" altLang="en-US" sz="2400" dirty="0">
                <a:solidFill>
                  <a:srgbClr val="FF0000"/>
                </a:solidFill>
              </a:rPr>
              <a:t>色度二次采样</a:t>
            </a:r>
            <a:endParaRPr lang="zh-CN" altLang="en-US" sz="2400" dirty="0"/>
          </a:p>
        </p:txBody>
      </p:sp>
      <p:pic>
        <p:nvPicPr>
          <p:cNvPr id="75" name="图片 74" descr="https://pic2.zhimg.com/80/v2-916c70f8e5b99aaa32dcd89242405f79_720w.jpg">
            <a:extLst>
              <a:ext uri="{FF2B5EF4-FFF2-40B4-BE49-F238E27FC236}">
                <a16:creationId xmlns:a16="http://schemas.microsoft.com/office/drawing/2014/main" id="{A2B96065-6F4F-4431-87E6-4428D2BFC9D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44122" y="2378676"/>
            <a:ext cx="6497619" cy="4140451"/>
          </a:xfrm>
          <a:prstGeom prst="rect">
            <a:avLst/>
          </a:prstGeom>
          <a:noFill/>
          <a:ln>
            <a:noFill/>
          </a:ln>
        </p:spPr>
      </p:pic>
      <p:sp>
        <p:nvSpPr>
          <p:cNvPr id="45" name="椭圆 44">
            <a:extLst>
              <a:ext uri="{FF2B5EF4-FFF2-40B4-BE49-F238E27FC236}">
                <a16:creationId xmlns:a16="http://schemas.microsoft.com/office/drawing/2014/main" id="{CC65D71D-B233-4A30-A467-17C94729450A}"/>
              </a:ext>
            </a:extLst>
          </p:cNvPr>
          <p:cNvSpPr/>
          <p:nvPr/>
        </p:nvSpPr>
        <p:spPr>
          <a:xfrm>
            <a:off x="5730240" y="4324574"/>
            <a:ext cx="731520" cy="6669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1772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677224-152C-4216-BF0E-F7D7FB729723}"/>
              </a:ext>
            </a:extLst>
          </p:cNvPr>
          <p:cNvSpPr txBox="1"/>
          <p:nvPr/>
        </p:nvSpPr>
        <p:spPr>
          <a:xfrm>
            <a:off x="477147" y="431132"/>
            <a:ext cx="3182281" cy="52322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sz="2800" dirty="0"/>
              <a:t>JPEG </a:t>
            </a:r>
            <a:r>
              <a:rPr lang="zh-CN" altLang="en-US" sz="2800" dirty="0"/>
              <a:t>文件恢复过程</a:t>
            </a:r>
          </a:p>
        </p:txBody>
      </p:sp>
      <p:sp>
        <p:nvSpPr>
          <p:cNvPr id="3" name="文本框 2">
            <a:extLst>
              <a:ext uri="{FF2B5EF4-FFF2-40B4-BE49-F238E27FC236}">
                <a16:creationId xmlns:a16="http://schemas.microsoft.com/office/drawing/2014/main" id="{13677224-152C-4216-BF0E-F7D7FB729723}"/>
              </a:ext>
            </a:extLst>
          </p:cNvPr>
          <p:cNvSpPr txBox="1"/>
          <p:nvPr/>
        </p:nvSpPr>
        <p:spPr>
          <a:xfrm>
            <a:off x="660369" y="1097241"/>
            <a:ext cx="7212231" cy="1815882"/>
          </a:xfrm>
          <a:prstGeom prst="rect">
            <a:avLst/>
          </a:prstGeom>
          <a:noFill/>
        </p:spPr>
        <p:txBody>
          <a:bodyPr wrap="none" rtlCol="0">
            <a:spAutoFit/>
          </a:bodyPr>
          <a:lstStyle/>
          <a:p>
            <a:pPr marL="457200" indent="-457200">
              <a:buFont typeface="Arial" panose="020B0604020202020204" pitchFamily="34" charset="0"/>
              <a:buChar char="•"/>
            </a:pPr>
            <a:r>
              <a:rPr lang="zh-CN" altLang="en-US" sz="2800" dirty="0"/>
              <a:t>检查</a:t>
            </a:r>
            <a:r>
              <a:rPr lang="en-US" altLang="zh-CN" sz="2800" dirty="0"/>
              <a:t>FF D8 </a:t>
            </a:r>
            <a:r>
              <a:rPr lang="zh-CN" altLang="en-US" sz="2800" dirty="0"/>
              <a:t>和 </a:t>
            </a:r>
            <a:r>
              <a:rPr lang="en-US" altLang="zh-CN" sz="2800" dirty="0"/>
              <a:t>FF D9 </a:t>
            </a:r>
            <a:r>
              <a:rPr lang="zh-CN" altLang="en-US" sz="2800" dirty="0"/>
              <a:t>（起始和结束标志）</a:t>
            </a:r>
            <a:endParaRPr lang="en-US" altLang="zh-CN" sz="2800" dirty="0"/>
          </a:p>
          <a:p>
            <a:pPr marL="457200" indent="-457200">
              <a:buFont typeface="Arial" panose="020B0604020202020204" pitchFamily="34" charset="0"/>
              <a:buChar char="•"/>
            </a:pPr>
            <a:r>
              <a:rPr lang="zh-CN" altLang="en-US" sz="2800" dirty="0"/>
              <a:t>检查</a:t>
            </a:r>
            <a:r>
              <a:rPr lang="en-US" altLang="zh-CN" sz="2800" dirty="0"/>
              <a:t>FF E0</a:t>
            </a:r>
            <a:r>
              <a:rPr lang="zh-CN" altLang="en-US" sz="2800" dirty="0"/>
              <a:t>和</a:t>
            </a:r>
            <a:r>
              <a:rPr lang="en-US" altLang="zh-CN" sz="2800" dirty="0"/>
              <a:t>FF E1 </a:t>
            </a:r>
            <a:r>
              <a:rPr lang="zh-CN" altLang="en-US" sz="2800" dirty="0"/>
              <a:t>（）</a:t>
            </a:r>
            <a:endParaRPr lang="en-US" altLang="zh-CN" sz="2800" dirty="0"/>
          </a:p>
          <a:p>
            <a:r>
              <a:rPr lang="en-US" altLang="zh-CN" sz="2800" dirty="0"/>
              <a:t>	</a:t>
            </a:r>
            <a:r>
              <a:rPr lang="zh-CN" altLang="en-US" sz="2800" dirty="0"/>
              <a:t>数据大小与段长度字节描述是否一致？</a:t>
            </a:r>
            <a:endParaRPr lang="en-US" altLang="zh-CN" sz="2800" dirty="0"/>
          </a:p>
          <a:p>
            <a:pPr marL="457200" indent="-457200">
              <a:buFont typeface="Arial" panose="020B0604020202020204" pitchFamily="34" charset="0"/>
              <a:buChar char="•"/>
            </a:pPr>
            <a:endParaRPr lang="en-US" altLang="zh-CN" sz="28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319" y="3254762"/>
            <a:ext cx="7046365" cy="2387137"/>
          </a:xfrm>
          <a:prstGeom prst="rect">
            <a:avLst/>
          </a:prstGeom>
        </p:spPr>
      </p:pic>
      <p:sp>
        <p:nvSpPr>
          <p:cNvPr id="6" name="矩形 5"/>
          <p:cNvSpPr/>
          <p:nvPr/>
        </p:nvSpPr>
        <p:spPr>
          <a:xfrm>
            <a:off x="6709025" y="3821986"/>
            <a:ext cx="328773" cy="2876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35420" y="3821986"/>
            <a:ext cx="328773" cy="2876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5436857" y="2933671"/>
            <a:ext cx="1272168" cy="991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971665" y="2564339"/>
            <a:ext cx="771365" cy="461665"/>
          </a:xfrm>
          <a:prstGeom prst="rect">
            <a:avLst/>
          </a:prstGeom>
          <a:noFill/>
        </p:spPr>
        <p:txBody>
          <a:bodyPr wrap="none" rtlCol="0">
            <a:spAutoFit/>
          </a:bodyPr>
          <a:lstStyle/>
          <a:p>
            <a:r>
              <a:rPr lang="en-US" altLang="zh-CN" sz="2400" dirty="0"/>
              <a:t>D8H</a:t>
            </a:r>
            <a:endParaRPr lang="zh-CN" altLang="en-US" sz="2400" dirty="0"/>
          </a:p>
        </p:txBody>
      </p:sp>
      <p:cxnSp>
        <p:nvCxnSpPr>
          <p:cNvPr id="11" name="直接箭头连接符 10"/>
          <p:cNvCxnSpPr/>
          <p:nvPr/>
        </p:nvCxnSpPr>
        <p:spPr>
          <a:xfrm flipH="1">
            <a:off x="8309966" y="3076560"/>
            <a:ext cx="628551" cy="745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833980" y="2632551"/>
            <a:ext cx="721672" cy="461665"/>
          </a:xfrm>
          <a:prstGeom prst="rect">
            <a:avLst/>
          </a:prstGeom>
          <a:noFill/>
        </p:spPr>
        <p:txBody>
          <a:bodyPr wrap="none" rtlCol="0">
            <a:spAutoFit/>
          </a:bodyPr>
          <a:lstStyle/>
          <a:p>
            <a:r>
              <a:rPr lang="en-US" altLang="zh-CN" sz="2400" dirty="0"/>
              <a:t>10H</a:t>
            </a:r>
            <a:endParaRPr lang="zh-CN" altLang="en-US" sz="2400" dirty="0"/>
          </a:p>
        </p:txBody>
      </p:sp>
      <p:sp>
        <p:nvSpPr>
          <p:cNvPr id="15" name="矩形 14"/>
          <p:cNvSpPr/>
          <p:nvPr/>
        </p:nvSpPr>
        <p:spPr>
          <a:xfrm>
            <a:off x="7756989" y="3924728"/>
            <a:ext cx="4232952" cy="184934"/>
          </a:xfrm>
          <a:prstGeom prst="rect">
            <a:avLst/>
          </a:prstGeom>
          <a:solidFill>
            <a:srgbClr val="4210F8">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47717" y="4143076"/>
            <a:ext cx="1409272" cy="195343"/>
          </a:xfrm>
          <a:prstGeom prst="rect">
            <a:avLst/>
          </a:prstGeom>
          <a:solidFill>
            <a:srgbClr val="4210F8">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54763"/>
            <a:ext cx="5005278" cy="2387136"/>
          </a:xfrm>
          <a:prstGeom prst="rect">
            <a:avLst/>
          </a:prstGeom>
        </p:spPr>
      </p:pic>
    </p:spTree>
    <p:extLst>
      <p:ext uri="{BB962C8B-B14F-4D97-AF65-F5344CB8AC3E}">
        <p14:creationId xmlns:p14="http://schemas.microsoft.com/office/powerpoint/2010/main" val="71703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080" y="3616502"/>
            <a:ext cx="6970214" cy="2476072"/>
          </a:xfrm>
          <a:prstGeom prst="rect">
            <a:avLst/>
          </a:prstGeom>
        </p:spPr>
      </p:pic>
      <p:sp>
        <p:nvSpPr>
          <p:cNvPr id="2" name="文本框 1">
            <a:extLst>
              <a:ext uri="{FF2B5EF4-FFF2-40B4-BE49-F238E27FC236}">
                <a16:creationId xmlns:a16="http://schemas.microsoft.com/office/drawing/2014/main" id="{13677224-152C-4216-BF0E-F7D7FB729723}"/>
              </a:ext>
            </a:extLst>
          </p:cNvPr>
          <p:cNvSpPr txBox="1"/>
          <p:nvPr/>
        </p:nvSpPr>
        <p:spPr>
          <a:xfrm>
            <a:off x="425776" y="256471"/>
            <a:ext cx="3182281" cy="52322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sz="2800" dirty="0"/>
              <a:t>JPEG </a:t>
            </a:r>
            <a:r>
              <a:rPr lang="zh-CN" altLang="en-US" sz="2800" dirty="0"/>
              <a:t>文件恢复过程</a:t>
            </a:r>
          </a:p>
        </p:txBody>
      </p:sp>
      <p:sp>
        <p:nvSpPr>
          <p:cNvPr id="3" name="文本框 2">
            <a:extLst>
              <a:ext uri="{FF2B5EF4-FFF2-40B4-BE49-F238E27FC236}">
                <a16:creationId xmlns:a16="http://schemas.microsoft.com/office/drawing/2014/main" id="{13677224-152C-4216-BF0E-F7D7FB729723}"/>
              </a:ext>
            </a:extLst>
          </p:cNvPr>
          <p:cNvSpPr txBox="1"/>
          <p:nvPr/>
        </p:nvSpPr>
        <p:spPr>
          <a:xfrm>
            <a:off x="660369" y="1097241"/>
            <a:ext cx="8161209" cy="2246769"/>
          </a:xfrm>
          <a:prstGeom prst="rect">
            <a:avLst/>
          </a:prstGeom>
          <a:noFill/>
        </p:spPr>
        <p:txBody>
          <a:bodyPr wrap="none" rtlCol="0">
            <a:spAutoFit/>
          </a:bodyPr>
          <a:lstStyle/>
          <a:p>
            <a:pPr marL="457200" indent="-457200">
              <a:buFont typeface="Arial" panose="020B0604020202020204" pitchFamily="34" charset="0"/>
              <a:buChar char="•"/>
            </a:pPr>
            <a:r>
              <a:rPr lang="zh-CN" altLang="en-US" sz="2800" dirty="0"/>
              <a:t>检查</a:t>
            </a:r>
            <a:r>
              <a:rPr lang="en-US" altLang="zh-CN" sz="2800" dirty="0"/>
              <a:t>FF D8 </a:t>
            </a:r>
            <a:r>
              <a:rPr lang="zh-CN" altLang="en-US" sz="2800" dirty="0"/>
              <a:t>和 </a:t>
            </a:r>
            <a:r>
              <a:rPr lang="en-US" altLang="zh-CN" sz="2800" dirty="0"/>
              <a:t>FF D9 </a:t>
            </a:r>
            <a:r>
              <a:rPr lang="zh-CN" altLang="en-US" sz="2800" dirty="0"/>
              <a:t>（起始和结束标志）</a:t>
            </a:r>
            <a:endParaRPr lang="en-US" altLang="zh-CN" sz="2800" dirty="0"/>
          </a:p>
          <a:p>
            <a:pPr lvl="1"/>
            <a:r>
              <a:rPr lang="zh-CN" altLang="en-US" sz="2800" dirty="0"/>
              <a:t>由于</a:t>
            </a:r>
            <a:r>
              <a:rPr lang="en-US" altLang="zh-CN" sz="2800" dirty="0"/>
              <a:t>FF E2</a:t>
            </a:r>
            <a:r>
              <a:rPr lang="zh-CN" altLang="en-US" sz="2800" dirty="0"/>
              <a:t>过于长，因此用十六进制搜索寻找“</a:t>
            </a:r>
            <a:r>
              <a:rPr lang="en-US" altLang="zh-CN" sz="2800" dirty="0"/>
              <a:t>FF</a:t>
            </a:r>
            <a:r>
              <a:rPr lang="zh-CN" altLang="en-US" sz="2800" dirty="0"/>
              <a:t>”</a:t>
            </a:r>
            <a:endParaRPr lang="en-US" altLang="zh-CN" sz="2800" dirty="0"/>
          </a:p>
          <a:p>
            <a:pPr marL="457200" indent="-457200">
              <a:buFont typeface="Arial" panose="020B0604020202020204" pitchFamily="34" charset="0"/>
              <a:buChar char="•"/>
            </a:pPr>
            <a:r>
              <a:rPr lang="zh-CN" altLang="en-US" sz="2800" dirty="0"/>
              <a:t>检查 </a:t>
            </a:r>
            <a:r>
              <a:rPr lang="en-US" altLang="zh-CN" sz="2800" dirty="0"/>
              <a:t>FF DB</a:t>
            </a:r>
            <a:r>
              <a:rPr lang="zh-CN" altLang="en-US" sz="2800" dirty="0">
                <a:sym typeface="Wingdings" panose="05000000000000000000" pitchFamily="2" charset="2"/>
              </a:rPr>
              <a:t> （定义量化表）</a:t>
            </a:r>
            <a:endParaRPr lang="en-US" altLang="zh-CN" sz="2800" dirty="0"/>
          </a:p>
          <a:p>
            <a:r>
              <a:rPr lang="en-US" altLang="zh-CN" sz="2800" dirty="0"/>
              <a:t>	</a:t>
            </a:r>
            <a:r>
              <a:rPr lang="zh-CN" altLang="en-US" sz="2800" dirty="0"/>
              <a:t>数据大小与段长度字节描述是否一致？</a:t>
            </a:r>
            <a:endParaRPr lang="en-US" altLang="zh-CN" sz="2800" dirty="0"/>
          </a:p>
          <a:p>
            <a:r>
              <a:rPr lang="en-US" altLang="zh-CN" sz="2800" dirty="0"/>
              <a:t>	</a:t>
            </a:r>
            <a:r>
              <a:rPr lang="zh-CN" altLang="en-US" sz="2800" dirty="0"/>
              <a:t>量化表信息是否与后面数据匹配？</a:t>
            </a:r>
            <a:endParaRPr lang="en-US" altLang="zh-CN" sz="28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9336" y="1520122"/>
            <a:ext cx="2114845" cy="1886213"/>
          </a:xfrm>
          <a:prstGeom prst="rect">
            <a:avLst/>
          </a:prstGeom>
        </p:spPr>
      </p:pic>
      <p:cxnSp>
        <p:nvCxnSpPr>
          <p:cNvPr id="6" name="直接箭头连接符 5"/>
          <p:cNvCxnSpPr/>
          <p:nvPr/>
        </p:nvCxnSpPr>
        <p:spPr>
          <a:xfrm flipV="1">
            <a:off x="9189336" y="3344010"/>
            <a:ext cx="232066" cy="210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9073303" y="2653929"/>
            <a:ext cx="232066" cy="210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27524" y="3661560"/>
            <a:ext cx="754769" cy="2876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152455" y="4861656"/>
            <a:ext cx="754769" cy="2876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827222" y="3949236"/>
            <a:ext cx="398864" cy="211798"/>
          </a:xfrm>
          <a:prstGeom prst="rect">
            <a:avLst/>
          </a:prstGeom>
          <a:solidFill>
            <a:srgbClr val="00CC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479533" y="4861656"/>
            <a:ext cx="421240" cy="287676"/>
          </a:xfrm>
          <a:prstGeom prst="rect">
            <a:avLst/>
          </a:prstGeom>
          <a:solidFill>
            <a:srgbClr val="00CC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14"/>
          <p:cNvCxnSpPr>
            <a:endCxn id="13" idx="3"/>
          </p:cNvCxnSpPr>
          <p:nvPr/>
        </p:nvCxnSpPr>
        <p:spPr>
          <a:xfrm rot="10800000">
            <a:off x="4900774" y="5005495"/>
            <a:ext cx="3606229" cy="6863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507003" y="5067820"/>
            <a:ext cx="3082246" cy="1200329"/>
          </a:xfrm>
          <a:prstGeom prst="rect">
            <a:avLst/>
          </a:prstGeom>
        </p:spPr>
        <p:txBody>
          <a:bodyPr wrap="square">
            <a:spAutoFit/>
          </a:bodyPr>
          <a:lstStyle/>
          <a:p>
            <a:r>
              <a:rPr lang="zh-CN" altLang="en-US" sz="2400" dirty="0"/>
              <a:t>量化表的</a:t>
            </a:r>
            <a:r>
              <a:rPr lang="en-US" altLang="zh-CN" sz="2400" dirty="0"/>
              <a:t>ID</a:t>
            </a:r>
            <a:r>
              <a:rPr lang="zh-CN" altLang="en-US" sz="2400" dirty="0"/>
              <a:t>都是零，因此需要将第</a:t>
            </a:r>
            <a:r>
              <a:rPr lang="en-US" altLang="zh-CN" sz="2400" dirty="0"/>
              <a:t>2</a:t>
            </a:r>
            <a:r>
              <a:rPr lang="zh-CN" altLang="en-US" sz="2400" dirty="0"/>
              <a:t>个量化表的</a:t>
            </a:r>
            <a:r>
              <a:rPr lang="en-US" altLang="zh-CN" sz="2400" dirty="0"/>
              <a:t>ID</a:t>
            </a:r>
            <a:r>
              <a:rPr lang="zh-CN" altLang="en-US" sz="2400" dirty="0"/>
              <a:t>改为</a:t>
            </a:r>
            <a:r>
              <a:rPr lang="en-US" altLang="zh-CN" sz="2400" dirty="0"/>
              <a:t>1</a:t>
            </a:r>
            <a:endParaRPr lang="zh-CN" altLang="en-US" sz="2400" dirty="0"/>
          </a:p>
        </p:txBody>
      </p:sp>
    </p:spTree>
    <p:extLst>
      <p:ext uri="{BB962C8B-B14F-4D97-AF65-F5344CB8AC3E}">
        <p14:creationId xmlns:p14="http://schemas.microsoft.com/office/powerpoint/2010/main" val="3257263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847" y="3086571"/>
            <a:ext cx="9292389" cy="1831478"/>
          </a:xfrm>
          <a:prstGeom prst="rect">
            <a:avLst/>
          </a:prstGeom>
        </p:spPr>
      </p:pic>
      <p:sp>
        <p:nvSpPr>
          <p:cNvPr id="2" name="矩形 1"/>
          <p:cNvSpPr/>
          <p:nvPr/>
        </p:nvSpPr>
        <p:spPr>
          <a:xfrm>
            <a:off x="1160980" y="686875"/>
            <a:ext cx="8743308" cy="2246769"/>
          </a:xfrm>
          <a:prstGeom prst="rect">
            <a:avLst/>
          </a:prstGeom>
        </p:spPr>
        <p:txBody>
          <a:bodyPr wrap="square">
            <a:spAutoFit/>
          </a:bodyPr>
          <a:lstStyle/>
          <a:p>
            <a:pPr marL="457200" indent="-457200">
              <a:buFont typeface="Arial" panose="020B0604020202020204" pitchFamily="34" charset="0"/>
              <a:buChar char="•"/>
            </a:pPr>
            <a:r>
              <a:rPr lang="zh-CN" altLang="en-US" sz="2800" dirty="0"/>
              <a:t>检查 </a:t>
            </a:r>
            <a:r>
              <a:rPr lang="en-US" altLang="zh-CN" sz="2800" dirty="0"/>
              <a:t>FF C0 </a:t>
            </a:r>
            <a:r>
              <a:rPr lang="zh-CN" altLang="en-US" sz="2800" dirty="0"/>
              <a:t>帧开始</a:t>
            </a:r>
            <a:endParaRPr lang="en-US" altLang="zh-CN" sz="2800" dirty="0"/>
          </a:p>
          <a:p>
            <a:r>
              <a:rPr lang="en-US" altLang="zh-CN" sz="2800" dirty="0"/>
              <a:t>	</a:t>
            </a:r>
            <a:r>
              <a:rPr lang="zh-CN" altLang="en-US" sz="2800" dirty="0"/>
              <a:t>数据大小与段长度字节描述是否一致？</a:t>
            </a:r>
            <a:endParaRPr lang="en-US" altLang="zh-CN" sz="2800" dirty="0"/>
          </a:p>
          <a:p>
            <a:r>
              <a:rPr lang="en-US" altLang="zh-CN" sz="2800" dirty="0"/>
              <a:t>	</a:t>
            </a:r>
            <a:r>
              <a:rPr lang="zh-CN" altLang="en-US" sz="2800" dirty="0"/>
              <a:t>样本精度是否为</a:t>
            </a:r>
            <a:r>
              <a:rPr lang="en-US" altLang="zh-CN" sz="2800" dirty="0"/>
              <a:t>8</a:t>
            </a:r>
            <a:r>
              <a:rPr lang="zh-CN" altLang="en-US" sz="2800" dirty="0"/>
              <a:t>？</a:t>
            </a:r>
            <a:endParaRPr lang="en-US" altLang="zh-CN" sz="2800" dirty="0"/>
          </a:p>
          <a:p>
            <a:r>
              <a:rPr lang="en-US" altLang="zh-CN" sz="2800" dirty="0"/>
              <a:t>	</a:t>
            </a:r>
            <a:r>
              <a:rPr lang="zh-CN" altLang="en-US" sz="2800" dirty="0"/>
              <a:t>颜色分量是否为</a:t>
            </a:r>
            <a:r>
              <a:rPr lang="en-US" altLang="zh-CN" sz="2800" dirty="0"/>
              <a:t>3</a:t>
            </a:r>
            <a:r>
              <a:rPr lang="zh-CN" altLang="en-US" sz="2800" dirty="0"/>
              <a:t>？</a:t>
            </a:r>
            <a:endParaRPr lang="en-US" altLang="zh-CN" sz="2800" dirty="0"/>
          </a:p>
          <a:p>
            <a:r>
              <a:rPr lang="en-US" altLang="zh-CN" sz="2800" dirty="0"/>
              <a:t>	</a:t>
            </a:r>
            <a:r>
              <a:rPr lang="zh-CN" altLang="en-US" sz="2800" dirty="0"/>
              <a:t>分辨率是否正确？</a:t>
            </a:r>
            <a:endParaRPr lang="en-US" altLang="zh-CN" sz="2800" dirty="0"/>
          </a:p>
        </p:txBody>
      </p:sp>
      <p:sp>
        <p:nvSpPr>
          <p:cNvPr id="4" name="矩形 3"/>
          <p:cNvSpPr/>
          <p:nvPr/>
        </p:nvSpPr>
        <p:spPr>
          <a:xfrm>
            <a:off x="6462339" y="3184184"/>
            <a:ext cx="780942" cy="319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335747" y="3184184"/>
            <a:ext cx="2661007" cy="319303"/>
          </a:xfrm>
          <a:prstGeom prst="rect">
            <a:avLst/>
          </a:prstGeom>
          <a:solidFill>
            <a:srgbClr val="00CC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650733" y="3503487"/>
            <a:ext cx="908248" cy="319303"/>
          </a:xfrm>
          <a:prstGeom prst="rect">
            <a:avLst/>
          </a:prstGeom>
          <a:solidFill>
            <a:srgbClr val="00CC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3677224-152C-4216-BF0E-F7D7FB729723}"/>
              </a:ext>
            </a:extLst>
          </p:cNvPr>
          <p:cNvSpPr txBox="1"/>
          <p:nvPr/>
        </p:nvSpPr>
        <p:spPr>
          <a:xfrm>
            <a:off x="210018" y="78290"/>
            <a:ext cx="3182281" cy="52322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sz="2800" dirty="0"/>
              <a:t>JPEG </a:t>
            </a:r>
            <a:r>
              <a:rPr lang="zh-CN" altLang="en-US" sz="2800" dirty="0"/>
              <a:t>文件恢复过程</a:t>
            </a:r>
          </a:p>
        </p:txBody>
      </p:sp>
      <p:sp>
        <p:nvSpPr>
          <p:cNvPr id="8" name="矩形 7"/>
          <p:cNvSpPr/>
          <p:nvPr/>
        </p:nvSpPr>
        <p:spPr>
          <a:xfrm>
            <a:off x="3558980" y="274861"/>
            <a:ext cx="3807453" cy="461665"/>
          </a:xfrm>
          <a:prstGeom prst="rect">
            <a:avLst/>
          </a:prstGeom>
        </p:spPr>
        <p:txBody>
          <a:bodyPr wrap="none">
            <a:spAutoFit/>
          </a:bodyPr>
          <a:lstStyle/>
          <a:p>
            <a:r>
              <a:rPr lang="en-GB" altLang="zh-CN" sz="2400" kern="0" dirty="0">
                <a:solidFill>
                  <a:srgbClr val="FF0000"/>
                </a:solidFill>
                <a:latin typeface="Arial" panose="020B0604020202020204" pitchFamily="34" charset="0"/>
                <a:ea typeface="微软雅黑" panose="020B0503020204020204" pitchFamily="34" charset="-122"/>
              </a:rPr>
              <a:t>SOF0 SOF1 </a:t>
            </a:r>
            <a:r>
              <a:rPr lang="zh-CN" altLang="en-US" sz="2400" kern="0" dirty="0">
                <a:latin typeface="Arial" panose="020B0604020202020204" pitchFamily="34" charset="0"/>
                <a:ea typeface="微软雅黑" panose="020B0503020204020204" pitchFamily="34" charset="-122"/>
              </a:rPr>
              <a:t>图像基本信息</a:t>
            </a:r>
            <a:endParaRPr lang="zh-CN" altLang="en-US" sz="2400" dirty="0"/>
          </a:p>
        </p:txBody>
      </p:sp>
      <p:cxnSp>
        <p:nvCxnSpPr>
          <p:cNvPr id="10" name="直接箭头连接符 9"/>
          <p:cNvCxnSpPr/>
          <p:nvPr/>
        </p:nvCxnSpPr>
        <p:spPr>
          <a:xfrm flipH="1">
            <a:off x="8573784" y="2640458"/>
            <a:ext cx="405829" cy="703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979613" y="2219218"/>
            <a:ext cx="877163" cy="369332"/>
          </a:xfrm>
          <a:prstGeom prst="rect">
            <a:avLst/>
          </a:prstGeom>
          <a:noFill/>
        </p:spPr>
        <p:txBody>
          <a:bodyPr wrap="none" rtlCol="0">
            <a:spAutoFit/>
          </a:bodyPr>
          <a:lstStyle/>
          <a:p>
            <a:r>
              <a:rPr lang="zh-CN" altLang="en-US" dirty="0"/>
              <a:t>都是零</a:t>
            </a:r>
          </a:p>
        </p:txBody>
      </p:sp>
    </p:spTree>
    <p:extLst>
      <p:ext uri="{BB962C8B-B14F-4D97-AF65-F5344CB8AC3E}">
        <p14:creationId xmlns:p14="http://schemas.microsoft.com/office/powerpoint/2010/main" val="1051912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7360" y="894590"/>
            <a:ext cx="8743308" cy="2246769"/>
          </a:xfrm>
          <a:prstGeom prst="rect">
            <a:avLst/>
          </a:prstGeom>
        </p:spPr>
        <p:txBody>
          <a:bodyPr wrap="square">
            <a:spAutoFit/>
          </a:bodyPr>
          <a:lstStyle/>
          <a:p>
            <a:pPr marL="457200" indent="-457200">
              <a:buFont typeface="Arial" panose="020B0604020202020204" pitchFamily="34" charset="0"/>
              <a:buChar char="•"/>
            </a:pPr>
            <a:r>
              <a:rPr lang="zh-CN" altLang="en-US" sz="2800" dirty="0"/>
              <a:t>检查 </a:t>
            </a:r>
            <a:r>
              <a:rPr lang="en-US" altLang="zh-CN" sz="2800" dirty="0"/>
              <a:t>FF C0 </a:t>
            </a:r>
            <a:r>
              <a:rPr lang="zh-CN" altLang="en-US" sz="2800" dirty="0"/>
              <a:t>帧开始</a:t>
            </a:r>
            <a:endParaRPr lang="en-US" altLang="zh-CN" sz="2800" dirty="0"/>
          </a:p>
          <a:p>
            <a:r>
              <a:rPr lang="en-US" altLang="zh-CN" sz="2800" dirty="0"/>
              <a:t>	</a:t>
            </a:r>
            <a:r>
              <a:rPr lang="zh-CN" altLang="en-US" sz="2800" dirty="0"/>
              <a:t>数据大小与段长度字节描述是否一致？</a:t>
            </a:r>
            <a:endParaRPr lang="en-US" altLang="zh-CN" sz="2800" dirty="0"/>
          </a:p>
          <a:p>
            <a:r>
              <a:rPr lang="en-US" altLang="zh-CN" sz="2800" dirty="0"/>
              <a:t>	</a:t>
            </a:r>
            <a:r>
              <a:rPr lang="zh-CN" altLang="en-US" sz="2800" dirty="0"/>
              <a:t>样本精度是否为</a:t>
            </a:r>
            <a:r>
              <a:rPr lang="en-US" altLang="zh-CN" sz="2800" dirty="0"/>
              <a:t>8</a:t>
            </a:r>
            <a:r>
              <a:rPr lang="zh-CN" altLang="en-US" sz="2800" dirty="0"/>
              <a:t>？</a:t>
            </a:r>
            <a:endParaRPr lang="en-US" altLang="zh-CN" sz="2800" dirty="0"/>
          </a:p>
          <a:p>
            <a:r>
              <a:rPr lang="en-US" altLang="zh-CN" sz="2800" dirty="0"/>
              <a:t>	</a:t>
            </a:r>
            <a:r>
              <a:rPr lang="zh-CN" altLang="en-US" sz="2800" dirty="0"/>
              <a:t>颜色分量是否为</a:t>
            </a:r>
            <a:r>
              <a:rPr lang="en-US" altLang="zh-CN" sz="2800" dirty="0"/>
              <a:t>3</a:t>
            </a:r>
            <a:r>
              <a:rPr lang="zh-CN" altLang="en-US" sz="2800" dirty="0"/>
              <a:t>？</a:t>
            </a:r>
            <a:endParaRPr lang="en-US" altLang="zh-CN" sz="2800" dirty="0"/>
          </a:p>
          <a:p>
            <a:r>
              <a:rPr lang="en-US" altLang="zh-CN" sz="2800" dirty="0"/>
              <a:t>	</a:t>
            </a:r>
            <a:r>
              <a:rPr lang="zh-CN" altLang="en-US" sz="2800" dirty="0"/>
              <a:t>分辨率是否正确？</a:t>
            </a:r>
            <a:endParaRPr lang="en-US" altLang="zh-CN" sz="2800" dirty="0"/>
          </a:p>
        </p:txBody>
      </p:sp>
      <p:sp>
        <p:nvSpPr>
          <p:cNvPr id="7" name="文本框 6">
            <a:extLst>
              <a:ext uri="{FF2B5EF4-FFF2-40B4-BE49-F238E27FC236}">
                <a16:creationId xmlns:a16="http://schemas.microsoft.com/office/drawing/2014/main" id="{13677224-152C-4216-BF0E-F7D7FB729723}"/>
              </a:ext>
            </a:extLst>
          </p:cNvPr>
          <p:cNvSpPr txBox="1"/>
          <p:nvPr/>
        </p:nvSpPr>
        <p:spPr>
          <a:xfrm>
            <a:off x="210018" y="78290"/>
            <a:ext cx="3182281" cy="52322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sz="2800" dirty="0"/>
              <a:t>JPEG </a:t>
            </a:r>
            <a:r>
              <a:rPr lang="zh-CN" altLang="en-US" sz="2800" dirty="0"/>
              <a:t>文件恢复过程</a:t>
            </a:r>
          </a:p>
        </p:txBody>
      </p:sp>
      <p:sp>
        <p:nvSpPr>
          <p:cNvPr id="8" name="矩形 7"/>
          <p:cNvSpPr/>
          <p:nvPr/>
        </p:nvSpPr>
        <p:spPr>
          <a:xfrm>
            <a:off x="3558980" y="274861"/>
            <a:ext cx="3807453" cy="461665"/>
          </a:xfrm>
          <a:prstGeom prst="rect">
            <a:avLst/>
          </a:prstGeom>
        </p:spPr>
        <p:txBody>
          <a:bodyPr wrap="none">
            <a:spAutoFit/>
          </a:bodyPr>
          <a:lstStyle/>
          <a:p>
            <a:r>
              <a:rPr lang="en-GB" altLang="zh-CN" sz="2400" kern="0" dirty="0">
                <a:solidFill>
                  <a:srgbClr val="FF0000"/>
                </a:solidFill>
                <a:latin typeface="Arial" panose="020B0604020202020204" pitchFamily="34" charset="0"/>
                <a:ea typeface="微软雅黑" panose="020B0503020204020204" pitchFamily="34" charset="-122"/>
              </a:rPr>
              <a:t>SOF0 SOF1 </a:t>
            </a:r>
            <a:r>
              <a:rPr lang="zh-CN" altLang="en-US" sz="2400" kern="0" dirty="0">
                <a:latin typeface="Arial" panose="020B0604020202020204" pitchFamily="34" charset="0"/>
                <a:ea typeface="微软雅黑" panose="020B0503020204020204" pitchFamily="34" charset="-122"/>
              </a:rPr>
              <a:t>图像基本信息</a:t>
            </a:r>
            <a:endParaRPr lang="zh-CN" altLang="en-US" sz="2400" dirty="0"/>
          </a:p>
        </p:txBody>
      </p:sp>
      <p:cxnSp>
        <p:nvCxnSpPr>
          <p:cNvPr id="15" name="直接箭头连接符 14"/>
          <p:cNvCxnSpPr/>
          <p:nvPr/>
        </p:nvCxnSpPr>
        <p:spPr>
          <a:xfrm>
            <a:off x="6072027" y="2933644"/>
            <a:ext cx="1989591" cy="587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049014" y="2564312"/>
            <a:ext cx="2518638" cy="369332"/>
          </a:xfrm>
          <a:prstGeom prst="rect">
            <a:avLst/>
          </a:prstGeom>
          <a:noFill/>
        </p:spPr>
        <p:txBody>
          <a:bodyPr wrap="none" rtlCol="0">
            <a:spAutoFit/>
          </a:bodyPr>
          <a:lstStyle/>
          <a:p>
            <a:r>
              <a:rPr lang="zh-CN" altLang="en-US" dirty="0"/>
              <a:t>长度为</a:t>
            </a:r>
            <a:r>
              <a:rPr lang="en-US" altLang="zh-CN" dirty="0"/>
              <a:t>17</a:t>
            </a:r>
            <a:r>
              <a:rPr lang="zh-CN" altLang="en-US" dirty="0"/>
              <a:t>个字节，即</a:t>
            </a:r>
            <a:r>
              <a:rPr lang="en-US" altLang="zh-CN" dirty="0"/>
              <a:t>11</a:t>
            </a:r>
            <a:endParaRPr lang="zh-CN" altLang="en-US" dirty="0"/>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767" y="3569456"/>
            <a:ext cx="9292389" cy="1831478"/>
          </a:xfrm>
          <a:prstGeom prst="rect">
            <a:avLst/>
          </a:prstGeom>
        </p:spPr>
      </p:pic>
      <p:sp>
        <p:nvSpPr>
          <p:cNvPr id="19" name="矩形 18"/>
          <p:cNvSpPr/>
          <p:nvPr/>
        </p:nvSpPr>
        <p:spPr>
          <a:xfrm>
            <a:off x="7763666" y="3662712"/>
            <a:ext cx="866625" cy="319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0" name="矩形 19"/>
          <p:cNvSpPr/>
          <p:nvPr/>
        </p:nvSpPr>
        <p:spPr>
          <a:xfrm>
            <a:off x="7763667" y="3667069"/>
            <a:ext cx="2661007" cy="319303"/>
          </a:xfrm>
          <a:prstGeom prst="rect">
            <a:avLst/>
          </a:prstGeom>
          <a:solidFill>
            <a:srgbClr val="00CC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078653" y="3986372"/>
            <a:ext cx="908248" cy="319303"/>
          </a:xfrm>
          <a:prstGeom prst="rect">
            <a:avLst/>
          </a:prstGeom>
          <a:solidFill>
            <a:srgbClr val="00CC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p:nvPr/>
        </p:nvCxnSpPr>
        <p:spPr>
          <a:xfrm>
            <a:off x="8464966" y="2715095"/>
            <a:ext cx="411906" cy="898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442892" y="2252507"/>
            <a:ext cx="2044149" cy="369332"/>
          </a:xfrm>
          <a:prstGeom prst="rect">
            <a:avLst/>
          </a:prstGeom>
          <a:noFill/>
        </p:spPr>
        <p:txBody>
          <a:bodyPr wrap="none" rtlCol="0">
            <a:spAutoFit/>
          </a:bodyPr>
          <a:lstStyle/>
          <a:p>
            <a:r>
              <a:rPr lang="zh-CN" altLang="en-US" dirty="0"/>
              <a:t>采样精度一般为</a:t>
            </a:r>
            <a:r>
              <a:rPr lang="en-US" altLang="zh-CN" dirty="0"/>
              <a:t>08</a:t>
            </a:r>
            <a:endParaRPr lang="zh-CN" altLang="en-US" dirty="0"/>
          </a:p>
        </p:txBody>
      </p:sp>
      <p:sp>
        <p:nvSpPr>
          <p:cNvPr id="30" name="矩形 29"/>
          <p:cNvSpPr/>
          <p:nvPr/>
        </p:nvSpPr>
        <p:spPr>
          <a:xfrm>
            <a:off x="8670919" y="3662712"/>
            <a:ext cx="431984" cy="319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3532777" y="3986372"/>
            <a:ext cx="431984" cy="319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 name="直接箭头连接符 31"/>
          <p:cNvCxnSpPr/>
          <p:nvPr/>
        </p:nvCxnSpPr>
        <p:spPr>
          <a:xfrm flipV="1">
            <a:off x="2774022" y="4305676"/>
            <a:ext cx="883578" cy="135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574291" y="5667414"/>
            <a:ext cx="1460656" cy="369332"/>
          </a:xfrm>
          <a:prstGeom prst="rect">
            <a:avLst/>
          </a:prstGeom>
          <a:noFill/>
        </p:spPr>
        <p:txBody>
          <a:bodyPr wrap="none" rtlCol="0">
            <a:spAutoFit/>
          </a:bodyPr>
          <a:lstStyle/>
          <a:p>
            <a:r>
              <a:rPr lang="zh-CN" altLang="en-US" dirty="0"/>
              <a:t>组件数量为</a:t>
            </a:r>
            <a:r>
              <a:rPr lang="en-US" altLang="zh-CN" dirty="0"/>
              <a:t>3</a:t>
            </a:r>
            <a:endParaRPr lang="zh-CN" altLang="en-US" dirty="0"/>
          </a:p>
        </p:txBody>
      </p:sp>
      <p:cxnSp>
        <p:nvCxnSpPr>
          <p:cNvPr id="36" name="直接箭头连接符 35"/>
          <p:cNvCxnSpPr>
            <a:stCxn id="38" idx="2"/>
          </p:cNvCxnSpPr>
          <p:nvPr/>
        </p:nvCxnSpPr>
        <p:spPr>
          <a:xfrm flipH="1">
            <a:off x="9753514" y="2991171"/>
            <a:ext cx="721081" cy="578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9084631" y="2621839"/>
            <a:ext cx="2779928" cy="369332"/>
          </a:xfrm>
          <a:prstGeom prst="rect">
            <a:avLst/>
          </a:prstGeom>
          <a:noFill/>
        </p:spPr>
        <p:txBody>
          <a:bodyPr wrap="none" rtlCol="0">
            <a:spAutoFit/>
          </a:bodyPr>
          <a:lstStyle/>
          <a:p>
            <a:r>
              <a:rPr lang="zh-CN" altLang="en-US" dirty="0"/>
              <a:t>尝试一下</a:t>
            </a:r>
            <a:r>
              <a:rPr lang="en-US" altLang="zh-CN" dirty="0"/>
              <a:t>4B0 = 1200 pixel</a:t>
            </a:r>
            <a:endParaRPr lang="zh-CN" altLang="en-US" dirty="0"/>
          </a:p>
        </p:txBody>
      </p:sp>
      <p:cxnSp>
        <p:nvCxnSpPr>
          <p:cNvPr id="40" name="直接箭头连接符 39"/>
          <p:cNvCxnSpPr>
            <a:stCxn id="38" idx="2"/>
          </p:cNvCxnSpPr>
          <p:nvPr/>
        </p:nvCxnSpPr>
        <p:spPr>
          <a:xfrm>
            <a:off x="10474595" y="2991171"/>
            <a:ext cx="39209" cy="529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478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3" y="1736333"/>
            <a:ext cx="3886685" cy="3876457"/>
          </a:xfrm>
          <a:prstGeom prst="rect">
            <a:avLst/>
          </a:prstGeom>
        </p:spPr>
      </p:pic>
      <p:sp>
        <p:nvSpPr>
          <p:cNvPr id="3" name="文本框 2"/>
          <p:cNvSpPr txBox="1"/>
          <p:nvPr/>
        </p:nvSpPr>
        <p:spPr>
          <a:xfrm>
            <a:off x="4458984" y="1130599"/>
            <a:ext cx="7473521" cy="2308324"/>
          </a:xfrm>
          <a:prstGeom prst="rect">
            <a:avLst/>
          </a:prstGeom>
          <a:noFill/>
        </p:spPr>
        <p:txBody>
          <a:bodyPr wrap="none" rtlCol="0">
            <a:spAutoFit/>
          </a:bodyPr>
          <a:lstStyle/>
          <a:p>
            <a:r>
              <a:rPr lang="zh-CN" altLang="en-US" sz="2400" dirty="0"/>
              <a:t>图像向左下角斜，说明宽度比实际大小宽。</a:t>
            </a:r>
            <a:endParaRPr lang="en-US" altLang="zh-CN" sz="2400" dirty="0"/>
          </a:p>
          <a:p>
            <a:endParaRPr lang="en-US" altLang="zh-CN" sz="2400" dirty="0"/>
          </a:p>
          <a:p>
            <a:r>
              <a:rPr lang="zh-CN" altLang="en-US" sz="2400" dirty="0"/>
              <a:t>图像向右下角斜，说明宽度比实际大小窄。</a:t>
            </a:r>
            <a:endParaRPr lang="en-US" altLang="zh-CN" sz="2400" dirty="0"/>
          </a:p>
          <a:p>
            <a:r>
              <a:rPr lang="zh-CN" altLang="en-US" sz="2400" dirty="0"/>
              <a:t>本图宽度设为</a:t>
            </a:r>
            <a:r>
              <a:rPr lang="en-US" altLang="zh-CN" sz="2400" dirty="0"/>
              <a:t>4B0</a:t>
            </a:r>
            <a:r>
              <a:rPr lang="zh-CN" altLang="en-US" sz="2400" dirty="0"/>
              <a:t>，向右下角倾斜，因此将宽度调大：</a:t>
            </a:r>
            <a:endParaRPr lang="en-US" altLang="zh-CN" sz="2400" dirty="0"/>
          </a:p>
          <a:p>
            <a:r>
              <a:rPr lang="zh-CN" altLang="en-US" sz="2400" dirty="0"/>
              <a:t>从</a:t>
            </a:r>
            <a:r>
              <a:rPr lang="en-US" altLang="zh-CN" sz="2400" dirty="0"/>
              <a:t>4B0 -&gt; 5B0 -&gt; 500</a:t>
            </a:r>
          </a:p>
          <a:p>
            <a:endParaRPr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2664" y="2699184"/>
            <a:ext cx="4357805" cy="3932784"/>
          </a:xfrm>
          <a:prstGeom prst="rect">
            <a:avLst/>
          </a:prstGeom>
        </p:spPr>
      </p:pic>
      <p:sp>
        <p:nvSpPr>
          <p:cNvPr id="5" name="矩形 4"/>
          <p:cNvSpPr/>
          <p:nvPr/>
        </p:nvSpPr>
        <p:spPr>
          <a:xfrm>
            <a:off x="4458984" y="0"/>
            <a:ext cx="6525651" cy="830997"/>
          </a:xfrm>
          <a:prstGeom prst="rect">
            <a:avLst/>
          </a:prstGeom>
        </p:spPr>
        <p:txBody>
          <a:bodyPr wrap="square">
            <a:spAutoFit/>
          </a:bodyPr>
          <a:lstStyle/>
          <a:p>
            <a:r>
              <a:rPr lang="en-US" altLang="zh-CN" sz="2400" dirty="0"/>
              <a:t>FF C0 </a:t>
            </a:r>
            <a:r>
              <a:rPr lang="zh-CN" altLang="en-US" sz="2400" dirty="0"/>
              <a:t>帧 修复过程中，若画面宽度不正确会导致图形成条状</a:t>
            </a:r>
          </a:p>
        </p:txBody>
      </p:sp>
      <p:sp>
        <p:nvSpPr>
          <p:cNvPr id="6" name="文本框 5">
            <a:extLst>
              <a:ext uri="{FF2B5EF4-FFF2-40B4-BE49-F238E27FC236}">
                <a16:creationId xmlns:a16="http://schemas.microsoft.com/office/drawing/2014/main" id="{13677224-152C-4216-BF0E-F7D7FB729723}"/>
              </a:ext>
            </a:extLst>
          </p:cNvPr>
          <p:cNvSpPr txBox="1"/>
          <p:nvPr/>
        </p:nvSpPr>
        <p:spPr>
          <a:xfrm>
            <a:off x="210018" y="78290"/>
            <a:ext cx="3182281" cy="52322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sz="2800" dirty="0"/>
              <a:t>JPEG </a:t>
            </a:r>
            <a:r>
              <a:rPr lang="zh-CN" altLang="en-US" sz="2800" dirty="0"/>
              <a:t>文件恢复过程</a:t>
            </a:r>
          </a:p>
        </p:txBody>
      </p:sp>
    </p:spTree>
    <p:extLst>
      <p:ext uri="{BB962C8B-B14F-4D97-AF65-F5344CB8AC3E}">
        <p14:creationId xmlns:p14="http://schemas.microsoft.com/office/powerpoint/2010/main" val="4019983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0980" y="1096407"/>
            <a:ext cx="8743308" cy="1384995"/>
          </a:xfrm>
          <a:prstGeom prst="rect">
            <a:avLst/>
          </a:prstGeom>
        </p:spPr>
        <p:txBody>
          <a:bodyPr wrap="square">
            <a:spAutoFit/>
          </a:bodyPr>
          <a:lstStyle/>
          <a:p>
            <a:pPr marL="457200" indent="-457200">
              <a:buFont typeface="Arial" panose="020B0604020202020204" pitchFamily="34" charset="0"/>
              <a:buChar char="•"/>
            </a:pPr>
            <a:r>
              <a:rPr lang="zh-CN" altLang="en-US" sz="2800" dirty="0"/>
              <a:t>检查 </a:t>
            </a:r>
            <a:r>
              <a:rPr lang="en-US" altLang="zh-CN" sz="2800" dirty="0"/>
              <a:t>FF C4 </a:t>
            </a:r>
            <a:r>
              <a:rPr lang="zh-CN" altLang="en-US" sz="2800" dirty="0"/>
              <a:t>（定义霍夫曼表）</a:t>
            </a:r>
            <a:endParaRPr lang="en-US" altLang="zh-CN" sz="2800" dirty="0"/>
          </a:p>
          <a:p>
            <a:r>
              <a:rPr lang="en-US" altLang="zh-CN" sz="2800" dirty="0"/>
              <a:t>	</a:t>
            </a:r>
            <a:r>
              <a:rPr lang="zh-CN" altLang="en-US" sz="2800" dirty="0"/>
              <a:t>数据大小与段长度字节描述是否一致？</a:t>
            </a:r>
            <a:endParaRPr lang="en-US" altLang="zh-CN" sz="2800" dirty="0"/>
          </a:p>
          <a:p>
            <a:r>
              <a:rPr lang="en-US" altLang="zh-CN" sz="2800" dirty="0"/>
              <a:t>	</a:t>
            </a:r>
            <a:r>
              <a:rPr lang="zh-CN" altLang="en-US" sz="2800" dirty="0"/>
              <a:t>霍夫曼表信息是否正确？一般先</a:t>
            </a:r>
            <a:r>
              <a:rPr lang="en-US" altLang="zh-CN" sz="2800" dirty="0"/>
              <a:t>DC</a:t>
            </a:r>
            <a:r>
              <a:rPr lang="zh-CN" altLang="en-US" sz="2800" dirty="0"/>
              <a:t>，然后</a:t>
            </a:r>
            <a:r>
              <a:rPr lang="en-US" altLang="zh-CN" sz="2800" dirty="0"/>
              <a:t>AC</a:t>
            </a:r>
          </a:p>
        </p:txBody>
      </p:sp>
      <p:sp>
        <p:nvSpPr>
          <p:cNvPr id="3" name="矩形 2"/>
          <p:cNvSpPr/>
          <p:nvPr/>
        </p:nvSpPr>
        <p:spPr>
          <a:xfrm>
            <a:off x="1160980" y="2976300"/>
            <a:ext cx="8743308" cy="1815882"/>
          </a:xfrm>
          <a:prstGeom prst="rect">
            <a:avLst/>
          </a:prstGeom>
        </p:spPr>
        <p:txBody>
          <a:bodyPr wrap="square">
            <a:spAutoFit/>
          </a:bodyPr>
          <a:lstStyle/>
          <a:p>
            <a:pPr marL="457200" indent="-457200">
              <a:buFont typeface="Arial" panose="020B0604020202020204" pitchFamily="34" charset="0"/>
              <a:buChar char="•"/>
            </a:pPr>
            <a:r>
              <a:rPr lang="zh-CN" altLang="en-US" sz="2800" dirty="0"/>
              <a:t>检查 </a:t>
            </a:r>
            <a:r>
              <a:rPr lang="en-US" altLang="zh-CN" sz="2800" dirty="0"/>
              <a:t>FF DA </a:t>
            </a:r>
            <a:r>
              <a:rPr lang="zh-CN" altLang="en-US" sz="2800" dirty="0"/>
              <a:t>（</a:t>
            </a:r>
            <a:r>
              <a:rPr lang="en-US" altLang="zh-CN" sz="2800" dirty="0"/>
              <a:t>SOS</a:t>
            </a:r>
            <a:r>
              <a:rPr lang="zh-CN" altLang="en-US" sz="2800" dirty="0"/>
              <a:t>）</a:t>
            </a:r>
            <a:endParaRPr lang="en-US" altLang="zh-CN" sz="2800" dirty="0"/>
          </a:p>
          <a:p>
            <a:r>
              <a:rPr lang="en-US" altLang="zh-CN" sz="2800" dirty="0"/>
              <a:t>	</a:t>
            </a:r>
            <a:r>
              <a:rPr lang="zh-CN" altLang="en-US" sz="2800" dirty="0"/>
              <a:t>数据大小与段长度字节描述是否一致？</a:t>
            </a:r>
            <a:endParaRPr lang="en-US" altLang="zh-CN" sz="2800" dirty="0"/>
          </a:p>
          <a:p>
            <a:r>
              <a:rPr lang="en-US" altLang="zh-CN" sz="2800" dirty="0"/>
              <a:t>	</a:t>
            </a:r>
            <a:r>
              <a:rPr lang="zh-CN" altLang="en-US" sz="2800" dirty="0"/>
              <a:t>颜色分量是否为</a:t>
            </a:r>
            <a:r>
              <a:rPr lang="en-US" altLang="zh-CN" sz="2800" dirty="0"/>
              <a:t>3</a:t>
            </a:r>
            <a:r>
              <a:rPr lang="zh-CN" altLang="en-US" sz="2800" dirty="0"/>
              <a:t>？</a:t>
            </a:r>
            <a:endParaRPr lang="en-US" altLang="zh-CN" sz="2800" dirty="0"/>
          </a:p>
          <a:p>
            <a:r>
              <a:rPr lang="en-US" altLang="zh-CN" sz="2800" dirty="0"/>
              <a:t>	</a:t>
            </a:r>
            <a:r>
              <a:rPr lang="zh-CN" altLang="en-US" sz="2800" dirty="0"/>
              <a:t>结束符是否正确？</a:t>
            </a:r>
            <a:endParaRPr lang="en-US" altLang="zh-CN" sz="2800" dirty="0"/>
          </a:p>
        </p:txBody>
      </p:sp>
      <p:sp>
        <p:nvSpPr>
          <p:cNvPr id="4" name="文本框 3">
            <a:extLst>
              <a:ext uri="{FF2B5EF4-FFF2-40B4-BE49-F238E27FC236}">
                <a16:creationId xmlns:a16="http://schemas.microsoft.com/office/drawing/2014/main" id="{13677224-152C-4216-BF0E-F7D7FB729723}"/>
              </a:ext>
            </a:extLst>
          </p:cNvPr>
          <p:cNvSpPr txBox="1"/>
          <p:nvPr/>
        </p:nvSpPr>
        <p:spPr>
          <a:xfrm>
            <a:off x="210018" y="78290"/>
            <a:ext cx="3182281" cy="52322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sz="2800" dirty="0"/>
              <a:t>JPEG </a:t>
            </a:r>
            <a:r>
              <a:rPr lang="zh-CN" altLang="en-US" sz="2800" dirty="0"/>
              <a:t>文件恢复过程</a:t>
            </a:r>
          </a:p>
        </p:txBody>
      </p:sp>
    </p:spTree>
    <p:extLst>
      <p:ext uri="{BB962C8B-B14F-4D97-AF65-F5344CB8AC3E}">
        <p14:creationId xmlns:p14="http://schemas.microsoft.com/office/powerpoint/2010/main" val="3496061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4F4358E-8567-4BC7-82A0-3432431F1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280" y="2084832"/>
            <a:ext cx="3901440" cy="2688336"/>
          </a:xfrm>
          <a:prstGeom prst="rect">
            <a:avLst/>
          </a:prstGeom>
        </p:spPr>
      </p:pic>
    </p:spTree>
    <p:extLst>
      <p:ext uri="{BB962C8B-B14F-4D97-AF65-F5344CB8AC3E}">
        <p14:creationId xmlns:p14="http://schemas.microsoft.com/office/powerpoint/2010/main" val="3891781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9C177-4B59-4DE2-90AA-0DE1A7A526F3}"/>
              </a:ext>
            </a:extLst>
          </p:cNvPr>
          <p:cNvSpPr/>
          <p:nvPr/>
        </p:nvSpPr>
        <p:spPr>
          <a:xfrm>
            <a:off x="82379" y="106745"/>
            <a:ext cx="2356022" cy="5189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JPEG</a:t>
            </a:r>
            <a:endParaRPr lang="zh-CN" altLang="en-US" sz="2400" dirty="0">
              <a:solidFill>
                <a:schemeClr val="tx1"/>
              </a:solidFill>
            </a:endParaRPr>
          </a:p>
        </p:txBody>
      </p:sp>
      <p:sp>
        <p:nvSpPr>
          <p:cNvPr id="5" name="矩形 4">
            <a:extLst>
              <a:ext uri="{FF2B5EF4-FFF2-40B4-BE49-F238E27FC236}">
                <a16:creationId xmlns:a16="http://schemas.microsoft.com/office/drawing/2014/main" id="{B9BA12A6-316E-4E84-8AAD-1807CB60EC91}"/>
              </a:ext>
            </a:extLst>
          </p:cNvPr>
          <p:cNvSpPr/>
          <p:nvPr/>
        </p:nvSpPr>
        <p:spPr>
          <a:xfrm>
            <a:off x="2666623" y="164064"/>
            <a:ext cx="4961615" cy="461665"/>
          </a:xfrm>
          <a:prstGeom prst="rect">
            <a:avLst/>
          </a:prstGeom>
        </p:spPr>
        <p:txBody>
          <a:bodyPr wrap="none">
            <a:spAutoFit/>
          </a:bodyPr>
          <a:lstStyle/>
          <a:p>
            <a:pPr marL="342900" indent="-342900">
              <a:buFont typeface="Arial" panose="020B0604020202020204" pitchFamily="34" charset="0"/>
              <a:buChar char="•"/>
            </a:pPr>
            <a:r>
              <a:rPr lang="en-US" altLang="zh-CN" sz="2400" dirty="0"/>
              <a:t>lossy image compression method</a:t>
            </a:r>
            <a:endParaRPr lang="zh-CN" altLang="en-US" sz="2400" dirty="0"/>
          </a:p>
        </p:txBody>
      </p:sp>
      <p:grpSp>
        <p:nvGrpSpPr>
          <p:cNvPr id="40" name="组合 39">
            <a:extLst>
              <a:ext uri="{FF2B5EF4-FFF2-40B4-BE49-F238E27FC236}">
                <a16:creationId xmlns:a16="http://schemas.microsoft.com/office/drawing/2014/main" id="{1BA0F6EA-7DD8-4520-B78F-F8F66107B019}"/>
              </a:ext>
            </a:extLst>
          </p:cNvPr>
          <p:cNvGrpSpPr/>
          <p:nvPr/>
        </p:nvGrpSpPr>
        <p:grpSpPr>
          <a:xfrm>
            <a:off x="1822623" y="1278924"/>
            <a:ext cx="790828" cy="823784"/>
            <a:chOff x="1260390" y="2446638"/>
            <a:chExt cx="790828" cy="823784"/>
          </a:xfrm>
        </p:grpSpPr>
        <p:sp>
          <p:nvSpPr>
            <p:cNvPr id="7" name="矩形 6">
              <a:extLst>
                <a:ext uri="{FF2B5EF4-FFF2-40B4-BE49-F238E27FC236}">
                  <a16:creationId xmlns:a16="http://schemas.microsoft.com/office/drawing/2014/main" id="{172D8D5F-F296-4415-92B5-C2D6E965C3BD}"/>
                </a:ext>
              </a:extLst>
            </p:cNvPr>
            <p:cNvSpPr/>
            <p:nvPr/>
          </p:nvSpPr>
          <p:spPr>
            <a:xfrm>
              <a:off x="1260390"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D578C23-63C1-4108-9D3D-F90B198D2291}"/>
                </a:ext>
              </a:extLst>
            </p:cNvPr>
            <p:cNvSpPr/>
            <p:nvPr/>
          </p:nvSpPr>
          <p:spPr>
            <a:xfrm>
              <a:off x="1458097"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F0DCCED-1296-4391-BF2F-CF42227E08AD}"/>
                </a:ext>
              </a:extLst>
            </p:cNvPr>
            <p:cNvSpPr/>
            <p:nvPr/>
          </p:nvSpPr>
          <p:spPr>
            <a:xfrm>
              <a:off x="1260390"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C5AEEA7-0CCC-487E-9EC7-84345B3486E6}"/>
                </a:ext>
              </a:extLst>
            </p:cNvPr>
            <p:cNvSpPr/>
            <p:nvPr/>
          </p:nvSpPr>
          <p:spPr>
            <a:xfrm>
              <a:off x="1458097"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7A1255D-C846-454F-AF78-114504F77B84}"/>
                </a:ext>
              </a:extLst>
            </p:cNvPr>
            <p:cNvSpPr/>
            <p:nvPr/>
          </p:nvSpPr>
          <p:spPr>
            <a:xfrm>
              <a:off x="1655804"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D4CA1AF-E919-4888-BD48-5C6B93D65CF7}"/>
                </a:ext>
              </a:extLst>
            </p:cNvPr>
            <p:cNvSpPr/>
            <p:nvPr/>
          </p:nvSpPr>
          <p:spPr>
            <a:xfrm>
              <a:off x="1853511" y="24466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6DBD46E-671B-4A0E-AF0A-DB9C245DC2BF}"/>
                </a:ext>
              </a:extLst>
            </p:cNvPr>
            <p:cNvSpPr/>
            <p:nvPr/>
          </p:nvSpPr>
          <p:spPr>
            <a:xfrm>
              <a:off x="1655804"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CAE4D0D-92F9-4303-B28B-90E0DE526FFB}"/>
                </a:ext>
              </a:extLst>
            </p:cNvPr>
            <p:cNvSpPr/>
            <p:nvPr/>
          </p:nvSpPr>
          <p:spPr>
            <a:xfrm>
              <a:off x="1853511" y="26525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45EEE2A-CD4E-4B85-AAA0-BABC27A884AE}"/>
                </a:ext>
              </a:extLst>
            </p:cNvPr>
            <p:cNvSpPr/>
            <p:nvPr/>
          </p:nvSpPr>
          <p:spPr>
            <a:xfrm>
              <a:off x="1260390"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CC82C34-BDE9-4E1A-A127-646E55386BD3}"/>
                </a:ext>
              </a:extLst>
            </p:cNvPr>
            <p:cNvSpPr/>
            <p:nvPr/>
          </p:nvSpPr>
          <p:spPr>
            <a:xfrm>
              <a:off x="1458097"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8A6ECB2-DA77-448F-B71F-F13BE11FB8AA}"/>
                </a:ext>
              </a:extLst>
            </p:cNvPr>
            <p:cNvSpPr/>
            <p:nvPr/>
          </p:nvSpPr>
          <p:spPr>
            <a:xfrm>
              <a:off x="1260390"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90D75B4-01FE-4523-86C5-531BB46D047F}"/>
                </a:ext>
              </a:extLst>
            </p:cNvPr>
            <p:cNvSpPr/>
            <p:nvPr/>
          </p:nvSpPr>
          <p:spPr>
            <a:xfrm>
              <a:off x="1458097"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45C5451-5F5E-4FD7-8957-688BD5579FB8}"/>
                </a:ext>
              </a:extLst>
            </p:cNvPr>
            <p:cNvSpPr/>
            <p:nvPr/>
          </p:nvSpPr>
          <p:spPr>
            <a:xfrm>
              <a:off x="1655804"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515754E-8D0E-4231-B1E1-57ABDE6C1A6B}"/>
                </a:ext>
              </a:extLst>
            </p:cNvPr>
            <p:cNvSpPr/>
            <p:nvPr/>
          </p:nvSpPr>
          <p:spPr>
            <a:xfrm>
              <a:off x="1853511" y="28585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B9CFD35-0D76-494E-987E-14817D85DF77}"/>
                </a:ext>
              </a:extLst>
            </p:cNvPr>
            <p:cNvSpPr/>
            <p:nvPr/>
          </p:nvSpPr>
          <p:spPr>
            <a:xfrm>
              <a:off x="1655804"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EEA308F-99C1-4735-BFDE-17B7E9F18078}"/>
                </a:ext>
              </a:extLst>
            </p:cNvPr>
            <p:cNvSpPr/>
            <p:nvPr/>
          </p:nvSpPr>
          <p:spPr>
            <a:xfrm>
              <a:off x="1853511" y="30644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B1D0294-67CC-400E-B4A2-4050ABD50492}"/>
              </a:ext>
            </a:extLst>
          </p:cNvPr>
          <p:cNvGrpSpPr/>
          <p:nvPr/>
        </p:nvGrpSpPr>
        <p:grpSpPr>
          <a:xfrm>
            <a:off x="1674341" y="1414848"/>
            <a:ext cx="790828" cy="823784"/>
            <a:chOff x="1412790" y="2599038"/>
            <a:chExt cx="790828" cy="823784"/>
          </a:xfrm>
        </p:grpSpPr>
        <p:sp>
          <p:nvSpPr>
            <p:cNvPr id="23" name="矩形 22">
              <a:extLst>
                <a:ext uri="{FF2B5EF4-FFF2-40B4-BE49-F238E27FC236}">
                  <a16:creationId xmlns:a16="http://schemas.microsoft.com/office/drawing/2014/main" id="{37FE26F2-1E33-4E52-AC64-C5154C519C5F}"/>
                </a:ext>
              </a:extLst>
            </p:cNvPr>
            <p:cNvSpPr/>
            <p:nvPr/>
          </p:nvSpPr>
          <p:spPr>
            <a:xfrm>
              <a:off x="1412790"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BCAC8C6-B2AE-4989-8944-112E9B60F615}"/>
                </a:ext>
              </a:extLst>
            </p:cNvPr>
            <p:cNvSpPr/>
            <p:nvPr/>
          </p:nvSpPr>
          <p:spPr>
            <a:xfrm>
              <a:off x="1610497"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665821C-DAB7-49E8-AF6F-491636E80C96}"/>
                </a:ext>
              </a:extLst>
            </p:cNvPr>
            <p:cNvSpPr/>
            <p:nvPr/>
          </p:nvSpPr>
          <p:spPr>
            <a:xfrm>
              <a:off x="1412790"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A46815A-47C8-4D95-BEC0-8E1B510CC331}"/>
                </a:ext>
              </a:extLst>
            </p:cNvPr>
            <p:cNvSpPr/>
            <p:nvPr/>
          </p:nvSpPr>
          <p:spPr>
            <a:xfrm>
              <a:off x="1610497"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1A25E4F-D84E-4A9E-8DC7-5310CBFF7891}"/>
                </a:ext>
              </a:extLst>
            </p:cNvPr>
            <p:cNvSpPr/>
            <p:nvPr/>
          </p:nvSpPr>
          <p:spPr>
            <a:xfrm>
              <a:off x="1808204"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E3953B4-B542-4C75-B135-1FA3F5523A34}"/>
                </a:ext>
              </a:extLst>
            </p:cNvPr>
            <p:cNvSpPr/>
            <p:nvPr/>
          </p:nvSpPr>
          <p:spPr>
            <a:xfrm>
              <a:off x="2005911"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CE7165C-EAAE-4127-9AB7-92D375A940FA}"/>
                </a:ext>
              </a:extLst>
            </p:cNvPr>
            <p:cNvSpPr/>
            <p:nvPr/>
          </p:nvSpPr>
          <p:spPr>
            <a:xfrm>
              <a:off x="1808204"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DE30535-1C26-4FC0-B52B-C68DC8C222DD}"/>
                </a:ext>
              </a:extLst>
            </p:cNvPr>
            <p:cNvSpPr/>
            <p:nvPr/>
          </p:nvSpPr>
          <p:spPr>
            <a:xfrm>
              <a:off x="2005911"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D6E0A40-E0B5-4019-BC09-200C2645CECC}"/>
                </a:ext>
              </a:extLst>
            </p:cNvPr>
            <p:cNvSpPr/>
            <p:nvPr/>
          </p:nvSpPr>
          <p:spPr>
            <a:xfrm>
              <a:off x="1412790"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DF48FB6C-51AD-4E4C-A76A-B6A5006FA6C7}"/>
                </a:ext>
              </a:extLst>
            </p:cNvPr>
            <p:cNvSpPr/>
            <p:nvPr/>
          </p:nvSpPr>
          <p:spPr>
            <a:xfrm>
              <a:off x="1610497"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33B9381-6FFE-4AC5-A73A-12A1FDB70F72}"/>
                </a:ext>
              </a:extLst>
            </p:cNvPr>
            <p:cNvSpPr/>
            <p:nvPr/>
          </p:nvSpPr>
          <p:spPr>
            <a:xfrm>
              <a:off x="1412790"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47B52DF-256E-42F5-9D6D-809F1808FF57}"/>
                </a:ext>
              </a:extLst>
            </p:cNvPr>
            <p:cNvSpPr/>
            <p:nvPr/>
          </p:nvSpPr>
          <p:spPr>
            <a:xfrm>
              <a:off x="1610497"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EB060BA-DC31-4B25-9533-1800111788DD}"/>
                </a:ext>
              </a:extLst>
            </p:cNvPr>
            <p:cNvSpPr/>
            <p:nvPr/>
          </p:nvSpPr>
          <p:spPr>
            <a:xfrm>
              <a:off x="1808204"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0DA2CE7-0619-4552-9818-53E19748F9B3}"/>
                </a:ext>
              </a:extLst>
            </p:cNvPr>
            <p:cNvSpPr/>
            <p:nvPr/>
          </p:nvSpPr>
          <p:spPr>
            <a:xfrm>
              <a:off x="2005911"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6EFDE5C-5B0E-43D6-80F4-6ADC30A76C61}"/>
                </a:ext>
              </a:extLst>
            </p:cNvPr>
            <p:cNvSpPr/>
            <p:nvPr/>
          </p:nvSpPr>
          <p:spPr>
            <a:xfrm>
              <a:off x="1808204"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CBA17428-C336-4CBD-AD63-E62A1FFE06C9}"/>
                </a:ext>
              </a:extLst>
            </p:cNvPr>
            <p:cNvSpPr/>
            <p:nvPr/>
          </p:nvSpPr>
          <p:spPr>
            <a:xfrm>
              <a:off x="2005911"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FC44AFA3-0A69-4D74-B25F-51066B2E412B}"/>
              </a:ext>
            </a:extLst>
          </p:cNvPr>
          <p:cNvGrpSpPr/>
          <p:nvPr/>
        </p:nvGrpSpPr>
        <p:grpSpPr>
          <a:xfrm>
            <a:off x="1526059" y="1554892"/>
            <a:ext cx="790828" cy="823784"/>
            <a:chOff x="1412790" y="2599038"/>
            <a:chExt cx="790828" cy="823784"/>
          </a:xfrm>
        </p:grpSpPr>
        <p:sp>
          <p:nvSpPr>
            <p:cNvPr id="58" name="矩形 57">
              <a:extLst>
                <a:ext uri="{FF2B5EF4-FFF2-40B4-BE49-F238E27FC236}">
                  <a16:creationId xmlns:a16="http://schemas.microsoft.com/office/drawing/2014/main" id="{BFB5C943-67E3-4D24-8DC2-434DF9B82295}"/>
                </a:ext>
              </a:extLst>
            </p:cNvPr>
            <p:cNvSpPr/>
            <p:nvPr/>
          </p:nvSpPr>
          <p:spPr>
            <a:xfrm>
              <a:off x="1412790"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22CA7557-2F16-4C30-96E8-5297CA36DB4A}"/>
                </a:ext>
              </a:extLst>
            </p:cNvPr>
            <p:cNvSpPr/>
            <p:nvPr/>
          </p:nvSpPr>
          <p:spPr>
            <a:xfrm>
              <a:off x="1610497"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E55597AA-CFD2-4C30-8798-A853CC65907E}"/>
                </a:ext>
              </a:extLst>
            </p:cNvPr>
            <p:cNvSpPr/>
            <p:nvPr/>
          </p:nvSpPr>
          <p:spPr>
            <a:xfrm>
              <a:off x="1412790"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DE6253AC-B6A5-4DC6-B148-D8514A57B26B}"/>
                </a:ext>
              </a:extLst>
            </p:cNvPr>
            <p:cNvSpPr/>
            <p:nvPr/>
          </p:nvSpPr>
          <p:spPr>
            <a:xfrm>
              <a:off x="1610497"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188C240-D295-45DC-843D-F06232C52228}"/>
                </a:ext>
              </a:extLst>
            </p:cNvPr>
            <p:cNvSpPr/>
            <p:nvPr/>
          </p:nvSpPr>
          <p:spPr>
            <a:xfrm>
              <a:off x="1808204"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15C2531-51A3-45D5-BD94-F0DCD43F8F09}"/>
                </a:ext>
              </a:extLst>
            </p:cNvPr>
            <p:cNvSpPr/>
            <p:nvPr/>
          </p:nvSpPr>
          <p:spPr>
            <a:xfrm>
              <a:off x="2005911" y="2599038"/>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40B391EB-E834-4EC5-A652-999A4DF3B77B}"/>
                </a:ext>
              </a:extLst>
            </p:cNvPr>
            <p:cNvSpPr/>
            <p:nvPr/>
          </p:nvSpPr>
          <p:spPr>
            <a:xfrm>
              <a:off x="1808204"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A9F6F267-0B44-4F4B-8591-12E26A430321}"/>
                </a:ext>
              </a:extLst>
            </p:cNvPr>
            <p:cNvSpPr/>
            <p:nvPr/>
          </p:nvSpPr>
          <p:spPr>
            <a:xfrm>
              <a:off x="2005911" y="2804984"/>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A5E1B0B-7051-4FC3-8BE3-71A26049E4D4}"/>
                </a:ext>
              </a:extLst>
            </p:cNvPr>
            <p:cNvSpPr/>
            <p:nvPr/>
          </p:nvSpPr>
          <p:spPr>
            <a:xfrm>
              <a:off x="1412790"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CBE5F39F-6387-4CF2-AB36-97CF54515738}"/>
                </a:ext>
              </a:extLst>
            </p:cNvPr>
            <p:cNvSpPr/>
            <p:nvPr/>
          </p:nvSpPr>
          <p:spPr>
            <a:xfrm>
              <a:off x="1610497"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66946E3-4F83-4B9F-BC4A-90B94BF8EAB3}"/>
                </a:ext>
              </a:extLst>
            </p:cNvPr>
            <p:cNvSpPr/>
            <p:nvPr/>
          </p:nvSpPr>
          <p:spPr>
            <a:xfrm>
              <a:off x="1412790"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DA70E881-080C-420C-864E-E48E55556417}"/>
                </a:ext>
              </a:extLst>
            </p:cNvPr>
            <p:cNvSpPr/>
            <p:nvPr/>
          </p:nvSpPr>
          <p:spPr>
            <a:xfrm>
              <a:off x="1610497"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37555E87-F8C9-4FCD-AEE5-2EB81D87802C}"/>
                </a:ext>
              </a:extLst>
            </p:cNvPr>
            <p:cNvSpPr/>
            <p:nvPr/>
          </p:nvSpPr>
          <p:spPr>
            <a:xfrm>
              <a:off x="1808204"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07815B89-F44A-4AFE-A575-68126DB6ECFA}"/>
                </a:ext>
              </a:extLst>
            </p:cNvPr>
            <p:cNvSpPr/>
            <p:nvPr/>
          </p:nvSpPr>
          <p:spPr>
            <a:xfrm>
              <a:off x="2005911" y="301093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268E5F41-5481-4BB5-92C8-15683A9C1EB8}"/>
                </a:ext>
              </a:extLst>
            </p:cNvPr>
            <p:cNvSpPr/>
            <p:nvPr/>
          </p:nvSpPr>
          <p:spPr>
            <a:xfrm>
              <a:off x="1808204"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0EB81901-2A98-4FC1-87DB-5E52B3B92284}"/>
                </a:ext>
              </a:extLst>
            </p:cNvPr>
            <p:cNvSpPr/>
            <p:nvPr/>
          </p:nvSpPr>
          <p:spPr>
            <a:xfrm>
              <a:off x="2005911" y="3216876"/>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文本框 73">
            <a:extLst>
              <a:ext uri="{FF2B5EF4-FFF2-40B4-BE49-F238E27FC236}">
                <a16:creationId xmlns:a16="http://schemas.microsoft.com/office/drawing/2014/main" id="{5C7E0C21-E6C8-4446-9715-45695AA29673}"/>
              </a:ext>
            </a:extLst>
          </p:cNvPr>
          <p:cNvSpPr txBox="1"/>
          <p:nvPr/>
        </p:nvSpPr>
        <p:spPr>
          <a:xfrm>
            <a:off x="1369346" y="757876"/>
            <a:ext cx="1301959" cy="369332"/>
          </a:xfrm>
          <a:prstGeom prst="rect">
            <a:avLst/>
          </a:prstGeom>
          <a:noFill/>
        </p:spPr>
        <p:txBody>
          <a:bodyPr wrap="none" rtlCol="0">
            <a:spAutoFit/>
          </a:bodyPr>
          <a:lstStyle/>
          <a:p>
            <a:r>
              <a:rPr lang="en-US" altLang="zh-CN" dirty="0"/>
              <a:t>YIQ or YUV</a:t>
            </a:r>
            <a:endParaRPr lang="zh-CN" altLang="en-US" dirty="0"/>
          </a:p>
        </p:txBody>
      </p:sp>
      <p:cxnSp>
        <p:nvCxnSpPr>
          <p:cNvPr id="76" name="直接箭头连接符 75">
            <a:extLst>
              <a:ext uri="{FF2B5EF4-FFF2-40B4-BE49-F238E27FC236}">
                <a16:creationId xmlns:a16="http://schemas.microsoft.com/office/drawing/2014/main" id="{B113CBEF-6EF8-4FAD-920F-337705645001}"/>
              </a:ext>
            </a:extLst>
          </p:cNvPr>
          <p:cNvCxnSpPr>
            <a:cxnSpLocks/>
          </p:cNvCxnSpPr>
          <p:nvPr/>
        </p:nvCxnSpPr>
        <p:spPr>
          <a:xfrm>
            <a:off x="2671305" y="1690816"/>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3F740292-90C7-4A7A-8C19-94885A538625}"/>
                  </a:ext>
                </a:extLst>
              </p:cNvPr>
              <p:cNvSpPr txBox="1"/>
              <p:nvPr/>
            </p:nvSpPr>
            <p:spPr>
              <a:xfrm>
                <a:off x="2683980" y="1251462"/>
                <a:ext cx="827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m:oMathPara>
                </a14:m>
                <a:endParaRPr lang="zh-CN" altLang="en-US" dirty="0"/>
              </a:p>
            </p:txBody>
          </p:sp>
        </mc:Choice>
        <mc:Fallback xmlns="">
          <p:sp>
            <p:nvSpPr>
              <p:cNvPr id="77" name="文本框 76">
                <a:extLst>
                  <a:ext uri="{FF2B5EF4-FFF2-40B4-BE49-F238E27FC236}">
                    <a16:creationId xmlns:a16="http://schemas.microsoft.com/office/drawing/2014/main" id="{3F740292-90C7-4A7A-8C19-94885A538625}"/>
                  </a:ext>
                </a:extLst>
              </p:cNvPr>
              <p:cNvSpPr txBox="1">
                <a:spLocks noRot="1" noChangeAspect="1" noMove="1" noResize="1" noEditPoints="1" noAdjustHandles="1" noChangeArrowheads="1" noChangeShapeType="1" noTextEdit="1"/>
              </p:cNvSpPr>
              <p:nvPr/>
            </p:nvSpPr>
            <p:spPr>
              <a:xfrm>
                <a:off x="2683980" y="1251462"/>
                <a:ext cx="827855" cy="369332"/>
              </a:xfrm>
              <a:prstGeom prst="rect">
                <a:avLst/>
              </a:prstGeom>
              <a:blipFill>
                <a:blip r:embed="rId3"/>
                <a:stretch>
                  <a:fillRect b="-13115"/>
                </a:stretch>
              </a:blipFill>
            </p:spPr>
            <p:txBody>
              <a:bodyPr/>
              <a:lstStyle/>
              <a:p>
                <a:r>
                  <a:rPr lang="zh-CN" altLang="en-US">
                    <a:noFill/>
                  </a:rPr>
                  <a:t> </a:t>
                </a:r>
              </a:p>
            </p:txBody>
          </p:sp>
        </mc:Fallback>
      </mc:AlternateContent>
      <p:sp>
        <p:nvSpPr>
          <p:cNvPr id="79" name="文本框 78">
            <a:extLst>
              <a:ext uri="{FF2B5EF4-FFF2-40B4-BE49-F238E27FC236}">
                <a16:creationId xmlns:a16="http://schemas.microsoft.com/office/drawing/2014/main" id="{6DBE906A-7382-441D-B6A2-586F54A47B60}"/>
              </a:ext>
            </a:extLst>
          </p:cNvPr>
          <p:cNvSpPr txBox="1"/>
          <p:nvPr/>
        </p:nvSpPr>
        <p:spPr>
          <a:xfrm>
            <a:off x="2770734" y="1723767"/>
            <a:ext cx="654346" cy="369332"/>
          </a:xfrm>
          <a:prstGeom prst="rect">
            <a:avLst/>
          </a:prstGeom>
          <a:noFill/>
        </p:spPr>
        <p:txBody>
          <a:bodyPr wrap="none" rtlCol="0">
            <a:spAutoFit/>
          </a:bodyPr>
          <a:lstStyle/>
          <a:p>
            <a:r>
              <a:rPr lang="en-US" altLang="zh-CN" dirty="0"/>
              <a:t>8 x 8</a:t>
            </a:r>
            <a:endParaRPr lang="zh-CN" altLang="en-US" dirty="0"/>
          </a:p>
        </p:txBody>
      </p:sp>
      <p:sp>
        <p:nvSpPr>
          <p:cNvPr id="80" name="矩形: 圆角 79">
            <a:extLst>
              <a:ext uri="{FF2B5EF4-FFF2-40B4-BE49-F238E27FC236}">
                <a16:creationId xmlns:a16="http://schemas.microsoft.com/office/drawing/2014/main" id="{27D2CD93-CAEF-44B7-9437-D3563B542AB0}"/>
              </a:ext>
            </a:extLst>
          </p:cNvPr>
          <p:cNvSpPr/>
          <p:nvPr/>
        </p:nvSpPr>
        <p:spPr>
          <a:xfrm>
            <a:off x="3618471" y="1293343"/>
            <a:ext cx="1252151" cy="776414"/>
          </a:xfrm>
          <a:prstGeom prst="round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DCT</a:t>
            </a:r>
            <a:endParaRPr lang="zh-CN" altLang="en-US" sz="3200" dirty="0">
              <a:solidFill>
                <a:schemeClr val="tx1"/>
              </a:solidFill>
            </a:endParaRPr>
          </a:p>
        </p:txBody>
      </p:sp>
      <p:cxnSp>
        <p:nvCxnSpPr>
          <p:cNvPr id="81" name="直接箭头连接符 80">
            <a:extLst>
              <a:ext uri="{FF2B5EF4-FFF2-40B4-BE49-F238E27FC236}">
                <a16:creationId xmlns:a16="http://schemas.microsoft.com/office/drawing/2014/main" id="{292AE9A7-1053-49A4-AD74-9D9B13FD2E04}"/>
              </a:ext>
            </a:extLst>
          </p:cNvPr>
          <p:cNvCxnSpPr>
            <a:cxnSpLocks/>
          </p:cNvCxnSpPr>
          <p:nvPr/>
        </p:nvCxnSpPr>
        <p:spPr>
          <a:xfrm>
            <a:off x="4877829" y="1668162"/>
            <a:ext cx="94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25004345-ABF1-423B-A7CE-415490805D4D}"/>
                  </a:ext>
                </a:extLst>
              </p:cNvPr>
              <p:cNvSpPr txBox="1"/>
              <p:nvPr/>
            </p:nvSpPr>
            <p:spPr>
              <a:xfrm>
                <a:off x="4890504" y="1228808"/>
                <a:ext cx="9468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zh-CN" altLang="en-US" dirty="0"/>
              </a:p>
            </p:txBody>
          </p:sp>
        </mc:Choice>
        <mc:Fallback xmlns="">
          <p:sp>
            <p:nvSpPr>
              <p:cNvPr id="82" name="文本框 81">
                <a:extLst>
                  <a:ext uri="{FF2B5EF4-FFF2-40B4-BE49-F238E27FC236}">
                    <a16:creationId xmlns:a16="http://schemas.microsoft.com/office/drawing/2014/main" id="{25004345-ABF1-423B-A7CE-415490805D4D}"/>
                  </a:ext>
                </a:extLst>
              </p:cNvPr>
              <p:cNvSpPr txBox="1">
                <a:spLocks noRot="1" noChangeAspect="1" noMove="1" noResize="1" noEditPoints="1" noAdjustHandles="1" noChangeArrowheads="1" noChangeShapeType="1" noTextEdit="1"/>
              </p:cNvSpPr>
              <p:nvPr/>
            </p:nvSpPr>
            <p:spPr>
              <a:xfrm>
                <a:off x="4890504" y="1228808"/>
                <a:ext cx="946862" cy="369332"/>
              </a:xfrm>
              <a:prstGeom prst="rect">
                <a:avLst/>
              </a:prstGeom>
              <a:blipFill>
                <a:blip r:embed="rId4"/>
                <a:stretch>
                  <a:fillRect b="-13333"/>
                </a:stretch>
              </a:blipFill>
            </p:spPr>
            <p:txBody>
              <a:bodyPr/>
              <a:lstStyle/>
              <a:p>
                <a:r>
                  <a:rPr lang="zh-CN" altLang="en-US">
                    <a:noFill/>
                  </a:rPr>
                  <a:t> </a:t>
                </a:r>
              </a:p>
            </p:txBody>
          </p:sp>
        </mc:Fallback>
      </mc:AlternateContent>
      <p:sp>
        <p:nvSpPr>
          <p:cNvPr id="84" name="矩形 83">
            <a:extLst>
              <a:ext uri="{FF2B5EF4-FFF2-40B4-BE49-F238E27FC236}">
                <a16:creationId xmlns:a16="http://schemas.microsoft.com/office/drawing/2014/main" id="{10084F69-4780-454F-9BF9-41256A9D9D75}"/>
              </a:ext>
            </a:extLst>
          </p:cNvPr>
          <p:cNvSpPr/>
          <p:nvPr/>
        </p:nvSpPr>
        <p:spPr>
          <a:xfrm>
            <a:off x="5252558" y="1826740"/>
            <a:ext cx="197707" cy="20594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a:extLst>
              <a:ext uri="{FF2B5EF4-FFF2-40B4-BE49-F238E27FC236}">
                <a16:creationId xmlns:a16="http://schemas.microsoft.com/office/drawing/2014/main" id="{B6F69AF8-7398-4D72-9745-1A3B250A15D0}"/>
              </a:ext>
            </a:extLst>
          </p:cNvPr>
          <p:cNvSpPr/>
          <p:nvPr/>
        </p:nvSpPr>
        <p:spPr>
          <a:xfrm>
            <a:off x="5816818" y="1305700"/>
            <a:ext cx="2373653"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Quantization</a:t>
            </a:r>
            <a:endParaRPr lang="zh-CN" altLang="en-US" sz="2800" dirty="0">
              <a:solidFill>
                <a:schemeClr val="tx1"/>
              </a:solidFill>
            </a:endParaRPr>
          </a:p>
        </p:txBody>
      </p:sp>
      <p:sp>
        <p:nvSpPr>
          <p:cNvPr id="86" name="矩形 85">
            <a:extLst>
              <a:ext uri="{FF2B5EF4-FFF2-40B4-BE49-F238E27FC236}">
                <a16:creationId xmlns:a16="http://schemas.microsoft.com/office/drawing/2014/main" id="{493F7E10-CA2F-414E-B1C4-5338D46350E3}"/>
              </a:ext>
            </a:extLst>
          </p:cNvPr>
          <p:cNvSpPr/>
          <p:nvPr/>
        </p:nvSpPr>
        <p:spPr>
          <a:xfrm>
            <a:off x="6187801" y="2453334"/>
            <a:ext cx="1631092" cy="77641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solidFill>
                  <a:schemeClr val="tx1"/>
                </a:solidFill>
              </a:rPr>
              <a:t>Quantiz</a:t>
            </a:r>
            <a:endParaRPr lang="en-US" altLang="zh-CN" sz="2400" dirty="0">
              <a:solidFill>
                <a:schemeClr val="tx1"/>
              </a:solidFill>
            </a:endParaRPr>
          </a:p>
          <a:p>
            <a:pPr algn="ctr"/>
            <a:r>
              <a:rPr lang="en-US" altLang="zh-CN" sz="2400" dirty="0">
                <a:solidFill>
                  <a:schemeClr val="tx1"/>
                </a:solidFill>
              </a:rPr>
              <a:t>Tables</a:t>
            </a:r>
            <a:endParaRPr lang="zh-CN" altLang="en-US" sz="2400" dirty="0">
              <a:solidFill>
                <a:schemeClr val="tx1"/>
              </a:solidFill>
            </a:endParaRPr>
          </a:p>
        </p:txBody>
      </p:sp>
      <p:sp>
        <p:nvSpPr>
          <p:cNvPr id="87" name="矩形: 圆角 86">
            <a:extLst>
              <a:ext uri="{FF2B5EF4-FFF2-40B4-BE49-F238E27FC236}">
                <a16:creationId xmlns:a16="http://schemas.microsoft.com/office/drawing/2014/main" id="{862466B1-B656-4582-801D-D05F07B27AFA}"/>
              </a:ext>
            </a:extLst>
          </p:cNvPr>
          <p:cNvSpPr/>
          <p:nvPr/>
        </p:nvSpPr>
        <p:spPr>
          <a:xfrm>
            <a:off x="6187801" y="3989175"/>
            <a:ext cx="1631092"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DPCM</a:t>
            </a:r>
            <a:endParaRPr lang="zh-CN" altLang="en-US" sz="2800" dirty="0">
              <a:solidFill>
                <a:schemeClr val="tx1"/>
              </a:solidFill>
            </a:endParaRPr>
          </a:p>
        </p:txBody>
      </p:sp>
      <p:sp>
        <p:nvSpPr>
          <p:cNvPr id="88" name="矩形: 圆角 87">
            <a:extLst>
              <a:ext uri="{FF2B5EF4-FFF2-40B4-BE49-F238E27FC236}">
                <a16:creationId xmlns:a16="http://schemas.microsoft.com/office/drawing/2014/main" id="{FA94DB01-20D7-4E30-85C9-AFD95075781B}"/>
              </a:ext>
            </a:extLst>
          </p:cNvPr>
          <p:cNvSpPr/>
          <p:nvPr/>
        </p:nvSpPr>
        <p:spPr>
          <a:xfrm>
            <a:off x="6187801" y="4957121"/>
            <a:ext cx="1631092" cy="776414"/>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RLC</a:t>
            </a:r>
            <a:endParaRPr lang="zh-CN" altLang="en-US" sz="2800" dirty="0">
              <a:solidFill>
                <a:schemeClr val="tx1"/>
              </a:solidFill>
            </a:endParaRPr>
          </a:p>
        </p:txBody>
      </p:sp>
      <p:cxnSp>
        <p:nvCxnSpPr>
          <p:cNvPr id="90" name="连接符: 肘形 89">
            <a:extLst>
              <a:ext uri="{FF2B5EF4-FFF2-40B4-BE49-F238E27FC236}">
                <a16:creationId xmlns:a16="http://schemas.microsoft.com/office/drawing/2014/main" id="{3F5FF271-98D8-4AD9-ADE9-5A710B6CE02F}"/>
              </a:ext>
            </a:extLst>
          </p:cNvPr>
          <p:cNvCxnSpPr>
            <a:stCxn id="85" idx="3"/>
            <a:endCxn id="87" idx="3"/>
          </p:cNvCxnSpPr>
          <p:nvPr/>
        </p:nvCxnSpPr>
        <p:spPr>
          <a:xfrm flipH="1">
            <a:off x="7818893" y="1693907"/>
            <a:ext cx="371578" cy="2683475"/>
          </a:xfrm>
          <a:prstGeom prst="bentConnector3">
            <a:avLst>
              <a:gd name="adj1" fmla="val -615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08CA84E2-C107-4E1D-B748-460901B117E0}"/>
              </a:ext>
            </a:extLst>
          </p:cNvPr>
          <p:cNvCxnSpPr>
            <a:stCxn id="85" idx="3"/>
            <a:endCxn id="88" idx="3"/>
          </p:cNvCxnSpPr>
          <p:nvPr/>
        </p:nvCxnSpPr>
        <p:spPr>
          <a:xfrm flipH="1">
            <a:off x="7818893" y="1693907"/>
            <a:ext cx="371578" cy="3651421"/>
          </a:xfrm>
          <a:prstGeom prst="bentConnector3">
            <a:avLst>
              <a:gd name="adj1" fmla="val -6152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ECD3A502-D97B-4368-9D61-4CE2014BA1E3}"/>
              </a:ext>
            </a:extLst>
          </p:cNvPr>
          <p:cNvSpPr txBox="1"/>
          <p:nvPr/>
        </p:nvSpPr>
        <p:spPr>
          <a:xfrm>
            <a:off x="8705335" y="4596714"/>
            <a:ext cx="1899879" cy="369332"/>
          </a:xfrm>
          <a:prstGeom prst="rect">
            <a:avLst/>
          </a:prstGeom>
          <a:noFill/>
        </p:spPr>
        <p:txBody>
          <a:bodyPr wrap="none" rtlCol="0">
            <a:spAutoFit/>
          </a:bodyPr>
          <a:lstStyle/>
          <a:p>
            <a:r>
              <a:rPr lang="en-US" altLang="zh-CN" dirty="0" err="1"/>
              <a:t>ZigZag</a:t>
            </a:r>
            <a:r>
              <a:rPr lang="en-US" altLang="zh-CN" dirty="0"/>
              <a:t> Ordering </a:t>
            </a:r>
            <a:endParaRPr lang="zh-CN" altLang="en-US" dirty="0"/>
          </a:p>
        </p:txBody>
      </p:sp>
      <p:sp>
        <p:nvSpPr>
          <p:cNvPr id="94" name="文本框 93">
            <a:extLst>
              <a:ext uri="{FF2B5EF4-FFF2-40B4-BE49-F238E27FC236}">
                <a16:creationId xmlns:a16="http://schemas.microsoft.com/office/drawing/2014/main" id="{036BDED8-A640-4E22-8776-64338C613BED}"/>
              </a:ext>
            </a:extLst>
          </p:cNvPr>
          <p:cNvSpPr txBox="1"/>
          <p:nvPr/>
        </p:nvSpPr>
        <p:spPr>
          <a:xfrm>
            <a:off x="7898567" y="3989175"/>
            <a:ext cx="486030" cy="369332"/>
          </a:xfrm>
          <a:prstGeom prst="rect">
            <a:avLst/>
          </a:prstGeom>
          <a:noFill/>
        </p:spPr>
        <p:txBody>
          <a:bodyPr wrap="none" rtlCol="0">
            <a:spAutoFit/>
          </a:bodyPr>
          <a:lstStyle/>
          <a:p>
            <a:r>
              <a:rPr lang="en-US" altLang="zh-CN" dirty="0"/>
              <a:t>DC</a:t>
            </a:r>
            <a:endParaRPr lang="zh-CN" altLang="en-US" dirty="0"/>
          </a:p>
        </p:txBody>
      </p:sp>
      <p:sp>
        <p:nvSpPr>
          <p:cNvPr id="95" name="文本框 94">
            <a:extLst>
              <a:ext uri="{FF2B5EF4-FFF2-40B4-BE49-F238E27FC236}">
                <a16:creationId xmlns:a16="http://schemas.microsoft.com/office/drawing/2014/main" id="{9EB1752D-C090-4293-8563-31A535F5E0BD}"/>
              </a:ext>
            </a:extLst>
          </p:cNvPr>
          <p:cNvSpPr txBox="1"/>
          <p:nvPr/>
        </p:nvSpPr>
        <p:spPr>
          <a:xfrm>
            <a:off x="7898567" y="4985433"/>
            <a:ext cx="486030" cy="369332"/>
          </a:xfrm>
          <a:prstGeom prst="rect">
            <a:avLst/>
          </a:prstGeom>
          <a:noFill/>
        </p:spPr>
        <p:txBody>
          <a:bodyPr wrap="none" rtlCol="0">
            <a:spAutoFit/>
          </a:bodyPr>
          <a:lstStyle/>
          <a:p>
            <a:r>
              <a:rPr lang="en-US" altLang="zh-CN" dirty="0"/>
              <a:t>AC</a:t>
            </a:r>
            <a:endParaRPr lang="zh-CN" altLang="en-US" dirty="0"/>
          </a:p>
        </p:txBody>
      </p:sp>
      <p:sp>
        <p:nvSpPr>
          <p:cNvPr id="96" name="矩形: 圆角 95">
            <a:extLst>
              <a:ext uri="{FF2B5EF4-FFF2-40B4-BE49-F238E27FC236}">
                <a16:creationId xmlns:a16="http://schemas.microsoft.com/office/drawing/2014/main" id="{DC35E3AB-0193-4F74-8957-489F69BAFEA1}"/>
              </a:ext>
            </a:extLst>
          </p:cNvPr>
          <p:cNvSpPr/>
          <p:nvPr/>
        </p:nvSpPr>
        <p:spPr>
          <a:xfrm>
            <a:off x="3425080" y="4222584"/>
            <a:ext cx="1631092" cy="1406608"/>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Entropy</a:t>
            </a:r>
          </a:p>
          <a:p>
            <a:pPr algn="ctr"/>
            <a:r>
              <a:rPr lang="en-US" altLang="zh-CN" sz="2800" dirty="0">
                <a:solidFill>
                  <a:schemeClr val="tx1"/>
                </a:solidFill>
              </a:rPr>
              <a:t>Coding</a:t>
            </a:r>
            <a:endParaRPr lang="zh-CN" altLang="en-US" sz="2800" dirty="0">
              <a:solidFill>
                <a:schemeClr val="tx1"/>
              </a:solidFill>
            </a:endParaRPr>
          </a:p>
        </p:txBody>
      </p:sp>
      <p:sp>
        <p:nvSpPr>
          <p:cNvPr id="97" name="矩形 96">
            <a:extLst>
              <a:ext uri="{FF2B5EF4-FFF2-40B4-BE49-F238E27FC236}">
                <a16:creationId xmlns:a16="http://schemas.microsoft.com/office/drawing/2014/main" id="{820997F8-F14E-41D8-8D70-7AF34550B655}"/>
              </a:ext>
            </a:extLst>
          </p:cNvPr>
          <p:cNvSpPr/>
          <p:nvPr/>
        </p:nvSpPr>
        <p:spPr>
          <a:xfrm>
            <a:off x="3425080" y="3082154"/>
            <a:ext cx="1631092" cy="77641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Coding</a:t>
            </a:r>
          </a:p>
          <a:p>
            <a:pPr algn="ctr"/>
            <a:r>
              <a:rPr lang="en-US" altLang="zh-CN" sz="2400" dirty="0">
                <a:solidFill>
                  <a:schemeClr val="tx1"/>
                </a:solidFill>
              </a:rPr>
              <a:t>Tables</a:t>
            </a:r>
            <a:endParaRPr lang="zh-CN" altLang="en-US" sz="2400" dirty="0">
              <a:solidFill>
                <a:schemeClr val="tx1"/>
              </a:solidFill>
            </a:endParaRPr>
          </a:p>
        </p:txBody>
      </p:sp>
      <p:cxnSp>
        <p:nvCxnSpPr>
          <p:cNvPr id="99" name="直接箭头连接符 98">
            <a:extLst>
              <a:ext uri="{FF2B5EF4-FFF2-40B4-BE49-F238E27FC236}">
                <a16:creationId xmlns:a16="http://schemas.microsoft.com/office/drawing/2014/main" id="{15B77E3C-DF3C-4CC4-9904-E3495211EDC0}"/>
              </a:ext>
            </a:extLst>
          </p:cNvPr>
          <p:cNvCxnSpPr>
            <a:stCxn id="86" idx="0"/>
            <a:endCxn id="85" idx="2"/>
          </p:cNvCxnSpPr>
          <p:nvPr/>
        </p:nvCxnSpPr>
        <p:spPr>
          <a:xfrm flipV="1">
            <a:off x="7003347" y="2082114"/>
            <a:ext cx="298" cy="37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ACD16ACF-1976-4479-BBE1-D68167FB2D4E}"/>
              </a:ext>
            </a:extLst>
          </p:cNvPr>
          <p:cNvSpPr/>
          <p:nvPr/>
        </p:nvSpPr>
        <p:spPr>
          <a:xfrm>
            <a:off x="650985" y="3487093"/>
            <a:ext cx="1631092" cy="41978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Header</a:t>
            </a:r>
            <a:endParaRPr lang="zh-CN" altLang="en-US" sz="2400" dirty="0">
              <a:solidFill>
                <a:schemeClr val="tx1"/>
              </a:solidFill>
            </a:endParaRPr>
          </a:p>
        </p:txBody>
      </p:sp>
      <p:sp>
        <p:nvSpPr>
          <p:cNvPr id="101" name="矩形 100">
            <a:extLst>
              <a:ext uri="{FF2B5EF4-FFF2-40B4-BE49-F238E27FC236}">
                <a16:creationId xmlns:a16="http://schemas.microsoft.com/office/drawing/2014/main" id="{4E612E41-EC5C-4D85-9F86-9A6597F61BCF}"/>
              </a:ext>
            </a:extLst>
          </p:cNvPr>
          <p:cNvSpPr/>
          <p:nvPr/>
        </p:nvSpPr>
        <p:spPr>
          <a:xfrm>
            <a:off x="650985" y="3898985"/>
            <a:ext cx="1631092" cy="41978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Tables</a:t>
            </a:r>
            <a:endParaRPr lang="zh-CN" altLang="en-US" sz="2400" dirty="0">
              <a:solidFill>
                <a:schemeClr val="tx1"/>
              </a:solidFill>
            </a:endParaRPr>
          </a:p>
        </p:txBody>
      </p:sp>
      <p:sp>
        <p:nvSpPr>
          <p:cNvPr id="102" name="矩形 101">
            <a:extLst>
              <a:ext uri="{FF2B5EF4-FFF2-40B4-BE49-F238E27FC236}">
                <a16:creationId xmlns:a16="http://schemas.microsoft.com/office/drawing/2014/main" id="{68A62B2D-7FA6-4E41-B694-50DE61E91339}"/>
              </a:ext>
            </a:extLst>
          </p:cNvPr>
          <p:cNvSpPr/>
          <p:nvPr/>
        </p:nvSpPr>
        <p:spPr>
          <a:xfrm>
            <a:off x="650985" y="4322722"/>
            <a:ext cx="1631092" cy="16889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Data</a:t>
            </a:r>
            <a:endParaRPr lang="zh-CN" altLang="en-US" sz="2400" dirty="0">
              <a:solidFill>
                <a:schemeClr val="tx1"/>
              </a:solidFill>
            </a:endParaRPr>
          </a:p>
        </p:txBody>
      </p:sp>
      <p:cxnSp>
        <p:nvCxnSpPr>
          <p:cNvPr id="104" name="直接箭头连接符 103">
            <a:extLst>
              <a:ext uri="{FF2B5EF4-FFF2-40B4-BE49-F238E27FC236}">
                <a16:creationId xmlns:a16="http://schemas.microsoft.com/office/drawing/2014/main" id="{D5FA754C-ECCC-45AC-9872-9C07E41BF3F0}"/>
              </a:ext>
            </a:extLst>
          </p:cNvPr>
          <p:cNvCxnSpPr>
            <a:stCxn id="97" idx="2"/>
            <a:endCxn id="96" idx="0"/>
          </p:cNvCxnSpPr>
          <p:nvPr/>
        </p:nvCxnSpPr>
        <p:spPr>
          <a:xfrm>
            <a:off x="4240626" y="3858568"/>
            <a:ext cx="0" cy="3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0A3EA68B-E3AF-49EB-B93D-E095CAB19E88}"/>
              </a:ext>
            </a:extLst>
          </p:cNvPr>
          <p:cNvCxnSpPr>
            <a:stCxn id="87" idx="1"/>
          </p:cNvCxnSpPr>
          <p:nvPr/>
        </p:nvCxnSpPr>
        <p:spPr>
          <a:xfrm flipH="1">
            <a:off x="5060092" y="4377382"/>
            <a:ext cx="1127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6DCA7028-8555-49CB-90F9-30C1992635E0}"/>
              </a:ext>
            </a:extLst>
          </p:cNvPr>
          <p:cNvCxnSpPr>
            <a:cxnSpLocks/>
            <a:stCxn id="88" idx="1"/>
          </p:cNvCxnSpPr>
          <p:nvPr/>
        </p:nvCxnSpPr>
        <p:spPr>
          <a:xfrm flipH="1">
            <a:off x="5056172" y="5345328"/>
            <a:ext cx="1131629" cy="9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连接符: 肘形 113">
            <a:extLst>
              <a:ext uri="{FF2B5EF4-FFF2-40B4-BE49-F238E27FC236}">
                <a16:creationId xmlns:a16="http://schemas.microsoft.com/office/drawing/2014/main" id="{E7324847-BD61-4712-B200-E9BF0A5F482D}"/>
              </a:ext>
            </a:extLst>
          </p:cNvPr>
          <p:cNvCxnSpPr>
            <a:stCxn id="86" idx="1"/>
            <a:endCxn id="101" idx="3"/>
          </p:cNvCxnSpPr>
          <p:nvPr/>
        </p:nvCxnSpPr>
        <p:spPr>
          <a:xfrm rot="10800000" flipV="1">
            <a:off x="2282077" y="2841540"/>
            <a:ext cx="3905724" cy="1267337"/>
          </a:xfrm>
          <a:prstGeom prst="bentConnector3">
            <a:avLst>
              <a:gd name="adj1" fmla="val 8480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2" name="连接符: 肘形 121">
            <a:extLst>
              <a:ext uri="{FF2B5EF4-FFF2-40B4-BE49-F238E27FC236}">
                <a16:creationId xmlns:a16="http://schemas.microsoft.com/office/drawing/2014/main" id="{630AE6C0-B119-437F-A751-717FEDA1785D}"/>
              </a:ext>
            </a:extLst>
          </p:cNvPr>
          <p:cNvCxnSpPr>
            <a:stCxn id="97" idx="1"/>
            <a:endCxn id="101" idx="3"/>
          </p:cNvCxnSpPr>
          <p:nvPr/>
        </p:nvCxnSpPr>
        <p:spPr>
          <a:xfrm rot="10800000" flipV="1">
            <a:off x="2282078" y="3470360"/>
            <a:ext cx="1143003" cy="638517"/>
          </a:xfrm>
          <a:prstGeom prst="bentConnector3">
            <a:avLst>
              <a:gd name="adj1" fmla="val 47838"/>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E40D0396-CA06-478A-AC6D-92AF2B58511B}"/>
              </a:ext>
            </a:extLst>
          </p:cNvPr>
          <p:cNvCxnSpPr>
            <a:cxnSpLocks/>
            <a:stCxn id="96" idx="1"/>
          </p:cNvCxnSpPr>
          <p:nvPr/>
        </p:nvCxnSpPr>
        <p:spPr>
          <a:xfrm flipH="1">
            <a:off x="2267462" y="4925888"/>
            <a:ext cx="1157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C4D10896-CF41-4F4E-A657-B0D131802B31}"/>
              </a:ext>
            </a:extLst>
          </p:cNvPr>
          <p:cNvSpPr txBox="1"/>
          <p:nvPr/>
        </p:nvSpPr>
        <p:spPr>
          <a:xfrm>
            <a:off x="219274" y="759935"/>
            <a:ext cx="601447" cy="369332"/>
          </a:xfrm>
          <a:prstGeom prst="rect">
            <a:avLst/>
          </a:prstGeom>
          <a:noFill/>
        </p:spPr>
        <p:txBody>
          <a:bodyPr wrap="none" rtlCol="0">
            <a:spAutoFit/>
          </a:bodyPr>
          <a:lstStyle/>
          <a:p>
            <a:r>
              <a:rPr lang="en-US" altLang="zh-CN" dirty="0"/>
              <a:t>RGB</a:t>
            </a:r>
            <a:endParaRPr lang="zh-CN" altLang="en-US" dirty="0"/>
          </a:p>
        </p:txBody>
      </p:sp>
      <p:cxnSp>
        <p:nvCxnSpPr>
          <p:cNvPr id="131" name="直接箭头连接符 130">
            <a:extLst>
              <a:ext uri="{FF2B5EF4-FFF2-40B4-BE49-F238E27FC236}">
                <a16:creationId xmlns:a16="http://schemas.microsoft.com/office/drawing/2014/main" id="{D27EA087-D2D9-4F53-9AD6-A6E3FCFED217}"/>
              </a:ext>
            </a:extLst>
          </p:cNvPr>
          <p:cNvCxnSpPr>
            <a:stCxn id="129" idx="3"/>
          </p:cNvCxnSpPr>
          <p:nvPr/>
        </p:nvCxnSpPr>
        <p:spPr>
          <a:xfrm flipV="1">
            <a:off x="820721" y="942542"/>
            <a:ext cx="439669" cy="2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400938" y="2267724"/>
            <a:ext cx="1816523" cy="369332"/>
          </a:xfrm>
          <a:prstGeom prst="rect">
            <a:avLst/>
          </a:prstGeom>
          <a:noFill/>
        </p:spPr>
        <p:txBody>
          <a:bodyPr wrap="none" rtlCol="0">
            <a:spAutoFit/>
          </a:bodyPr>
          <a:lstStyle/>
          <a:p>
            <a:r>
              <a:rPr lang="zh-CN" altLang="en-US" dirty="0"/>
              <a:t>分块的块状感觉</a:t>
            </a:r>
          </a:p>
        </p:txBody>
      </p:sp>
    </p:spTree>
    <p:extLst>
      <p:ext uri="{BB962C8B-B14F-4D97-AF65-F5344CB8AC3E}">
        <p14:creationId xmlns:p14="http://schemas.microsoft.com/office/powerpoint/2010/main" val="352291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076C-2C65-4A35-A612-C6865EFA9448}"/>
              </a:ext>
            </a:extLst>
          </p:cNvPr>
          <p:cNvSpPr>
            <a:spLocks noGrp="1"/>
          </p:cNvSpPr>
          <p:nvPr>
            <p:ph type="ctrTitle"/>
          </p:nvPr>
        </p:nvSpPr>
        <p:spPr>
          <a:xfrm>
            <a:off x="821803" y="1122363"/>
            <a:ext cx="9846197" cy="2387600"/>
          </a:xfrm>
        </p:spPr>
        <p:txBody>
          <a:bodyPr/>
          <a:lstStyle/>
          <a:p>
            <a:r>
              <a:rPr lang="zh-CN" altLang="en-US" dirty="0"/>
              <a:t>图像处理中的离散余弦变换</a:t>
            </a:r>
            <a:endParaRPr lang="en-US" altLang="zh-CN" dirty="0"/>
          </a:p>
        </p:txBody>
      </p:sp>
      <p:sp>
        <p:nvSpPr>
          <p:cNvPr id="3" name="副标题 2">
            <a:extLst>
              <a:ext uri="{FF2B5EF4-FFF2-40B4-BE49-F238E27FC236}">
                <a16:creationId xmlns:a16="http://schemas.microsoft.com/office/drawing/2014/main" id="{07B2FBDA-33D4-471A-B558-8D5F7642AACE}"/>
              </a:ext>
            </a:extLst>
          </p:cNvPr>
          <p:cNvSpPr>
            <a:spLocks noGrp="1"/>
          </p:cNvSpPr>
          <p:nvPr>
            <p:ph type="subTitle" idx="1"/>
          </p:nvPr>
        </p:nvSpPr>
        <p:spPr/>
        <p:txBody>
          <a:bodyPr/>
          <a:lstStyle/>
          <a:p>
            <a:pPr algn="r"/>
            <a:r>
              <a:rPr lang="en-US" altLang="zh-CN" sz="3600" dirty="0"/>
              <a:t>DCT</a:t>
            </a:r>
            <a:r>
              <a:rPr lang="en-US" altLang="zh-CN" dirty="0"/>
              <a:t> </a:t>
            </a:r>
          </a:p>
          <a:p>
            <a:pPr algn="r"/>
            <a:r>
              <a:rPr lang="en-US" altLang="zh-CN" dirty="0"/>
              <a:t>Nasir Ahmed, 1972</a:t>
            </a:r>
            <a:endParaRPr lang="zh-CN" altLang="en-US" dirty="0"/>
          </a:p>
        </p:txBody>
      </p:sp>
    </p:spTree>
    <p:extLst>
      <p:ext uri="{BB962C8B-B14F-4D97-AF65-F5344CB8AC3E}">
        <p14:creationId xmlns:p14="http://schemas.microsoft.com/office/powerpoint/2010/main" val="2509136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C483EE3-346D-4ACA-BD5D-FB61C9CED341}"/>
              </a:ext>
            </a:extLst>
          </p:cNvPr>
          <p:cNvSpPr/>
          <p:nvPr/>
        </p:nvSpPr>
        <p:spPr>
          <a:xfrm>
            <a:off x="352425" y="1976437"/>
            <a:ext cx="3009900" cy="2905125"/>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dirty="0">
              <a:solidFill>
                <a:schemeClr val="tx1"/>
              </a:solidFill>
            </a:endParaRPr>
          </a:p>
          <a:p>
            <a:pPr algn="ctr"/>
            <a:endParaRPr lang="en-US" altLang="zh-CN" sz="3200" dirty="0">
              <a:solidFill>
                <a:schemeClr val="tx1"/>
              </a:solidFill>
            </a:endParaRPr>
          </a:p>
          <a:p>
            <a:pPr algn="ctr"/>
            <a:r>
              <a:rPr lang="zh-CN" altLang="en-US" sz="3200" dirty="0">
                <a:solidFill>
                  <a:schemeClr val="tx1"/>
                </a:solidFill>
              </a:rPr>
              <a:t>空域</a:t>
            </a:r>
          </a:p>
        </p:txBody>
      </p:sp>
      <p:sp>
        <p:nvSpPr>
          <p:cNvPr id="3" name="椭圆 2">
            <a:extLst>
              <a:ext uri="{FF2B5EF4-FFF2-40B4-BE49-F238E27FC236}">
                <a16:creationId xmlns:a16="http://schemas.microsoft.com/office/drawing/2014/main" id="{8874D2C7-1E2F-4855-BFCB-E4013ADD298E}"/>
              </a:ext>
            </a:extLst>
          </p:cNvPr>
          <p:cNvSpPr/>
          <p:nvPr/>
        </p:nvSpPr>
        <p:spPr>
          <a:xfrm>
            <a:off x="8691440" y="1976437"/>
            <a:ext cx="3009900" cy="2905125"/>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dirty="0">
              <a:solidFill>
                <a:schemeClr val="tx1"/>
              </a:solidFill>
            </a:endParaRPr>
          </a:p>
          <a:p>
            <a:pPr algn="ctr"/>
            <a:endParaRPr lang="en-US" altLang="zh-CN" sz="3200" dirty="0">
              <a:solidFill>
                <a:schemeClr val="tx1"/>
              </a:solidFill>
            </a:endParaRPr>
          </a:p>
          <a:p>
            <a:pPr algn="ctr"/>
            <a:r>
              <a:rPr lang="zh-CN" altLang="en-US" sz="3200" dirty="0">
                <a:solidFill>
                  <a:schemeClr val="tx1"/>
                </a:solidFill>
              </a:rPr>
              <a:t>频域</a:t>
            </a:r>
          </a:p>
        </p:txBody>
      </p:sp>
      <p:sp>
        <p:nvSpPr>
          <p:cNvPr id="4" name="矩形 3">
            <a:extLst>
              <a:ext uri="{FF2B5EF4-FFF2-40B4-BE49-F238E27FC236}">
                <a16:creationId xmlns:a16="http://schemas.microsoft.com/office/drawing/2014/main" id="{1647BBAF-936F-4343-9175-1EB9D3B7769E}"/>
              </a:ext>
            </a:extLst>
          </p:cNvPr>
          <p:cNvSpPr/>
          <p:nvPr/>
        </p:nvSpPr>
        <p:spPr>
          <a:xfrm>
            <a:off x="1447800" y="2300287"/>
            <a:ext cx="819150" cy="742949"/>
          </a:xfrm>
          <a:prstGeom prst="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i="1" dirty="0"/>
              <a:t>f</a:t>
            </a:r>
            <a:endParaRPr lang="zh-CN" altLang="en-US" sz="4000" b="1" i="1" dirty="0"/>
          </a:p>
        </p:txBody>
      </p:sp>
      <p:sp>
        <p:nvSpPr>
          <p:cNvPr id="5" name="文本框 4">
            <a:extLst>
              <a:ext uri="{FF2B5EF4-FFF2-40B4-BE49-F238E27FC236}">
                <a16:creationId xmlns:a16="http://schemas.microsoft.com/office/drawing/2014/main" id="{94147757-1DB9-4E9F-AD98-8B78CA8A868F}"/>
              </a:ext>
            </a:extLst>
          </p:cNvPr>
          <p:cNvSpPr txBox="1"/>
          <p:nvPr/>
        </p:nvSpPr>
        <p:spPr>
          <a:xfrm>
            <a:off x="352425" y="123824"/>
            <a:ext cx="5971507" cy="584775"/>
          </a:xfrm>
          <a:prstGeom prst="rect">
            <a:avLst/>
          </a:prstGeom>
          <a:noFill/>
        </p:spPr>
        <p:txBody>
          <a:bodyPr wrap="none" rtlCol="0">
            <a:spAutoFit/>
          </a:bodyPr>
          <a:lstStyle/>
          <a:p>
            <a:r>
              <a:rPr lang="zh-CN" altLang="en-US" sz="3200" dirty="0"/>
              <a:t>图像处理中的离散余弦变换 </a:t>
            </a:r>
            <a:r>
              <a:rPr lang="en-US" altLang="zh-CN" sz="3200" dirty="0"/>
              <a:t>DCT</a:t>
            </a:r>
            <a:endParaRPr lang="zh-CN" altLang="en-US" sz="3200" dirty="0"/>
          </a:p>
        </p:txBody>
      </p:sp>
      <p:sp>
        <p:nvSpPr>
          <p:cNvPr id="6" name="矩形: 圆角 5">
            <a:extLst>
              <a:ext uri="{FF2B5EF4-FFF2-40B4-BE49-F238E27FC236}">
                <a16:creationId xmlns:a16="http://schemas.microsoft.com/office/drawing/2014/main" id="{897D1C59-2348-48CF-9140-8B1E4E40AE4F}"/>
              </a:ext>
            </a:extLst>
          </p:cNvPr>
          <p:cNvSpPr/>
          <p:nvPr/>
        </p:nvSpPr>
        <p:spPr>
          <a:xfrm>
            <a:off x="352426" y="5187376"/>
            <a:ext cx="4419600" cy="929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t>设 </a:t>
            </a:r>
            <a:r>
              <a:rPr lang="en-US" altLang="zh-CN" sz="3200" i="1" dirty="0"/>
              <a:t>f</a:t>
            </a:r>
            <a:r>
              <a:rPr lang="en-US" altLang="zh-CN" sz="3200" dirty="0"/>
              <a:t>  </a:t>
            </a:r>
            <a:r>
              <a:rPr lang="zh-CN" altLang="en-US" sz="3200" dirty="0"/>
              <a:t>为空域的图像</a:t>
            </a:r>
          </a:p>
        </p:txBody>
      </p:sp>
      <p:sp>
        <p:nvSpPr>
          <p:cNvPr id="7" name="矩形: 圆角 6">
            <a:extLst>
              <a:ext uri="{FF2B5EF4-FFF2-40B4-BE49-F238E27FC236}">
                <a16:creationId xmlns:a16="http://schemas.microsoft.com/office/drawing/2014/main" id="{26A5B978-C1A8-431E-940B-FF9C30883BCB}"/>
              </a:ext>
            </a:extLst>
          </p:cNvPr>
          <p:cNvSpPr/>
          <p:nvPr/>
        </p:nvSpPr>
        <p:spPr>
          <a:xfrm>
            <a:off x="7287698" y="5187375"/>
            <a:ext cx="4551875" cy="929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t>设</a:t>
            </a:r>
            <a:r>
              <a:rPr lang="en-US" altLang="zh-CN" sz="3200" dirty="0"/>
              <a:t> </a:t>
            </a:r>
            <a:r>
              <a:rPr lang="en-US" altLang="zh-CN" sz="3200" i="1" dirty="0"/>
              <a:t>F</a:t>
            </a:r>
            <a:r>
              <a:rPr lang="en-US" altLang="zh-CN" sz="3200" dirty="0"/>
              <a:t> </a:t>
            </a:r>
            <a:r>
              <a:rPr lang="zh-CN" altLang="en-US" sz="3200" dirty="0"/>
              <a:t>为频域的图像</a:t>
            </a:r>
          </a:p>
        </p:txBody>
      </p:sp>
      <p:sp>
        <p:nvSpPr>
          <p:cNvPr id="8" name="矩形 7">
            <a:extLst>
              <a:ext uri="{FF2B5EF4-FFF2-40B4-BE49-F238E27FC236}">
                <a16:creationId xmlns:a16="http://schemas.microsoft.com/office/drawing/2014/main" id="{970CDA35-50A6-4CB8-840F-F64C66D4C7EE}"/>
              </a:ext>
            </a:extLst>
          </p:cNvPr>
          <p:cNvSpPr/>
          <p:nvPr/>
        </p:nvSpPr>
        <p:spPr>
          <a:xfrm>
            <a:off x="9786815" y="2300288"/>
            <a:ext cx="819150" cy="742949"/>
          </a:xfrm>
          <a:prstGeom prst="rect">
            <a:avLst/>
          </a:prstGeom>
          <a:solidFill>
            <a:schemeClr val="accent5"/>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i="1" dirty="0"/>
              <a:t>F</a:t>
            </a:r>
            <a:endParaRPr lang="zh-CN" altLang="en-US" sz="4000" b="1" i="1" dirty="0"/>
          </a:p>
        </p:txBody>
      </p:sp>
      <p:cxnSp>
        <p:nvCxnSpPr>
          <p:cNvPr id="10" name="直接箭头连接符 9">
            <a:extLst>
              <a:ext uri="{FF2B5EF4-FFF2-40B4-BE49-F238E27FC236}">
                <a16:creationId xmlns:a16="http://schemas.microsoft.com/office/drawing/2014/main" id="{797CDAC6-3627-4535-8893-EFFDA9C6563F}"/>
              </a:ext>
            </a:extLst>
          </p:cNvPr>
          <p:cNvCxnSpPr>
            <a:stCxn id="4" idx="3"/>
            <a:endCxn id="8" idx="1"/>
          </p:cNvCxnSpPr>
          <p:nvPr/>
        </p:nvCxnSpPr>
        <p:spPr>
          <a:xfrm>
            <a:off x="2266950" y="2671762"/>
            <a:ext cx="75198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9E029493-B774-4031-9727-05945835DBFC}"/>
              </a:ext>
            </a:extLst>
          </p:cNvPr>
          <p:cNvSpPr/>
          <p:nvPr/>
        </p:nvSpPr>
        <p:spPr>
          <a:xfrm>
            <a:off x="4195479" y="2175514"/>
            <a:ext cx="2531462" cy="369332"/>
          </a:xfrm>
          <a:prstGeom prst="rect">
            <a:avLst/>
          </a:prstGeom>
        </p:spPr>
        <p:txBody>
          <a:bodyPr wrap="none">
            <a:spAutoFit/>
          </a:bodyPr>
          <a:lstStyle/>
          <a:p>
            <a:r>
              <a:rPr lang="zh-CN" altLang="en-US" b="1" i="0" dirty="0">
                <a:solidFill>
                  <a:srgbClr val="202122"/>
                </a:solidFill>
                <a:effectLst/>
                <a:latin typeface="Arial" panose="020B0604020202020204" pitchFamily="34" charset="0"/>
              </a:rPr>
              <a:t>离散傅里叶变换</a:t>
            </a:r>
            <a:r>
              <a:rPr lang="en-US" altLang="zh-CN" b="0" i="0" dirty="0">
                <a:solidFill>
                  <a:srgbClr val="202122"/>
                </a:solidFill>
                <a:effectLst/>
                <a:latin typeface="Arial" panose="020B0604020202020204" pitchFamily="34" charset="0"/>
              </a:rPr>
              <a:t> (</a:t>
            </a:r>
            <a:r>
              <a:rPr lang="en-US" altLang="zh-CN" b="1" i="0" dirty="0">
                <a:solidFill>
                  <a:srgbClr val="202122"/>
                </a:solidFill>
                <a:effectLst/>
                <a:latin typeface="Arial" panose="020B0604020202020204" pitchFamily="34" charset="0"/>
              </a:rPr>
              <a:t>DFT</a:t>
            </a:r>
            <a:r>
              <a:rPr lang="en-US" altLang="zh-CN" b="0" i="0" dirty="0">
                <a:solidFill>
                  <a:srgbClr val="202122"/>
                </a:solidFill>
                <a:effectLst/>
                <a:latin typeface="Arial" panose="020B0604020202020204" pitchFamily="34" charset="0"/>
              </a:rPr>
              <a:t>) </a:t>
            </a:r>
            <a:endParaRPr lang="zh-CN" altLang="en-US" dirty="0"/>
          </a:p>
        </p:txBody>
      </p:sp>
      <p:sp>
        <p:nvSpPr>
          <p:cNvPr id="14" name="矩形 13">
            <a:extLst>
              <a:ext uri="{FF2B5EF4-FFF2-40B4-BE49-F238E27FC236}">
                <a16:creationId xmlns:a16="http://schemas.microsoft.com/office/drawing/2014/main" id="{CBCDC2FC-5887-43A8-88B9-3AFEABC61825}"/>
              </a:ext>
            </a:extLst>
          </p:cNvPr>
          <p:cNvSpPr/>
          <p:nvPr/>
        </p:nvSpPr>
        <p:spPr>
          <a:xfrm>
            <a:off x="4195478" y="2770469"/>
            <a:ext cx="2326278" cy="369332"/>
          </a:xfrm>
          <a:prstGeom prst="rect">
            <a:avLst/>
          </a:prstGeom>
        </p:spPr>
        <p:txBody>
          <a:bodyPr wrap="none">
            <a:spAutoFit/>
          </a:bodyPr>
          <a:lstStyle/>
          <a:p>
            <a:r>
              <a:rPr lang="zh-CN" altLang="en-US" b="1" i="0" dirty="0">
                <a:solidFill>
                  <a:srgbClr val="202122"/>
                </a:solidFill>
                <a:effectLst/>
                <a:latin typeface="Arial" panose="020B0604020202020204" pitchFamily="34" charset="0"/>
              </a:rPr>
              <a:t>离散余弦变换</a:t>
            </a:r>
            <a:r>
              <a:rPr lang="en-US" altLang="zh-CN" b="0" i="0" dirty="0">
                <a:solidFill>
                  <a:srgbClr val="202122"/>
                </a:solidFill>
                <a:effectLst/>
                <a:latin typeface="Arial" panose="020B0604020202020204" pitchFamily="34" charset="0"/>
              </a:rPr>
              <a:t> (</a:t>
            </a:r>
            <a:r>
              <a:rPr lang="en-US" altLang="zh-CN" b="1" i="0" dirty="0">
                <a:solidFill>
                  <a:srgbClr val="202122"/>
                </a:solidFill>
                <a:effectLst/>
                <a:latin typeface="Arial" panose="020B0604020202020204" pitchFamily="34" charset="0"/>
              </a:rPr>
              <a:t>DCT</a:t>
            </a:r>
            <a:r>
              <a:rPr lang="en-US" altLang="zh-CN" b="0" i="0" dirty="0">
                <a:solidFill>
                  <a:srgbClr val="202122"/>
                </a:solidFill>
                <a:effectLst/>
                <a:latin typeface="Arial" panose="020B0604020202020204" pitchFamily="34" charset="0"/>
              </a:rPr>
              <a:t>) </a:t>
            </a:r>
            <a:endParaRPr lang="zh-CN" altLang="en-US" dirty="0"/>
          </a:p>
        </p:txBody>
      </p:sp>
    </p:spTree>
    <p:extLst>
      <p:ext uri="{BB962C8B-B14F-4D97-AF65-F5344CB8AC3E}">
        <p14:creationId xmlns:p14="http://schemas.microsoft.com/office/powerpoint/2010/main" val="16093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BE4AAB60-6880-469D-9297-83BAFCB1534F}"/>
              </a:ext>
            </a:extLst>
          </p:cNvPr>
          <p:cNvSpPr/>
          <p:nvPr/>
        </p:nvSpPr>
        <p:spPr>
          <a:xfrm>
            <a:off x="1642402" y="511001"/>
            <a:ext cx="2638223" cy="2567067"/>
          </a:xfrm>
          <a:prstGeom prst="ellipse">
            <a:avLst/>
          </a:prstGeom>
          <a:solidFill>
            <a:schemeClr val="bg1"/>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dirty="0">
              <a:solidFill>
                <a:schemeClr val="tx1"/>
              </a:solidFill>
            </a:endParaRPr>
          </a:p>
          <a:p>
            <a:pPr algn="ctr"/>
            <a:endParaRPr lang="en-US" altLang="zh-CN" sz="3200" dirty="0">
              <a:solidFill>
                <a:schemeClr val="tx1"/>
              </a:solidFill>
            </a:endParaRPr>
          </a:p>
          <a:p>
            <a:pPr algn="ctr"/>
            <a:r>
              <a:rPr lang="en-US" altLang="zh-CN" sz="3200" dirty="0">
                <a:solidFill>
                  <a:schemeClr val="tx1"/>
                </a:solidFill>
              </a:rPr>
              <a:t>1D</a:t>
            </a:r>
            <a:endParaRPr lang="zh-CN" altLang="en-US" sz="3200" dirty="0">
              <a:solidFill>
                <a:schemeClr val="tx1"/>
              </a:solidFill>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B2DF0AB-6B2D-47EA-AC6D-BB63000369E7}"/>
                  </a:ext>
                </a:extLst>
              </p:cNvPr>
              <p:cNvSpPr txBox="1"/>
              <p:nvPr/>
            </p:nvSpPr>
            <p:spPr>
              <a:xfrm>
                <a:off x="4562725" y="436180"/>
                <a:ext cx="263822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𝑥</m:t>
                          </m:r>
                        </m:e>
                      </m:d>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𝐹</m:t>
                      </m:r>
                      <m:d>
                        <m:dPr>
                          <m:ctrlPr>
                            <a:rPr lang="en-US" altLang="zh-CN" sz="3600" b="0" i="1" smtClean="0">
                              <a:latin typeface="Cambria Math" panose="02040503050406030204" pitchFamily="18" charset="0"/>
                              <a:ea typeface="Cambria Math" panose="02040503050406030204" pitchFamily="18" charset="0"/>
                            </a:rPr>
                          </m:ctrlPr>
                        </m:dPr>
                        <m:e>
                          <m:r>
                            <a:rPr lang="en-US" altLang="zh-CN" sz="3600" b="0" i="1" smtClean="0">
                              <a:latin typeface="Cambria Math" panose="02040503050406030204" pitchFamily="18" charset="0"/>
                              <a:ea typeface="Cambria Math" panose="02040503050406030204" pitchFamily="18" charset="0"/>
                            </a:rPr>
                            <m:t>𝑢</m:t>
                          </m:r>
                        </m:e>
                      </m:d>
                    </m:oMath>
                  </m:oMathPara>
                </a14:m>
                <a:endParaRPr lang="en-US" altLang="zh-CN" sz="3600" b="0" dirty="0">
                  <a:ea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8B2DF0AB-6B2D-47EA-AC6D-BB63000369E7}"/>
                  </a:ext>
                </a:extLst>
              </p:cNvPr>
              <p:cNvSpPr txBox="1">
                <a:spLocks noRot="1" noChangeAspect="1" noMove="1" noResize="1" noEditPoints="1" noAdjustHandles="1" noChangeArrowheads="1" noChangeShapeType="1" noTextEdit="1"/>
              </p:cNvSpPr>
              <p:nvPr/>
            </p:nvSpPr>
            <p:spPr>
              <a:xfrm>
                <a:off x="4562725" y="436180"/>
                <a:ext cx="2638223" cy="5539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46B8FB8-1841-40FE-A810-163E7FD6E5FD}"/>
                  </a:ext>
                </a:extLst>
              </p:cNvPr>
              <p:cNvSpPr/>
              <p:nvPr/>
            </p:nvSpPr>
            <p:spPr>
              <a:xfrm>
                <a:off x="5010842" y="1137113"/>
                <a:ext cx="175509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𝐹</m:t>
                      </m:r>
                      <m:r>
                        <a:rPr lang="en-US" altLang="zh-CN" sz="3600" b="0" i="1" smtClean="0">
                          <a:latin typeface="Cambria Math" panose="02040503050406030204" pitchFamily="18" charset="0"/>
                        </a:rPr>
                        <m:t>=</m:t>
                      </m:r>
                      <m:r>
                        <a:rPr lang="en-US" altLang="zh-CN" sz="3600" b="0" i="1" smtClean="0">
                          <a:solidFill>
                            <a:srgbClr val="FF0000"/>
                          </a:solidFill>
                          <a:latin typeface="Cambria Math" panose="02040503050406030204" pitchFamily="18" charset="0"/>
                        </a:rPr>
                        <m:t>𝐶</m:t>
                      </m:r>
                      <m:r>
                        <a:rPr lang="en-US" altLang="zh-CN" sz="3600" b="0" i="1" smtClean="0">
                          <a:latin typeface="Cambria Math" panose="02040503050406030204" pitchFamily="18" charset="0"/>
                        </a:rPr>
                        <m:t>𝑓</m:t>
                      </m:r>
                    </m:oMath>
                  </m:oMathPara>
                </a14:m>
                <a:endParaRPr lang="zh-CN" altLang="en-US" sz="3600" dirty="0"/>
              </a:p>
            </p:txBody>
          </p:sp>
        </mc:Choice>
        <mc:Fallback xmlns="">
          <p:sp>
            <p:nvSpPr>
              <p:cNvPr id="5" name="矩形 4">
                <a:extLst>
                  <a:ext uri="{FF2B5EF4-FFF2-40B4-BE49-F238E27FC236}">
                    <a16:creationId xmlns:a16="http://schemas.microsoft.com/office/drawing/2014/main" id="{C46B8FB8-1841-40FE-A810-163E7FD6E5FD}"/>
                  </a:ext>
                </a:extLst>
              </p:cNvPr>
              <p:cNvSpPr>
                <a:spLocks noRot="1" noChangeAspect="1" noMove="1" noResize="1" noEditPoints="1" noAdjustHandles="1" noChangeArrowheads="1" noChangeShapeType="1" noTextEdit="1"/>
              </p:cNvSpPr>
              <p:nvPr/>
            </p:nvSpPr>
            <p:spPr>
              <a:xfrm>
                <a:off x="5010842" y="1137113"/>
                <a:ext cx="1755096" cy="646331"/>
              </a:xfrm>
              <a:prstGeom prst="rect">
                <a:avLst/>
              </a:prstGeom>
              <a:blipFill>
                <a:blip r:embed="rId4"/>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92C26F19-8D20-4402-8691-6FFAF71D8122}"/>
              </a:ext>
            </a:extLst>
          </p:cNvPr>
          <p:cNvSpPr/>
          <p:nvPr/>
        </p:nvSpPr>
        <p:spPr>
          <a:xfrm>
            <a:off x="2068254" y="1137113"/>
            <a:ext cx="1701668" cy="584775"/>
          </a:xfrm>
          <a:prstGeom prst="rect">
            <a:avLst/>
          </a:prstGeom>
        </p:spPr>
        <p:txBody>
          <a:bodyPr wrap="square">
            <a:spAutoFit/>
          </a:bodyPr>
          <a:lstStyle/>
          <a:p>
            <a:pPr algn="ctr"/>
            <a:r>
              <a:rPr lang="zh-CN" altLang="en-US" sz="3200" dirty="0"/>
              <a:t>空域</a:t>
            </a:r>
          </a:p>
        </p:txBody>
      </p:sp>
      <p:cxnSp>
        <p:nvCxnSpPr>
          <p:cNvPr id="9" name="直接箭头连接符 8">
            <a:extLst>
              <a:ext uri="{FF2B5EF4-FFF2-40B4-BE49-F238E27FC236}">
                <a16:creationId xmlns:a16="http://schemas.microsoft.com/office/drawing/2014/main" id="{BDC95B21-2308-4D89-A1B3-AB503B90D7D8}"/>
              </a:ext>
            </a:extLst>
          </p:cNvPr>
          <p:cNvCxnSpPr>
            <a:stCxn id="6" idx="6"/>
          </p:cNvCxnSpPr>
          <p:nvPr/>
        </p:nvCxnSpPr>
        <p:spPr>
          <a:xfrm>
            <a:off x="4280625" y="1794535"/>
            <a:ext cx="3265486" cy="44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E2A255E4-6E2C-4061-8236-CF1C6BCFC812}"/>
              </a:ext>
            </a:extLst>
          </p:cNvPr>
          <p:cNvSpPr/>
          <p:nvPr/>
        </p:nvSpPr>
        <p:spPr>
          <a:xfrm>
            <a:off x="7546111" y="524751"/>
            <a:ext cx="2638223" cy="2567067"/>
          </a:xfrm>
          <a:prstGeom prst="ellipse">
            <a:avLst/>
          </a:prstGeom>
          <a:solidFill>
            <a:schemeClr val="bg1"/>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dirty="0">
              <a:solidFill>
                <a:schemeClr val="tx1"/>
              </a:solidFill>
            </a:endParaRPr>
          </a:p>
          <a:p>
            <a:pPr algn="ctr"/>
            <a:endParaRPr lang="en-US" altLang="zh-CN" sz="3200" dirty="0">
              <a:solidFill>
                <a:schemeClr val="tx1"/>
              </a:solidFill>
            </a:endParaRPr>
          </a:p>
          <a:p>
            <a:pPr algn="ctr"/>
            <a:r>
              <a:rPr lang="en-US" altLang="zh-CN" sz="3200" dirty="0">
                <a:solidFill>
                  <a:schemeClr val="tx1"/>
                </a:solidFill>
              </a:rPr>
              <a:t>1D</a:t>
            </a:r>
            <a:endParaRPr lang="zh-CN" altLang="en-US" sz="3200" dirty="0">
              <a:solidFill>
                <a:schemeClr val="tx1"/>
              </a:solidFill>
            </a:endParaRPr>
          </a:p>
        </p:txBody>
      </p:sp>
      <p:sp>
        <p:nvSpPr>
          <p:cNvPr id="11" name="矩形 10">
            <a:extLst>
              <a:ext uri="{FF2B5EF4-FFF2-40B4-BE49-F238E27FC236}">
                <a16:creationId xmlns:a16="http://schemas.microsoft.com/office/drawing/2014/main" id="{6906A6CB-138C-473D-91D7-A2D2CEFAB021}"/>
              </a:ext>
            </a:extLst>
          </p:cNvPr>
          <p:cNvSpPr/>
          <p:nvPr/>
        </p:nvSpPr>
        <p:spPr>
          <a:xfrm>
            <a:off x="7758924" y="1162149"/>
            <a:ext cx="2102069" cy="584775"/>
          </a:xfrm>
          <a:prstGeom prst="rect">
            <a:avLst/>
          </a:prstGeom>
        </p:spPr>
        <p:txBody>
          <a:bodyPr wrap="square">
            <a:spAutoFit/>
          </a:bodyPr>
          <a:lstStyle/>
          <a:p>
            <a:pPr algn="ctr"/>
            <a:r>
              <a:rPr lang="zh-CN" altLang="en-US" sz="3200" dirty="0"/>
              <a:t>频域</a:t>
            </a:r>
          </a:p>
        </p:txBody>
      </p:sp>
      <p:sp>
        <p:nvSpPr>
          <p:cNvPr id="12" name="椭圆 11">
            <a:extLst>
              <a:ext uri="{FF2B5EF4-FFF2-40B4-BE49-F238E27FC236}">
                <a16:creationId xmlns:a16="http://schemas.microsoft.com/office/drawing/2014/main" id="{487E4531-2481-4FB8-B3E8-40B8CA7B6C93}"/>
              </a:ext>
            </a:extLst>
          </p:cNvPr>
          <p:cNvSpPr/>
          <p:nvPr/>
        </p:nvSpPr>
        <p:spPr>
          <a:xfrm>
            <a:off x="1731740" y="4142107"/>
            <a:ext cx="2638223" cy="2567067"/>
          </a:xfrm>
          <a:prstGeom prst="ellipse">
            <a:avLst/>
          </a:prstGeom>
          <a:solidFill>
            <a:schemeClr val="bg1"/>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dirty="0">
              <a:solidFill>
                <a:schemeClr val="tx1"/>
              </a:solidFill>
            </a:endParaRPr>
          </a:p>
          <a:p>
            <a:pPr algn="ctr"/>
            <a:endParaRPr lang="en-US" altLang="zh-CN" sz="3200" dirty="0">
              <a:solidFill>
                <a:schemeClr val="tx1"/>
              </a:solidFill>
            </a:endParaRPr>
          </a:p>
          <a:p>
            <a:pPr algn="ctr"/>
            <a:r>
              <a:rPr lang="en-US" altLang="zh-CN" sz="3200" dirty="0">
                <a:solidFill>
                  <a:schemeClr val="tx1"/>
                </a:solidFill>
              </a:rPr>
              <a:t>2D</a:t>
            </a:r>
            <a:endParaRPr lang="zh-CN" altLang="en-US" sz="3200" dirty="0">
              <a:solidFill>
                <a:schemeClr val="tx1"/>
              </a:solidFill>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3FD1D31-EE22-430E-A03A-774691325182}"/>
                  </a:ext>
                </a:extLst>
              </p:cNvPr>
              <p:cNvSpPr/>
              <p:nvPr/>
            </p:nvSpPr>
            <p:spPr>
              <a:xfrm>
                <a:off x="5100180" y="4768219"/>
                <a:ext cx="229396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𝐹</m:t>
                      </m:r>
                      <m:r>
                        <a:rPr lang="en-US" altLang="zh-CN" sz="3600" b="0" i="1" smtClean="0">
                          <a:latin typeface="Cambria Math" panose="02040503050406030204" pitchFamily="18" charset="0"/>
                        </a:rPr>
                        <m:t>=</m:t>
                      </m:r>
                      <m:r>
                        <a:rPr lang="en-US" altLang="zh-CN" sz="3600" b="0" i="1" smtClean="0">
                          <a:solidFill>
                            <a:srgbClr val="FF0000"/>
                          </a:solidFill>
                          <a:latin typeface="Cambria Math" panose="02040503050406030204" pitchFamily="18" charset="0"/>
                        </a:rPr>
                        <m:t>𝐶</m:t>
                      </m:r>
                      <m:r>
                        <a:rPr lang="en-US" altLang="zh-CN" sz="3600" b="0" i="1" smtClean="0">
                          <a:latin typeface="Cambria Math" panose="02040503050406030204" pitchFamily="18" charset="0"/>
                        </a:rPr>
                        <m:t>𝑓</m:t>
                      </m:r>
                      <m:sSup>
                        <m:sSupPr>
                          <m:ctrlPr>
                            <a:rPr lang="en-US" altLang="zh-CN" sz="3600" b="0" i="1" smtClean="0">
                              <a:solidFill>
                                <a:srgbClr val="FF0000"/>
                              </a:solidFill>
                              <a:latin typeface="Cambria Math" panose="02040503050406030204" pitchFamily="18" charset="0"/>
                            </a:rPr>
                          </m:ctrlPr>
                        </m:sSupPr>
                        <m:e>
                          <m:r>
                            <a:rPr lang="en-US" altLang="zh-CN" sz="3600" b="0" i="1" smtClean="0">
                              <a:solidFill>
                                <a:srgbClr val="FF0000"/>
                              </a:solidFill>
                              <a:latin typeface="Cambria Math" panose="02040503050406030204" pitchFamily="18" charset="0"/>
                            </a:rPr>
                            <m:t>𝐶</m:t>
                          </m:r>
                        </m:e>
                        <m:sup>
                          <m:r>
                            <a:rPr lang="en-US" altLang="zh-CN" sz="3600" b="0" i="1" smtClean="0">
                              <a:solidFill>
                                <a:srgbClr val="FF0000"/>
                              </a:solidFill>
                              <a:latin typeface="Cambria Math" panose="02040503050406030204" pitchFamily="18" charset="0"/>
                            </a:rPr>
                            <m:t>𝑇</m:t>
                          </m:r>
                        </m:sup>
                      </m:sSup>
                    </m:oMath>
                  </m:oMathPara>
                </a14:m>
                <a:endParaRPr lang="zh-CN" altLang="en-US" sz="3600" dirty="0"/>
              </a:p>
            </p:txBody>
          </p:sp>
        </mc:Choice>
        <mc:Fallback xmlns="">
          <p:sp>
            <p:nvSpPr>
              <p:cNvPr id="13" name="矩形 12">
                <a:extLst>
                  <a:ext uri="{FF2B5EF4-FFF2-40B4-BE49-F238E27FC236}">
                    <a16:creationId xmlns:a16="http://schemas.microsoft.com/office/drawing/2014/main" id="{A3FD1D31-EE22-430E-A03A-774691325182}"/>
                  </a:ext>
                </a:extLst>
              </p:cNvPr>
              <p:cNvSpPr>
                <a:spLocks noRot="1" noChangeAspect="1" noMove="1" noResize="1" noEditPoints="1" noAdjustHandles="1" noChangeArrowheads="1" noChangeShapeType="1" noTextEdit="1"/>
              </p:cNvSpPr>
              <p:nvPr/>
            </p:nvSpPr>
            <p:spPr>
              <a:xfrm>
                <a:off x="5100180" y="4768219"/>
                <a:ext cx="2293961" cy="646331"/>
              </a:xfrm>
              <a:prstGeom prst="rect">
                <a:avLst/>
              </a:prstGeom>
              <a:blipFill>
                <a:blip r:embed="rId5"/>
                <a:stretch>
                  <a:fillRect/>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DAD43355-2CA1-4D16-9226-CF64E97D9577}"/>
              </a:ext>
            </a:extLst>
          </p:cNvPr>
          <p:cNvSpPr/>
          <p:nvPr/>
        </p:nvSpPr>
        <p:spPr>
          <a:xfrm>
            <a:off x="2182570" y="4885083"/>
            <a:ext cx="1701668" cy="584775"/>
          </a:xfrm>
          <a:prstGeom prst="rect">
            <a:avLst/>
          </a:prstGeom>
        </p:spPr>
        <p:txBody>
          <a:bodyPr wrap="square">
            <a:spAutoFit/>
          </a:bodyPr>
          <a:lstStyle/>
          <a:p>
            <a:pPr algn="ctr"/>
            <a:r>
              <a:rPr lang="zh-CN" altLang="en-US" sz="3200" dirty="0"/>
              <a:t>空域</a:t>
            </a:r>
          </a:p>
        </p:txBody>
      </p:sp>
      <p:cxnSp>
        <p:nvCxnSpPr>
          <p:cNvPr id="15" name="直接箭头连接符 14">
            <a:extLst>
              <a:ext uri="{FF2B5EF4-FFF2-40B4-BE49-F238E27FC236}">
                <a16:creationId xmlns:a16="http://schemas.microsoft.com/office/drawing/2014/main" id="{2E62C4B5-8B21-44DF-A63B-831A9E2C15A1}"/>
              </a:ext>
            </a:extLst>
          </p:cNvPr>
          <p:cNvCxnSpPr>
            <a:stCxn id="12" idx="6"/>
          </p:cNvCxnSpPr>
          <p:nvPr/>
        </p:nvCxnSpPr>
        <p:spPr>
          <a:xfrm>
            <a:off x="4369963" y="5425641"/>
            <a:ext cx="3265486" cy="44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6FF85365-3A13-409C-B761-FA5C409726AB}"/>
              </a:ext>
            </a:extLst>
          </p:cNvPr>
          <p:cNvSpPr/>
          <p:nvPr/>
        </p:nvSpPr>
        <p:spPr>
          <a:xfrm>
            <a:off x="7635449" y="4155857"/>
            <a:ext cx="2638223" cy="2567067"/>
          </a:xfrm>
          <a:prstGeom prst="ellipse">
            <a:avLst/>
          </a:prstGeom>
          <a:solidFill>
            <a:schemeClr val="bg1"/>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dirty="0">
              <a:solidFill>
                <a:schemeClr val="tx1"/>
              </a:solidFill>
            </a:endParaRPr>
          </a:p>
          <a:p>
            <a:pPr algn="ctr"/>
            <a:endParaRPr lang="en-US" altLang="zh-CN" sz="3200" dirty="0">
              <a:solidFill>
                <a:schemeClr val="tx1"/>
              </a:solidFill>
            </a:endParaRPr>
          </a:p>
          <a:p>
            <a:pPr algn="ctr"/>
            <a:r>
              <a:rPr lang="en-US" altLang="zh-CN" sz="3200" dirty="0">
                <a:solidFill>
                  <a:schemeClr val="tx1"/>
                </a:solidFill>
              </a:rPr>
              <a:t>2D</a:t>
            </a:r>
            <a:endParaRPr lang="zh-CN" altLang="en-US" sz="3200" dirty="0">
              <a:solidFill>
                <a:schemeClr val="tx1"/>
              </a:solidFill>
            </a:endParaRPr>
          </a:p>
        </p:txBody>
      </p:sp>
      <p:sp>
        <p:nvSpPr>
          <p:cNvPr id="17" name="矩形 16">
            <a:extLst>
              <a:ext uri="{FF2B5EF4-FFF2-40B4-BE49-F238E27FC236}">
                <a16:creationId xmlns:a16="http://schemas.microsoft.com/office/drawing/2014/main" id="{73A4E0EA-E8F1-4659-9D16-4054C6BC007C}"/>
              </a:ext>
            </a:extLst>
          </p:cNvPr>
          <p:cNvSpPr/>
          <p:nvPr/>
        </p:nvSpPr>
        <p:spPr>
          <a:xfrm>
            <a:off x="7903525" y="4568165"/>
            <a:ext cx="2102069" cy="584775"/>
          </a:xfrm>
          <a:prstGeom prst="rect">
            <a:avLst/>
          </a:prstGeom>
        </p:spPr>
        <p:txBody>
          <a:bodyPr wrap="square">
            <a:spAutoFit/>
          </a:bodyPr>
          <a:lstStyle/>
          <a:p>
            <a:pPr algn="ctr"/>
            <a:r>
              <a:rPr lang="zh-CN" altLang="en-US" sz="3200" dirty="0"/>
              <a:t>频域</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E7A3824-3EB4-4CC4-B59E-6D1BD4D2E06F}"/>
                  </a:ext>
                </a:extLst>
              </p:cNvPr>
              <p:cNvSpPr txBox="1"/>
              <p:nvPr/>
            </p:nvSpPr>
            <p:spPr>
              <a:xfrm>
                <a:off x="4246488" y="3834641"/>
                <a:ext cx="351243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𝑥</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𝑦</m:t>
                          </m:r>
                        </m:e>
                      </m:d>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𝐹</m:t>
                      </m:r>
                      <m:d>
                        <m:dPr>
                          <m:ctrlPr>
                            <a:rPr lang="en-US" altLang="zh-CN" sz="3600" b="0" i="1" smtClean="0">
                              <a:latin typeface="Cambria Math" panose="02040503050406030204" pitchFamily="18" charset="0"/>
                              <a:ea typeface="Cambria Math" panose="02040503050406030204" pitchFamily="18" charset="0"/>
                            </a:rPr>
                          </m:ctrlPr>
                        </m:dPr>
                        <m:e>
                          <m:r>
                            <a:rPr lang="en-US" altLang="zh-CN" sz="3600" b="0" i="1" smtClean="0">
                              <a:latin typeface="Cambria Math" panose="02040503050406030204" pitchFamily="18" charset="0"/>
                              <a:ea typeface="Cambria Math" panose="02040503050406030204" pitchFamily="18" charset="0"/>
                            </a:rPr>
                            <m:t>𝑢</m:t>
                          </m:r>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𝑣</m:t>
                          </m:r>
                        </m:e>
                      </m:d>
                    </m:oMath>
                  </m:oMathPara>
                </a14:m>
                <a:endParaRPr lang="en-US" altLang="zh-CN" sz="3600" b="0" dirty="0">
                  <a:ea typeface="Cambria Math" panose="02040503050406030204" pitchFamily="18" charset="0"/>
                </a:endParaRPr>
              </a:p>
            </p:txBody>
          </p:sp>
        </mc:Choice>
        <mc:Fallback xmlns="">
          <p:sp>
            <p:nvSpPr>
              <p:cNvPr id="18" name="文本框 17">
                <a:extLst>
                  <a:ext uri="{FF2B5EF4-FFF2-40B4-BE49-F238E27FC236}">
                    <a16:creationId xmlns:a16="http://schemas.microsoft.com/office/drawing/2014/main" id="{EE7A3824-3EB4-4CC4-B59E-6D1BD4D2E06F}"/>
                  </a:ext>
                </a:extLst>
              </p:cNvPr>
              <p:cNvSpPr txBox="1">
                <a:spLocks noRot="1" noChangeAspect="1" noMove="1" noResize="1" noEditPoints="1" noAdjustHandles="1" noChangeArrowheads="1" noChangeShapeType="1" noTextEdit="1"/>
              </p:cNvSpPr>
              <p:nvPr/>
            </p:nvSpPr>
            <p:spPr>
              <a:xfrm>
                <a:off x="4246488" y="3834641"/>
                <a:ext cx="3512436" cy="553998"/>
              </a:xfrm>
              <a:prstGeom prst="rect">
                <a:avLst/>
              </a:prstGeom>
              <a:blipFill>
                <a:blip r:embed="rId6"/>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14F3ED38-D9E4-43AC-BA90-EBA11B11E3AC}"/>
              </a:ext>
            </a:extLst>
          </p:cNvPr>
          <p:cNvSpPr/>
          <p:nvPr/>
        </p:nvSpPr>
        <p:spPr>
          <a:xfrm>
            <a:off x="8017633" y="66848"/>
            <a:ext cx="1758815" cy="369332"/>
          </a:xfrm>
          <a:prstGeom prst="rect">
            <a:avLst/>
          </a:prstGeom>
        </p:spPr>
        <p:txBody>
          <a:bodyPr wrap="none">
            <a:spAutoFit/>
          </a:bodyPr>
          <a:lstStyle/>
          <a:p>
            <a:r>
              <a:rPr lang="en-US" altLang="zh-CN" dirty="0"/>
              <a:t>u </a:t>
            </a:r>
            <a:r>
              <a:rPr lang="zh-CN" altLang="en-US" dirty="0"/>
              <a:t>为频域的系数</a:t>
            </a:r>
          </a:p>
        </p:txBody>
      </p:sp>
      <p:sp>
        <p:nvSpPr>
          <p:cNvPr id="3" name="矩形 2">
            <a:extLst>
              <a:ext uri="{FF2B5EF4-FFF2-40B4-BE49-F238E27FC236}">
                <a16:creationId xmlns:a16="http://schemas.microsoft.com/office/drawing/2014/main" id="{8033E7A9-B70D-4E3D-B495-2F75E901BAED}"/>
              </a:ext>
            </a:extLst>
          </p:cNvPr>
          <p:cNvSpPr/>
          <p:nvPr/>
        </p:nvSpPr>
        <p:spPr>
          <a:xfrm>
            <a:off x="2012873" y="66848"/>
            <a:ext cx="1733167" cy="369332"/>
          </a:xfrm>
          <a:prstGeom prst="rect">
            <a:avLst/>
          </a:prstGeom>
        </p:spPr>
        <p:txBody>
          <a:bodyPr wrap="none">
            <a:spAutoFit/>
          </a:bodyPr>
          <a:lstStyle/>
          <a:p>
            <a:r>
              <a:rPr lang="en-US" altLang="zh-CN" dirty="0"/>
              <a:t>x </a:t>
            </a:r>
            <a:r>
              <a:rPr lang="zh-CN" altLang="en-US" dirty="0"/>
              <a:t>为空域的系数</a:t>
            </a:r>
          </a:p>
        </p:txBody>
      </p:sp>
    </p:spTree>
    <p:extLst>
      <p:ext uri="{BB962C8B-B14F-4D97-AF65-F5344CB8AC3E}">
        <p14:creationId xmlns:p14="http://schemas.microsoft.com/office/powerpoint/2010/main" val="4251529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4806</TotalTime>
  <Words>6942</Words>
  <Application>Microsoft Office PowerPoint</Application>
  <PresentationFormat>宽屏</PresentationFormat>
  <Paragraphs>1694</Paragraphs>
  <Slides>56</Slides>
  <Notes>37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56</vt:i4>
      </vt:variant>
    </vt:vector>
  </HeadingPairs>
  <TitlesOfParts>
    <vt:vector size="75" baseType="lpstr">
      <vt:lpstr>-apple-system</vt:lpstr>
      <vt:lpstr>inherit</vt:lpstr>
      <vt:lpstr>open sans</vt:lpstr>
      <vt:lpstr>PingFang SC</vt:lpstr>
      <vt:lpstr>等线</vt:lpstr>
      <vt:lpstr>等线 Light</vt:lpstr>
      <vt:lpstr>宋体</vt:lpstr>
      <vt:lpstr>微软雅黑</vt:lpstr>
      <vt:lpstr>Arial</vt:lpstr>
      <vt:lpstr>Arial</vt:lpstr>
      <vt:lpstr>Cambria Math</vt:lpstr>
      <vt:lpstr>Comic Sans MS</vt:lpstr>
      <vt:lpstr>Courier New</vt:lpstr>
      <vt:lpstr>Lucida Sans Unicode</vt:lpstr>
      <vt:lpstr>Tahoma</vt:lpstr>
      <vt:lpstr>Tahoma</vt:lpstr>
      <vt:lpstr>Times New Roman</vt:lpstr>
      <vt:lpstr>Wingdings</vt:lpstr>
      <vt:lpstr>Office 主题​​</vt:lpstr>
      <vt:lpstr>系统与数据恢复技术</vt:lpstr>
      <vt:lpstr>PowerPoint 演示文稿</vt:lpstr>
      <vt:lpstr>PowerPoint 演示文稿</vt:lpstr>
      <vt:lpstr>PowerPoint 演示文稿</vt:lpstr>
      <vt:lpstr>PowerPoint 演示文稿</vt:lpstr>
      <vt:lpstr>PowerPoint 演示文稿</vt:lpstr>
      <vt:lpstr>图像处理中的离散余弦变换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杨挺</dc:creator>
  <cp:lastModifiedBy>杨挺</cp:lastModifiedBy>
  <cp:revision>141</cp:revision>
  <dcterms:created xsi:type="dcterms:W3CDTF">2022-09-05T01:42:45Z</dcterms:created>
  <dcterms:modified xsi:type="dcterms:W3CDTF">2024-04-15T12:52:10Z</dcterms:modified>
</cp:coreProperties>
</file>